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2"/>
  </p:notesMasterIdLst>
  <p:sldIdLst>
    <p:sldId id="270" r:id="rId2"/>
    <p:sldId id="259" r:id="rId3"/>
    <p:sldId id="430" r:id="rId4"/>
    <p:sldId id="261" r:id="rId5"/>
    <p:sldId id="402" r:id="rId6"/>
    <p:sldId id="420" r:id="rId7"/>
    <p:sldId id="42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414" r:id="rId17"/>
    <p:sldId id="381" r:id="rId18"/>
    <p:sldId id="431" r:id="rId19"/>
    <p:sldId id="432" r:id="rId20"/>
    <p:sldId id="33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>
          <p15:clr>
            <a:srgbClr val="A4A3A4"/>
          </p15:clr>
        </p15:guide>
        <p15:guide id="2" pos="283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 Yilin" initials="Z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94660"/>
  </p:normalViewPr>
  <p:slideViewPr>
    <p:cSldViewPr>
      <p:cViewPr varScale="1">
        <p:scale>
          <a:sx n="84" d="100"/>
          <a:sy n="84" d="100"/>
        </p:scale>
        <p:origin x="-1248" y="-78"/>
      </p:cViewPr>
      <p:guideLst>
        <p:guide orient="horz" pos="2191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C2513-67C0-4849-B29E-382821481255}" type="datetimeFigureOut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B3E52-25EA-480F-A7B4-B85827A94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113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672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B3E52-25EA-480F-A7B4-B85827A947F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9154E-F396-4E63-9B03-BDEE0B5625DB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4B8E-C400-4079-A277-EB6DA32A4D23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6273F-0C17-4566-B60A-AAE0BB46F3F5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01E3-EC32-4624-8D4F-0C6F688267A7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081D-7A69-41FD-AF32-D481C0C74A72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E8A-2D4D-4639-8255-F6E6E925654B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0BA32-3AA1-4D7A-AFE9-1D3E29832685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B016-A040-4D57-940A-C66CE08587E0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69BDF-BD24-440D-999B-812A9C40AEC9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865EE-97C5-4A38-85A1-A0FBFDC2C163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314489" y="1670161"/>
            <a:ext cx="3611880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高中英语</a:t>
            </a:r>
            <a:r>
              <a:rPr lang="zh-CN" altLang="en-US" sz="5400" dirty="0">
                <a:solidFill>
                  <a:prstClr val="black"/>
                </a:solidFill>
                <a:latin typeface="Calibri" panose="020F0502020204030204" pitchFamily="34" charset="0"/>
                <a:ea typeface="黑体" panose="02010600030101010101" pitchFamily="49" charset="-122"/>
                <a:cs typeface="Times New Roman" panose="02020603050405020304" pitchFamily="18" charset="0"/>
              </a:rPr>
              <a:t>④</a:t>
            </a:r>
          </a:p>
        </p:txBody>
      </p:sp>
      <p:sp>
        <p:nvSpPr>
          <p:cNvPr id="5" name="矩形 4"/>
          <p:cNvSpPr/>
          <p:nvPr/>
        </p:nvSpPr>
        <p:spPr>
          <a:xfrm>
            <a:off x="2417033" y="2765277"/>
            <a:ext cx="3571900" cy="461665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必 修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34441" y="3356992"/>
            <a:ext cx="8436219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Unit 5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/>
              <a:t>Theme parks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10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52736"/>
            <a:ext cx="776916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6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wherever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pron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无论在什么地方；各处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同义词组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 no matter where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无论哪里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(1)I'll go __________ I'm needed.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无论哪里需要我，我就到那里去。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(2)__________ __________ __________ he goes, he always takes pictures.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无论他去到哪，他总会拍照留念。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01165" y="2840990"/>
            <a:ext cx="1516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wherever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72235" y="3888740"/>
            <a:ext cx="429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             matter            where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11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52736"/>
            <a:ext cx="82478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7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no wonder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难怪，不足为奇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wonder  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n.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奇迹；奇观    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v.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感到惊讶</a:t>
            </a:r>
            <a:endParaRPr lang="en-US" altLang="zh-CN" sz="24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(1)__________ __________ I can't find anybody here; they're all away at a meeting.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难怪我在这里找不到任何人，原来他们都外出开会去了。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(2)There was _________ __________ __________ __________ in his eyes.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他眼中露出惊奇的神色。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15616" y="2780928"/>
            <a:ext cx="2618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            wonder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27784" y="4509120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              look              of                 wonder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12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52736"/>
            <a:ext cx="776916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8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 </a:t>
            </a:r>
            <a:r>
              <a:rPr lang="en-US" altLang="zh-CN" sz="28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modelled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after 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根据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模仿；仿造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(1)It is clear that his painting style __________ __________ __________ that of Qi </a:t>
            </a:r>
            <a:r>
              <a:rPr lang="en-US" altLang="zh-CN" sz="24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Baishi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很明显他的画风是模仿齐白石的。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(2)The library __________ __________ __________ the library of Congress of Washington.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这个图书馆是模仿华盛顿国会图书馆建造的。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65700" y="2267585"/>
            <a:ext cx="3313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is            </a:t>
            </a:r>
            <a:r>
              <a:rPr lang="en-US" altLang="zh-CN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modelled</a:t>
            </a:r>
            <a:endParaRPr lang="en-US" altLang="zh-CN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2345" y="2839720"/>
            <a:ext cx="1069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4005" y="3904729"/>
            <a:ext cx="3964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          </a:t>
            </a:r>
            <a:r>
              <a:rPr lang="en-US" altLang="zh-CN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modelled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after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13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52736"/>
            <a:ext cx="776916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9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get close to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接近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近义词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 approach   </a:t>
            </a:r>
            <a:r>
              <a:rPr lang="en-US" altLang="zh-CN" sz="2400" b="1" i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.&amp; 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接近，走近，靠近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(1)Many people like __________ __________ __________ the nature.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很多人喜欢亲近大自然。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(2)They stopped talking when I __________ them.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当我靠近他们时候，他们停止了交谈。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8985" y="2780928"/>
            <a:ext cx="3972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getting           close                to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17060" y="4437112"/>
            <a:ext cx="1856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approached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14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68242"/>
            <a:ext cx="776916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10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various 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各种各样的；不同的</a:t>
            </a:r>
          </a:p>
          <a:p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近义词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组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)】 ①different   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不同的　</a:t>
            </a:r>
            <a:endParaRPr lang="en-US" altLang="zh-CN" sz="24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                     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②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all kinds of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各种各样的</a:t>
            </a:r>
          </a:p>
          <a:p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派生词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】① vary    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使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不同，变化　</a:t>
            </a:r>
            <a:endParaRPr lang="en-US" altLang="zh-CN" sz="24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② 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variety  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．变化；多样性</a:t>
            </a:r>
          </a:p>
          <a:p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搭配：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 variety of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各种各样的</a:t>
            </a:r>
          </a:p>
          <a:p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(1)There are _______________ ways to find the answer.</a:t>
            </a:r>
          </a:p>
          <a:p>
            <a:pPr lvl="1"/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有很多不同的方法去找到这个答案。</a:t>
            </a:r>
          </a:p>
          <a:p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(2)The poor boy had to earn his living by doing __________ __________ __________ jobs.</a:t>
            </a:r>
          </a:p>
          <a:p>
            <a:pPr lvl="1"/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为了谋生，这个可怜的男孩不得不干各种各样的活。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63445" y="3597910"/>
            <a:ext cx="2689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various/different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10350" y="4339590"/>
            <a:ext cx="1129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31240" y="4705985"/>
            <a:ext cx="22440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kinds             of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15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52736"/>
            <a:ext cx="776916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11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unique 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唯一的，仅有的；独一无二的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派生词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 uniquely   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adv.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独特地；珍奇地</a:t>
            </a:r>
            <a:endParaRPr lang="en-US" altLang="zh-CN" sz="24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        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　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uniqueness   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独特性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搭配：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 unique to (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某人、某地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独有的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(1)The panda __________ __________ __________ China.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大熊猫是中国独有的。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(2)Everyone is __________ in the world.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每个人都是世界上独一无二的。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17140" y="3938905"/>
            <a:ext cx="4142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                 unique               to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73045" y="5046980"/>
            <a:ext cx="1078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16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4741" y="1124744"/>
            <a:ext cx="84677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12. athletic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运动的；运动员的；体格健壮的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派生词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】athletically   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adv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运动地；活跃地　</a:t>
            </a:r>
            <a:endParaRPr lang="en-US" altLang="zh-CN" sz="24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              athlete   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运动员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(1)Today, soccer has become a world-wide popular __________ sports.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今天，足球成为了世界上一项广受欢迎的体育活动。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(2)Liu Xiang is really an amazing __________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刘翔真是个了不起的运动员。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31380" y="3429000"/>
            <a:ext cx="2007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athletic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49165" y="5085184"/>
            <a:ext cx="1334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athlete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17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2614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语法精讲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12776"/>
            <a:ext cx="831986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/>
              <a:t>构词法</a:t>
            </a:r>
          </a:p>
          <a:p>
            <a:r>
              <a:rPr lang="zh-CN" altLang="en-US" sz="2400" b="1" dirty="0"/>
              <a:t>英语中主要有三种构词法：</a:t>
            </a:r>
            <a:r>
              <a:rPr lang="zh-CN" altLang="en-US" sz="2400" b="1" dirty="0">
                <a:solidFill>
                  <a:srgbClr val="FF0000"/>
                </a:solidFill>
              </a:rPr>
              <a:t>派生</a:t>
            </a:r>
            <a:r>
              <a:rPr lang="en-US" altLang="zh-CN" sz="2400" b="1" dirty="0"/>
              <a:t>(derivation)</a:t>
            </a:r>
            <a:r>
              <a:rPr lang="zh-CN" altLang="en-US" sz="2400" b="1" dirty="0"/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合成</a:t>
            </a:r>
            <a:r>
              <a:rPr lang="en-US" altLang="zh-CN" sz="2400" b="1" dirty="0"/>
              <a:t>(compounding)</a:t>
            </a:r>
            <a:r>
              <a:rPr lang="zh-CN" altLang="en-US" sz="2400" b="1" dirty="0"/>
              <a:t>和</a:t>
            </a:r>
            <a:r>
              <a:rPr lang="zh-CN" altLang="en-US" sz="2400" b="1" dirty="0">
                <a:solidFill>
                  <a:srgbClr val="FF0000"/>
                </a:solidFill>
              </a:rPr>
              <a:t>转化</a:t>
            </a:r>
            <a:r>
              <a:rPr lang="en-US" altLang="zh-CN" sz="2400" b="1" dirty="0"/>
              <a:t>(conversion)</a:t>
            </a:r>
            <a:r>
              <a:rPr lang="zh-CN" altLang="en-US" sz="2400" b="1" dirty="0"/>
              <a:t>。</a:t>
            </a:r>
            <a:endParaRPr lang="en-US" altLang="zh-CN" sz="2400" b="1" dirty="0"/>
          </a:p>
          <a:p>
            <a:endParaRPr lang="zh-CN" altLang="en-US" sz="2400" b="1" dirty="0"/>
          </a:p>
          <a:p>
            <a:r>
              <a:rPr lang="en-US" altLang="zh-CN" sz="2400" b="1" dirty="0"/>
              <a:t>1</a:t>
            </a:r>
            <a:r>
              <a:rPr lang="zh-CN" altLang="en-US" sz="2400" b="1" dirty="0"/>
              <a:t>．派生法</a:t>
            </a:r>
          </a:p>
          <a:p>
            <a:r>
              <a:rPr lang="zh-CN" altLang="en-US" sz="2400" b="1" dirty="0"/>
              <a:t>由一个</a:t>
            </a:r>
            <a:r>
              <a:rPr lang="zh-CN" altLang="en-US" sz="2400" b="1" dirty="0">
                <a:solidFill>
                  <a:srgbClr val="FF0000"/>
                </a:solidFill>
              </a:rPr>
              <a:t>词根</a:t>
            </a:r>
            <a:r>
              <a:rPr lang="zh-CN" altLang="en-US" sz="2400" b="1" dirty="0"/>
              <a:t>加上</a:t>
            </a:r>
            <a:r>
              <a:rPr lang="zh-CN" altLang="en-US" sz="2400" b="1" dirty="0">
                <a:solidFill>
                  <a:srgbClr val="FF0000"/>
                </a:solidFill>
              </a:rPr>
              <a:t>前缀或后缀</a:t>
            </a:r>
            <a:r>
              <a:rPr lang="zh-CN" altLang="en-US" sz="2400" b="1" dirty="0"/>
              <a:t>构成另外一个词。</a:t>
            </a:r>
          </a:p>
          <a:p>
            <a:r>
              <a:rPr lang="en-US" altLang="zh-CN" sz="2400" b="1" dirty="0"/>
              <a:t>(1)</a:t>
            </a:r>
            <a:r>
              <a:rPr lang="zh-CN" altLang="en-US" sz="2400" b="1" dirty="0"/>
              <a:t>前缀：一般不改变词性，只是引起意思的变化。</a:t>
            </a:r>
          </a:p>
          <a:p>
            <a:r>
              <a:rPr lang="zh-CN" altLang="en-US" sz="2400" b="1" dirty="0"/>
              <a:t>① </a:t>
            </a:r>
            <a:r>
              <a:rPr lang="zh-CN" altLang="en-US" sz="2400" b="1" dirty="0">
                <a:solidFill>
                  <a:srgbClr val="0070C0"/>
                </a:solidFill>
              </a:rPr>
              <a:t>否定前缀 </a:t>
            </a:r>
            <a:r>
              <a:rPr lang="en-US" altLang="zh-CN" sz="2400" b="1" dirty="0"/>
              <a:t>un­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dis­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non­</a:t>
            </a:r>
            <a:r>
              <a:rPr lang="zh-CN" altLang="en-US" sz="2400" b="1" dirty="0"/>
              <a:t>，</a:t>
            </a:r>
            <a:r>
              <a:rPr lang="en-US" altLang="zh-CN" sz="2400" b="1" dirty="0" err="1"/>
              <a:t>mis­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in­ / </a:t>
            </a:r>
            <a:r>
              <a:rPr lang="en-US" altLang="zh-CN" sz="2400" b="1" dirty="0" err="1"/>
              <a:t>im­</a:t>
            </a:r>
            <a:r>
              <a:rPr lang="en-US" altLang="zh-CN" sz="2400" b="1" dirty="0"/>
              <a:t> / </a:t>
            </a:r>
            <a:r>
              <a:rPr lang="en-US" altLang="zh-CN" sz="2400" b="1" dirty="0" err="1"/>
              <a:t>ir</a:t>
            </a:r>
            <a:r>
              <a:rPr lang="en-US" altLang="zh-CN" sz="2400" b="1" dirty="0"/>
              <a:t>­ / </a:t>
            </a:r>
            <a:r>
              <a:rPr lang="en-US" altLang="zh-CN" sz="2400" b="1" dirty="0" err="1"/>
              <a:t>il­</a:t>
            </a:r>
            <a:r>
              <a:rPr lang="zh-CN" altLang="en-US" sz="2400" b="1" dirty="0"/>
              <a:t>，如</a:t>
            </a:r>
            <a:r>
              <a:rPr lang="en-US" altLang="zh-CN" sz="2400" b="1" dirty="0"/>
              <a:t>unhappy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dislike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impossible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nonsmoker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misunderstand</a:t>
            </a:r>
            <a:r>
              <a:rPr lang="zh-CN" altLang="en-US" sz="2400" b="1" dirty="0"/>
              <a:t>等。</a:t>
            </a:r>
          </a:p>
          <a:p>
            <a:r>
              <a:rPr lang="zh-CN" altLang="en-US" sz="2400" b="1" dirty="0"/>
              <a:t>② 其他常见前缀 </a:t>
            </a:r>
            <a:r>
              <a:rPr lang="en-US" altLang="zh-CN" sz="2400" b="1" dirty="0"/>
              <a:t>a­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en­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inter­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re­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multi­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anti­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co­</a:t>
            </a:r>
            <a:r>
              <a:rPr lang="zh-CN" altLang="en-US" sz="2400" b="1" dirty="0"/>
              <a:t>，</a:t>
            </a:r>
            <a:r>
              <a:rPr lang="en-US" altLang="zh-CN" sz="2400" b="1" dirty="0" err="1"/>
              <a:t>tele­</a:t>
            </a:r>
            <a:r>
              <a:rPr lang="zh-CN" altLang="en-US" sz="2400" b="1" dirty="0"/>
              <a:t>，如</a:t>
            </a:r>
            <a:r>
              <a:rPr lang="en-US" altLang="zh-CN" sz="2400" b="1" dirty="0"/>
              <a:t>alive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endanger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Internet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repeat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multimedia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television</a:t>
            </a:r>
            <a:r>
              <a:rPr lang="zh-CN" altLang="en-US" sz="2400" b="1" dirty="0"/>
              <a:t>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18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2614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语法精讲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12776"/>
            <a:ext cx="83198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(2)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后缀：通常改变词性。</a:t>
            </a:r>
          </a:p>
          <a:p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① </a:t>
            </a:r>
            <a:r>
              <a:rPr lang="zh-CN" altLang="en-US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动词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后缀</a:t>
            </a:r>
            <a:r>
              <a:rPr lang="zh-CN" altLang="en-US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fy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 / 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ify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­en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ize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 /  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ise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，例如：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simple—simplify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wide—widen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real—realize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。</a:t>
            </a:r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② </a:t>
            </a:r>
            <a:r>
              <a:rPr lang="zh-CN" altLang="en-US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形容词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后缀 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­able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­al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­an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­en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ful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ese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ic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ive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ish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­y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，例如：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reason—reasonable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nature—natural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care—careful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home—homeless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create—creative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dirt—dirty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。</a:t>
            </a:r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③ </a:t>
            </a:r>
            <a:r>
              <a:rPr lang="zh-CN" altLang="en-US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名词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后缀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er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­or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ment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tion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­ness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，例如：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teach—teacher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act—actor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art—artist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amuse—amusement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ill—illness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collect—collection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。</a:t>
            </a:r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④ </a:t>
            </a:r>
            <a:r>
              <a:rPr lang="zh-CN" altLang="en-US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副词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后缀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ly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­ward(s)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，例如：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sudden—suddenly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easy—easily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west­westwards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。</a:t>
            </a:r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⑤ </a:t>
            </a:r>
            <a:r>
              <a:rPr lang="zh-CN" altLang="en-US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数词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后缀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­teen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ty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</a:t>
            </a:r>
            <a:r>
              <a:rPr lang="en-US" altLang="zh-CN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，例如：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four—fourteen—forty—fourth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。</a:t>
            </a:r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19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2614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语法精讲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12776"/>
            <a:ext cx="83198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．合成法 </a:t>
            </a:r>
          </a:p>
          <a:p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由两个或两个以上的词合成一个词。</a:t>
            </a:r>
          </a:p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(1)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用“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­-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”符号连接，例如：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good­-looking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well-­being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full­time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face­-to­-face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。</a:t>
            </a:r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(2)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直接写在一起，例如：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classroom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blackboard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cowboy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however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eggplant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。</a:t>
            </a:r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(3)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分开写，例如：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waiting room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fast food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air conditioner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。</a:t>
            </a:r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．转化法</a:t>
            </a:r>
          </a:p>
          <a:p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一个单词由一种词性转化为另一种或几种词性。例如：</a:t>
            </a:r>
          </a:p>
          <a:p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① 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face </a:t>
            </a:r>
            <a:r>
              <a:rPr lang="en-US" altLang="zh-CN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．脸→</a:t>
            </a:r>
            <a:r>
              <a:rPr lang="en-US" altLang="zh-CN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面对</a:t>
            </a:r>
          </a:p>
          <a:p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② 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empty </a:t>
            </a:r>
            <a:r>
              <a:rPr lang="en-US" altLang="zh-CN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adj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空的→</a:t>
            </a:r>
            <a:r>
              <a:rPr lang="en-US" altLang="zh-CN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把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腾空</a:t>
            </a:r>
          </a:p>
          <a:p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③ 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better </a:t>
            </a:r>
            <a:r>
              <a:rPr lang="en-US" altLang="zh-CN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adj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较好的→</a:t>
            </a:r>
            <a:r>
              <a:rPr lang="en-US" altLang="zh-CN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使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改善</a:t>
            </a:r>
          </a:p>
          <a:p>
            <a:endParaRPr lang="zh-CN" alt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2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28604"/>
            <a:ext cx="100540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单词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5" y="1124744"/>
            <a:ext cx="75429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1. swing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．秋千；摇摆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2. wherever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pron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无论在什么地方；各处	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3. preserve  </a:t>
            </a:r>
            <a:r>
              <a:rPr lang="en-US" altLang="zh-CN" sz="3200" b="1" i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32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保存；保留　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．保护区	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4. advance  </a:t>
            </a:r>
            <a:r>
              <a:rPr lang="en-US" altLang="zh-CN" sz="3200" b="1" i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32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&amp;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前进；促进；提前	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5.various 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不同的；各种各样	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20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2614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语法精讲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859231"/>
            <a:ext cx="86409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练习：用括号中所给动词的正确形式填空。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zh-CN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Look! How __________(happy)Jane </a:t>
            </a:r>
            <a:r>
              <a:rPr lang="en-US" altLang="zh-CN" sz="2800" b="1">
                <a:latin typeface="Calibri" panose="020F0502020204030204" pitchFamily="34" charset="0"/>
                <a:cs typeface="Calibri" panose="020F0502020204030204" pitchFamily="34" charset="0"/>
              </a:rPr>
              <a:t>is laughing!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zh-CN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It rained __________(heavy)last night.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zh-CN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She hoped that she would be a __________ (music) when she grew up.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zh-CN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Thank you for your __________(kind)</a:t>
            </a:r>
            <a:r>
              <a:rPr lang="zh-CN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．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zh-CN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The key to his success is his __________(honest)</a:t>
            </a:r>
            <a:r>
              <a:rPr lang="zh-CN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．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4150" y="1635125"/>
            <a:ext cx="1415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happily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80310" y="2306320"/>
            <a:ext cx="1299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heavily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05805" y="2941320"/>
            <a:ext cx="1502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musician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0975" y="4252595"/>
            <a:ext cx="1517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kindness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57800" y="4888865"/>
            <a:ext cx="1330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honesty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3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28604"/>
            <a:ext cx="100540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单词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412776"/>
            <a:ext cx="75429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6.amusement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消遣；娱乐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活动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7.attraction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有吸引力的事物；吸引	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8.unique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独一无二的；仅有的	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9.athletic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运动的	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10.admission  </a:t>
            </a:r>
            <a:r>
              <a:rPr lang="en-US" altLang="zh-CN" sz="32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允许进入；入场费；承认	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4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154" y="292387"/>
            <a:ext cx="1008609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短语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3329" y="1196752"/>
            <a:ext cx="84811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1. be famous for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以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而闻名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2. no wonder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难怪；不足为奇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3. be </a:t>
            </a:r>
            <a:r>
              <a:rPr lang="en-US" altLang="zh-CN" sz="28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modelled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after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根据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模仿；仿造	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4. in advance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提前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5. get close to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接近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6. come to life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活跃起来 	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5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52736"/>
            <a:ext cx="776916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preserve  </a:t>
            </a:r>
            <a:r>
              <a:rPr lang="en-US" altLang="zh-CN" sz="2800" b="1" i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28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保存；保留　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．保护区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拓展：①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preserve…from…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防止；保护　</a:t>
            </a:r>
            <a:endParaRPr lang="en-US" altLang="zh-CN" sz="24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②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protect…from…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保护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不受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的侵害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(1)It is highly important to __________ the environment. 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保护环境至关重要。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(2)An umbrella will __________ you __________ the rain. 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雨伞可以让你免受雨淋。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66845" y="3339465"/>
            <a:ext cx="1468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preserve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48025" y="4425950"/>
            <a:ext cx="11074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91785" y="4476115"/>
            <a:ext cx="980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6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52736"/>
            <a:ext cx="776916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advance  </a:t>
            </a:r>
            <a:r>
              <a:rPr lang="en-US" altLang="zh-CN" sz="2800" b="1" i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28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&amp;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前进；促进；提前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advanced   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adj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高级的；先进的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搭配：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in advance 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提前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(1)Before visiting him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 called him up__________ __________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在拜访他之前，我先打电话给他。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(2)England is an __________industrial country. 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英国是一个发达的工业国家。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80405" y="3364865"/>
            <a:ext cx="1525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8800" y="3899535"/>
            <a:ext cx="1678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advance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42870" y="4975225"/>
            <a:ext cx="1684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advanced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7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52736"/>
            <a:ext cx="776916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 famous for 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以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而闻名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近义词组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】be known for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而闻名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 famous as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作为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而出名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(1)Lu </a:t>
            </a:r>
            <a:r>
              <a:rPr lang="en-US" altLang="zh-CN" sz="2400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Xun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__________ __________ __________ his works. 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鲁迅因他的作品而闻名。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(2)Einstein __________ __________ __________ a great scientist. 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爱因斯坦以伟大的科学家而著称。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52015" y="3400425"/>
            <a:ext cx="3860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            famous            for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37105" y="4484370"/>
            <a:ext cx="3846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              famous              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8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883276"/>
            <a:ext cx="8391876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4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come to life 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活跃起来；复苏；复活</a:t>
            </a:r>
          </a:p>
          <a:p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拓展：①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come to an end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结束　②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come to power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上台；当权</a:t>
            </a:r>
            <a:endParaRPr lang="en-US" altLang="zh-CN" sz="24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　 ③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come across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遇见　      ④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come about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发生</a:t>
            </a:r>
          </a:p>
          <a:p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(1)The new leader has__________ __________ __________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</a:p>
          <a:p>
            <a:pPr lvl="1"/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新领导上台了。</a:t>
            </a:r>
          </a:p>
          <a:p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(2)The town __________ __________ __________ after sunrise. </a:t>
            </a:r>
          </a:p>
          <a:p>
            <a:pPr lvl="1"/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日出之后，这个市镇变得充满生气。</a:t>
            </a:r>
          </a:p>
          <a:p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(3)All these flowers__________ __________ __________ when the rain comes. </a:t>
            </a:r>
          </a:p>
          <a:p>
            <a:pPr lvl="1"/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下雨之后，所有这些花儿都将恢复生机。</a:t>
            </a:r>
          </a:p>
          <a:p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(4)The play__________ __________ __________ __________ after all. </a:t>
            </a:r>
          </a:p>
          <a:p>
            <a:pPr lvl="1"/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这场戏总算结束了。</a:t>
            </a:r>
          </a:p>
          <a:p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(5)I__________ __________ an old friend yesterday. </a:t>
            </a:r>
          </a:p>
          <a:p>
            <a:pPr lvl="1"/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我昨天碰见了一位老朋友。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62045" y="2270125"/>
            <a:ext cx="4203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come             to                 power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64080" y="3019425"/>
            <a:ext cx="4714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came                  to                   life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60090" y="3768090"/>
            <a:ext cx="3976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come              to                     life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64715" y="4888865"/>
            <a:ext cx="6030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came                 to                   an                end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38250" y="5996305"/>
            <a:ext cx="2541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came            across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1600" b="1" smtClean="0">
                <a:solidFill>
                  <a:srgbClr val="0070C0"/>
                </a:solidFill>
              </a:rPr>
              <a:pPr/>
              <a:t>9</a:t>
            </a:fld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1052736"/>
            <a:ext cx="776916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5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swing    </a:t>
            </a: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．秋千；摇摆　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(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使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摇摆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一端固定，另一端来回摆动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近义词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 rock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　</a:t>
            </a:r>
            <a:r>
              <a:rPr lang="en-US" altLang="zh-CN" sz="2400" b="1" i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摇摆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指轻微地来回摆动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(1)Chaplin __________ his stick in the air as he walked along the street.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当卓别林走在街上的时候，他的手杖在空中飞舞。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(2)The children are playing on the __________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孩子们在秋千上玩耍。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15185" y="3375660"/>
            <a:ext cx="1232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swung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01895" y="4998720"/>
            <a:ext cx="1297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1849</Words>
  <Application>Microsoft Office PowerPoint</Application>
  <PresentationFormat>全屏显示(4:3)</PresentationFormat>
  <Paragraphs>250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黑体</vt:lpstr>
      <vt:lpstr>宋体</vt:lpstr>
      <vt:lpstr>Arial</vt:lpstr>
      <vt:lpstr>Calibri</vt:lpstr>
      <vt:lpstr>Times New Roman</vt:lpstr>
      <vt:lpstr>Trebuchet MS</vt:lpstr>
      <vt:lpstr>Wingdings 3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</cp:revision>
  <dcterms:created xsi:type="dcterms:W3CDTF">2018-07-13T01:33:00Z</dcterms:created>
  <dcterms:modified xsi:type="dcterms:W3CDTF">2020-01-23T07:31:54Z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