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70" r:id="rId2"/>
    <p:sldId id="259" r:id="rId3"/>
    <p:sldId id="384" r:id="rId4"/>
    <p:sldId id="403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381" r:id="rId15"/>
    <p:sldId id="419" r:id="rId16"/>
    <p:sldId id="409" r:id="rId17"/>
    <p:sldId id="420" r:id="rId18"/>
    <p:sldId id="338" r:id="rId1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>
          <p15:clr>
            <a:srgbClr val="A4A3A4"/>
          </p15:clr>
        </p15:guide>
        <p15:guide id="2" pos="283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hang Yili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94660"/>
  </p:normalViewPr>
  <p:slideViewPr>
    <p:cSldViewPr>
      <p:cViewPr varScale="1">
        <p:scale>
          <a:sx n="84" d="100"/>
          <a:sy n="84" d="100"/>
        </p:scale>
        <p:origin x="-1248" y="-78"/>
      </p:cViewPr>
      <p:guideLst>
        <p:guide orient="horz" pos="2214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99037AD-6CDC-496B-A41D-B6AF26A004B1}" type="datetimeFigureOut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DE4C102-4E0E-4379-85B7-3109EC558F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B4DFC6-72DB-43A6-9BED-7713E6017D0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6BF65A-B02E-4E9C-808D-36087012C66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F204C6-5137-473C-B27E-5703E4B970F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1D4146-08A4-4CA9-AD4A-23D92595F9F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0FA9B0-CB9E-410C-9DA7-C5BE9A2C6F7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17C3B4-DC27-4DF7-95AB-B3D66A053DE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18ADAF-3CF2-4535-98B1-235E4005A98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D08DBF-F0F4-484E-92EF-37B6C394A94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DD66F9-43A2-47EB-857D-3E868DB5F9F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941C29A-159B-4099-9A08-C8140EA4E99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D23E72-0806-4EA6-9D37-B18C3114018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B07617-1B61-4D2E-AB21-B2DCCD42186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A84543-2FCF-4F04-A737-498149CF8A6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5E3C21C-9A50-487C-B274-7143B2072A6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05A2ED-104E-4E97-8DD5-B7B8BC6116A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B565A6-179B-4EE2-81C4-26E2F65FC7B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AB1A3C-A33C-4148-8AA4-D29B6C4263C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AC30E-1400-465C-A5E7-426BD9626CCE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A2925-1050-45D8-88BD-053E61E51D9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9AB6C-BB0D-4CB3-A2E9-CD3406BF2312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4A922-84DC-44E0-8DA6-D950731537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  <a:ea typeface="+mn-ea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6748463" y="2886075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  <a:ea typeface="+mn-ea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5D89-6BDD-4CE6-AE0C-42BC991A7559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20566-3937-4D15-9662-DEEF0B1C07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8DCD7-1292-476C-A629-7B01BAC6AA47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B55FC-7A0E-4A74-9962-CB80984B45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  <a:ea typeface="+mn-ea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6748463" y="2886075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  <a:ea typeface="+mn-ea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98CFE-5FDF-48B0-8C1A-62F2207A9BF5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EED2F-934B-4C7B-8AC1-F5262989EA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1D190-B1EE-41B5-B0CD-35683FB34C75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86842-4F67-4340-A1B8-C1A2C88BF8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D5F75-8AEA-4778-8102-46D3BA1E582D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BD7D1-5648-4F39-BCC1-5ED456BEE3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774C0-71BB-4187-B8E1-566FCDDA7205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867AB-2A39-45A4-826E-0365125BE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BD8D7-F4F5-467B-8B3D-68602D035D49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9D3AB-C25D-4BEA-B844-E4CFEA7478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DABF0-089E-4F95-9DF1-E8B7500AC34F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3E939-1166-4969-8F22-9A7C5D5494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93682-AAAC-4406-887D-A3ECCB61E5F1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ECC06-4B44-44B4-A094-BF6A894087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FD862-4E43-47E8-8FE8-DC14A1AAFB7F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172D1-A11F-439D-8E09-7CC9DB4EF8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AD1E8-51B5-4D64-AC79-B8D06BED984A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85338-C68C-4918-A8E3-F8AF792F71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AACBF-7D1E-4B3B-B9FE-5C0964EB6F0B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C46E4-FB0F-4AC1-B2E5-141816DD53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7D91C-92B5-4F8A-B32A-52BB52F9BADB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82629-995C-494A-8297-FC853E4CE6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A8863-6859-4389-B7DF-7E1B5B6F9860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8C7B-FB9C-4563-8E88-4D6B7E2D0E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F1762E4-BB70-4AAB-9D50-E6203965A94B}" type="datetime1">
              <a:rPr lang="zh-CN" altLang="en-US"/>
              <a:pPr>
                <a:defRPr/>
              </a:pPr>
              <a:t>2020/1/23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accent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84BEF2-343F-44CA-A905-3D37D5715A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66" r:id="rId11"/>
    <p:sldLayoutId id="2147483655" r:id="rId12"/>
    <p:sldLayoutId id="2147483667" r:id="rId13"/>
    <p:sldLayoutId id="2147483654" r:id="rId14"/>
    <p:sldLayoutId id="2147483653" r:id="rId15"/>
    <p:sldLayoutId id="2147483652" r:id="rId16"/>
  </p:sldLayoutIdLst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314575" y="1670050"/>
            <a:ext cx="361156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defTabSz="914400"/>
            <a:r>
              <a:rPr lang="zh-CN" altLang="en-US" sz="5400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高中英语</a:t>
            </a:r>
            <a:r>
              <a:rPr lang="zh-CN" altLang="en-US" sz="5400">
                <a:solidFill>
                  <a:srgbClr val="000000"/>
                </a:solidFill>
                <a:latin typeface="Calibri" pitchFamily="34" charset="0"/>
                <a:ea typeface="黑体" pitchFamily="2" charset="-122"/>
                <a:cs typeface="Times New Roman" pitchFamily="18" charset="0"/>
              </a:rPr>
              <a:t>④</a:t>
            </a:r>
          </a:p>
        </p:txBody>
      </p:sp>
      <p:sp>
        <p:nvSpPr>
          <p:cNvPr id="5" name="矩形 4"/>
          <p:cNvSpPr/>
          <p:nvPr/>
        </p:nvSpPr>
        <p:spPr>
          <a:xfrm>
            <a:off x="2417763" y="2765425"/>
            <a:ext cx="3571875" cy="461963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zh-CN" altLang="en-US" sz="2400" b="1" kern="0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必 修</a:t>
            </a:r>
            <a:endParaRPr lang="en-US" altLang="zh-CN" sz="2400" b="1" kern="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227013" y="3452813"/>
            <a:ext cx="843597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914400"/>
            <a:r>
              <a:rPr lang="en-US" altLang="zh-CN" sz="60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Unit3</a:t>
            </a:r>
          </a:p>
          <a:p>
            <a:pPr algn="ctr" defTabSz="914400"/>
            <a:r>
              <a:rPr lang="en-US" altLang="zh-CN" sz="60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 taste of English humour</a:t>
            </a:r>
          </a:p>
          <a:p>
            <a:pPr algn="ctr" defTabSz="914400"/>
            <a:endParaRPr lang="en-US" altLang="zh-CN" sz="6000" b="1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defTabSz="914400"/>
            <a:endParaRPr lang="en-US" altLang="zh-CN" sz="6000" b="1">
              <a:latin typeface="Calibri" pitchFamily="34" charset="0"/>
              <a:ea typeface="华文新魏" pitchFamily="2" charset="-122"/>
              <a:cs typeface="Calibri" pitchFamily="34" charset="0"/>
            </a:endParaRPr>
          </a:p>
          <a:p>
            <a:pPr algn="ctr" defTabSz="914400"/>
            <a:endParaRPr lang="en-US" altLang="zh-CN" sz="60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9B8469-9042-4B35-AE46-35C9559CD44C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1196975"/>
            <a:ext cx="8104188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7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overcome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vt.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&amp;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vi.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战胜；克服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(1)Molly had fought and __________ her fear of flying.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莫莉经过努力克服了对飞行的恐惧。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(2)After years of practice, he __________ his shyness.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经过多年练习，他克服了自己的羞怯。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08400" y="2420938"/>
            <a:ext cx="162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overcome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219575" y="3500438"/>
            <a:ext cx="2482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overcame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34872B-20B8-47E4-B0A3-846A0B661E02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692150"/>
            <a:ext cx="9112250" cy="63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8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direct    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vt.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 &amp;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vi.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指示；指挥；导演　</a:t>
            </a:r>
            <a:endParaRPr lang="en-US" altLang="zh-CN" sz="2800" b="1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                       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adj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直接的；笔直的；坦率的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拓展：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【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派生词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】direction  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n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．方向；指示；说明；管理　</a:t>
            </a:r>
            <a:endParaRPr lang="en-US" altLang="zh-CN" sz="2400" b="1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                                    directly  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adv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直接地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(1)I am not in __________ contact with them.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    </a:t>
            </a:r>
            <a:r>
              <a:rPr lang="zh-CN" altLang="en-US" sz="2400">
                <a:latin typeface="Calibri" pitchFamily="34" charset="0"/>
                <a:cs typeface="Calibri" pitchFamily="34" charset="0"/>
              </a:rPr>
              <a:t>我和他们没有直接接触。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(2)She __________ the movie all by herself.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     </a:t>
            </a:r>
            <a:r>
              <a:rPr lang="zh-CN" altLang="en-US" sz="2400">
                <a:latin typeface="Calibri" pitchFamily="34" charset="0"/>
                <a:cs typeface="Calibri" pitchFamily="34" charset="0"/>
              </a:rPr>
              <a:t>她独自一人导演了这部电影。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(3)He answered me __________ __________ and openly.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      </a:t>
            </a:r>
            <a:r>
              <a:rPr lang="zh-CN" altLang="en-US" sz="2400">
                <a:latin typeface="Calibri" pitchFamily="34" charset="0"/>
                <a:cs typeface="Calibri" pitchFamily="34" charset="0"/>
              </a:rPr>
              <a:t>他非常直接坦率地回答了我。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39975" y="3695700"/>
            <a:ext cx="1333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direct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82725" y="4797425"/>
            <a:ext cx="1350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directed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132138" y="5805488"/>
            <a:ext cx="287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very            directly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EC3AE6-07EB-4059-9323-8ABFAEDFB3D6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904875"/>
            <a:ext cx="79597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9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whisper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vi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 &amp;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vt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低语；小声说　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n.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低语；耳语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(1)He __________ to me that he was afraid.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他低声告诉我他感到害怕。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(2)It is rude __________ __________ when others make a speech.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当其他人做演讲时，窃窃私语是无礼的。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31913" y="2060575"/>
            <a:ext cx="1554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whispered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197100" y="3205163"/>
            <a:ext cx="29670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to                   whisper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100E11-1F8B-40E1-BC93-CFB1816F8B14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904875"/>
            <a:ext cx="8104188" cy="456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10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react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vi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作出反应；回应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拓展：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【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派生词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】reactive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adj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反应的　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reaction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n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反应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(1)He __________ quickly to the situation.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他对这个情况迅速做出了回应。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(2)Oil prices __________ a lot to the news of crisis in the Middle East.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石油价格对中东危机的消息反应强烈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84300" y="2636838"/>
            <a:ext cx="1243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reacted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73300" y="3746500"/>
            <a:ext cx="1362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reacted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2B92740-1050-4BAD-B256-A4AC6B4058F5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2562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语法精讲</a:t>
            </a:r>
          </a:p>
        </p:txBody>
      </p:sp>
      <p:sp>
        <p:nvSpPr>
          <p:cNvPr id="45059" name="TextBox 2"/>
          <p:cNvSpPr txBox="1">
            <a:spLocks noChangeArrowheads="1"/>
          </p:cNvSpPr>
          <p:nvPr/>
        </p:nvSpPr>
        <p:spPr bwMode="auto">
          <a:xfrm>
            <a:off x="428625" y="847725"/>
            <a:ext cx="871537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Trebuchet MS" pitchFamily="34" charset="0"/>
                <a:ea typeface="华文新魏" pitchFamily="2" charset="-122"/>
              </a:rPr>
              <a:t>动词</a:t>
            </a:r>
            <a:r>
              <a:rPr lang="en-US" altLang="zh-CN" sz="3200" b="1">
                <a:latin typeface="Trebuchet MS" pitchFamily="34" charset="0"/>
                <a:ea typeface="华文新魏" pitchFamily="2" charset="-122"/>
              </a:rPr>
              <a:t>-ing</a:t>
            </a:r>
            <a:r>
              <a:rPr lang="zh-CN" altLang="en-US" sz="3200" b="1">
                <a:latin typeface="Trebuchet MS" pitchFamily="34" charset="0"/>
                <a:ea typeface="华文新魏" pitchFamily="2" charset="-122"/>
              </a:rPr>
              <a:t>形式作定语、表语和宾语补足语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1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．动词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­ing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作定语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(1)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动词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­ing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形式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(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动名词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)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作定语表示名词的</a:t>
            </a:r>
            <a:r>
              <a:rPr lang="zh-CN" altLang="en-US" sz="2400" b="1">
                <a:solidFill>
                  <a:srgbClr val="FF0000"/>
                </a:solidFill>
                <a:latin typeface="Trebuchet MS" pitchFamily="34" charset="0"/>
                <a:ea typeface="华文新魏" pitchFamily="2" charset="-122"/>
              </a:rPr>
              <a:t>属性、作用或用途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。</a:t>
            </a: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例如：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① 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a </a:t>
            </a:r>
            <a:r>
              <a:rPr lang="en-US" altLang="zh-CN" sz="2400" b="1" i="1">
                <a:latin typeface="Calibri" pitchFamily="34" charset="0"/>
                <a:ea typeface="华文新魏" pitchFamily="2" charset="-122"/>
                <a:cs typeface="Calibri" pitchFamily="34" charset="0"/>
              </a:rPr>
              <a:t>walking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stick </a:t>
            </a: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＝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a stick </a:t>
            </a:r>
            <a:r>
              <a:rPr lang="en-US" altLang="zh-CN" sz="2400" b="1" i="1">
                <a:latin typeface="Calibri" pitchFamily="34" charset="0"/>
                <a:ea typeface="华文新魏" pitchFamily="2" charset="-122"/>
                <a:cs typeface="Calibri" pitchFamily="34" charset="0"/>
              </a:rPr>
              <a:t>for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</a:t>
            </a:r>
            <a:r>
              <a:rPr lang="en-US" altLang="zh-CN" sz="2400" b="1" i="1">
                <a:latin typeface="Calibri" pitchFamily="34" charset="0"/>
                <a:ea typeface="华文新魏" pitchFamily="2" charset="-122"/>
                <a:cs typeface="Calibri" pitchFamily="34" charset="0"/>
              </a:rPr>
              <a:t>walking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 </a:t>
            </a: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拐杖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② 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a </a:t>
            </a:r>
            <a:r>
              <a:rPr lang="en-US" altLang="zh-CN" sz="2400" b="1" i="1">
                <a:latin typeface="Calibri" pitchFamily="34" charset="0"/>
                <a:ea typeface="华文新魏" pitchFamily="2" charset="-122"/>
                <a:cs typeface="Calibri" pitchFamily="34" charset="0"/>
              </a:rPr>
              <a:t>reading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room</a:t>
            </a: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＝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a room </a:t>
            </a:r>
            <a:r>
              <a:rPr lang="en-US" altLang="zh-CN" sz="2400" b="1" i="1">
                <a:latin typeface="Calibri" pitchFamily="34" charset="0"/>
                <a:ea typeface="华文新魏" pitchFamily="2" charset="-122"/>
                <a:cs typeface="Calibri" pitchFamily="34" charset="0"/>
              </a:rPr>
              <a:t>for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</a:t>
            </a:r>
            <a:r>
              <a:rPr lang="en-US" altLang="zh-CN" sz="2400" b="1" i="1">
                <a:latin typeface="Calibri" pitchFamily="34" charset="0"/>
                <a:ea typeface="华文新魏" pitchFamily="2" charset="-122"/>
                <a:cs typeface="Calibri" pitchFamily="34" charset="0"/>
              </a:rPr>
              <a:t>reading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</a:t>
            </a: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阅览室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③ 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a </a:t>
            </a:r>
            <a:r>
              <a:rPr lang="en-US" altLang="zh-CN" sz="2400" b="1" i="1">
                <a:latin typeface="Calibri" pitchFamily="34" charset="0"/>
                <a:ea typeface="华文新魏" pitchFamily="2" charset="-122"/>
                <a:cs typeface="Calibri" pitchFamily="34" charset="0"/>
              </a:rPr>
              <a:t>writing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desk</a:t>
            </a: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＝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a desk </a:t>
            </a:r>
            <a:r>
              <a:rPr lang="en-US" altLang="zh-CN" sz="2400" b="1" i="1">
                <a:latin typeface="Calibri" pitchFamily="34" charset="0"/>
                <a:ea typeface="华文新魏" pitchFamily="2" charset="-122"/>
                <a:cs typeface="Calibri" pitchFamily="34" charset="0"/>
              </a:rPr>
              <a:t>for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</a:t>
            </a:r>
            <a:r>
              <a:rPr lang="en-US" altLang="zh-CN" sz="2400" b="1" i="1">
                <a:latin typeface="Calibri" pitchFamily="34" charset="0"/>
                <a:ea typeface="华文新魏" pitchFamily="2" charset="-122"/>
                <a:cs typeface="Calibri" pitchFamily="34" charset="0"/>
              </a:rPr>
              <a:t>writing</a:t>
            </a:r>
            <a:r>
              <a:rPr lang="en-US" altLang="zh-CN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 </a:t>
            </a:r>
            <a:r>
              <a:rPr lang="zh-CN" altLang="en-US" sz="2400" b="1">
                <a:latin typeface="Calibri" pitchFamily="34" charset="0"/>
                <a:ea typeface="华文新魏" pitchFamily="2" charset="-122"/>
                <a:cs typeface="Calibri" pitchFamily="34" charset="0"/>
              </a:rPr>
              <a:t>书桌</a:t>
            </a:r>
          </a:p>
          <a:p>
            <a:pPr>
              <a:lnSpc>
                <a:spcPct val="150000"/>
              </a:lnSpc>
            </a:pPr>
            <a:endParaRPr lang="zh-CN" altLang="en-US" sz="2400" b="1">
              <a:latin typeface="Calibri" pitchFamily="34" charset="0"/>
              <a:ea typeface="华文新魏" pitchFamily="2" charset="-122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7C5E5D-1C9B-4FB7-ACE3-1D238FA8528D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2562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语法精讲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" y="847725"/>
            <a:ext cx="8715375" cy="612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(2)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动词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­ing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形式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(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现在分词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)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作定语表示所修饰词的动作或状态，相当于一个定语从句。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注意：单个动词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­ing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形式作定语通常放在所修饰名词之前；短语形式的动词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­ing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作定语时，放在所修饰的名词后。例如：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①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a dancing girl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＝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a girl who is dancing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一个跳舞的女孩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②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an interesting speech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＝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 a speech that is interesting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   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一个有趣的演讲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③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The man talking to the teacher is Peter's father.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＝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The man who is talking to the teacher is Peter's father.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那个跟老师说话的男人是彼得的父亲。</a:t>
            </a:r>
          </a:p>
          <a:p>
            <a:pPr>
              <a:lnSpc>
                <a:spcPct val="150000"/>
              </a:lnSpc>
            </a:pPr>
            <a:endParaRPr lang="zh-CN" altLang="en-US" sz="2400" b="1">
              <a:latin typeface="Calibri" pitchFamily="34" charset="0"/>
              <a:ea typeface="华文新魏" pitchFamily="2" charset="-122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7A63064-89C6-4074-97CE-3F8AE3A3BCC7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2562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语法精讲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3850" y="869950"/>
            <a:ext cx="8320088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2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．动词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­ing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作表语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(1)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动词</a:t>
            </a: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­ing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形式作</a:t>
            </a:r>
            <a:r>
              <a:rPr lang="zh-CN" altLang="en-US" sz="2400" b="1">
                <a:solidFill>
                  <a:srgbClr val="FF0000"/>
                </a:solidFill>
                <a:latin typeface="Trebuchet MS" pitchFamily="34" charset="0"/>
                <a:ea typeface="华文新魏" pitchFamily="2" charset="-122"/>
              </a:rPr>
              <a:t>表语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时放在</a:t>
            </a:r>
            <a:r>
              <a:rPr lang="zh-CN" altLang="en-US" sz="2400" b="1">
                <a:solidFill>
                  <a:srgbClr val="FF0000"/>
                </a:solidFill>
                <a:latin typeface="Trebuchet MS" pitchFamily="34" charset="0"/>
                <a:ea typeface="华文新魏" pitchFamily="2" charset="-122"/>
              </a:rPr>
              <a:t>系动词之后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，表示主语的内容，也可以互换置于句首作主语。例如：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①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His job is teaching the kids English.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＝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Teaching the kids English is his job.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他的工作是教孩子英语。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②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His hobby is reading novels.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＝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Reading novels is his hobby.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他的爱好是读小说。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rebuchet MS" pitchFamily="34" charset="0"/>
                <a:ea typeface="华文新魏" pitchFamily="2" charset="-122"/>
              </a:rPr>
              <a:t>(2)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说明主语的某种</a:t>
            </a:r>
            <a:r>
              <a:rPr lang="zh-CN" altLang="en-US" sz="2400" b="1">
                <a:solidFill>
                  <a:srgbClr val="FF0000"/>
                </a:solidFill>
                <a:latin typeface="Trebuchet MS" pitchFamily="34" charset="0"/>
                <a:ea typeface="华文新魏" pitchFamily="2" charset="-122"/>
              </a:rPr>
              <a:t>性质、特征或状态</a:t>
            </a:r>
            <a:r>
              <a:rPr lang="zh-CN" altLang="en-US" sz="2400" b="1">
                <a:latin typeface="Trebuchet MS" pitchFamily="34" charset="0"/>
                <a:ea typeface="华文新魏" pitchFamily="2" charset="-122"/>
              </a:rPr>
              <a:t>。例如：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①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The speech is boring.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这个演讲很无聊。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②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The result is disappointing.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这个结果很让人失望。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92F7E5-2F0E-427B-9409-186D5173F265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2562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语法精讲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3850" y="869950"/>
            <a:ext cx="8569325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3</a:t>
            </a:r>
            <a:r>
              <a:rPr lang="zh-CN" altLang="en-US" sz="2400" b="1" dirty="0">
                <a:latin typeface="+mn-ea"/>
                <a:ea typeface="+mn-ea"/>
              </a:rPr>
              <a:t>．动词</a:t>
            </a:r>
            <a:r>
              <a:rPr lang="en-US" altLang="zh-CN" sz="2400" b="1" dirty="0">
                <a:latin typeface="+mn-ea"/>
                <a:ea typeface="+mn-ea"/>
              </a:rPr>
              <a:t>­</a:t>
            </a:r>
            <a:r>
              <a:rPr lang="en-US" altLang="zh-CN" sz="2400" b="1" dirty="0" err="1">
                <a:latin typeface="+mn-ea"/>
                <a:ea typeface="+mn-ea"/>
              </a:rPr>
              <a:t>ing</a:t>
            </a:r>
            <a:r>
              <a:rPr lang="zh-CN" altLang="en-US" sz="2400" b="1" dirty="0">
                <a:latin typeface="+mn-ea"/>
                <a:ea typeface="+mn-ea"/>
              </a:rPr>
              <a:t>作宾语补足语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动词</a:t>
            </a:r>
            <a:r>
              <a:rPr lang="en-US" altLang="zh-CN" sz="2400" b="1" dirty="0">
                <a:latin typeface="+mn-ea"/>
                <a:ea typeface="+mn-ea"/>
              </a:rPr>
              <a:t>­</a:t>
            </a:r>
            <a:r>
              <a:rPr lang="en-US" altLang="zh-CN" sz="2400" b="1" dirty="0" err="1">
                <a:latin typeface="+mn-ea"/>
                <a:ea typeface="+mn-ea"/>
              </a:rPr>
              <a:t>ing</a:t>
            </a:r>
            <a:r>
              <a:rPr lang="zh-CN" altLang="en-US" sz="2400" b="1" dirty="0">
                <a:latin typeface="+mn-ea"/>
                <a:ea typeface="+mn-ea"/>
              </a:rPr>
              <a:t>形式作宾语补足语时常放在宾语后面，主要用于以下动词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短语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后。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(1)</a:t>
            </a:r>
            <a:r>
              <a:rPr lang="zh-CN" altLang="en-US" sz="2400" b="1" dirty="0">
                <a:latin typeface="+mn-ea"/>
                <a:ea typeface="+mn-ea"/>
              </a:rPr>
              <a:t>表示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心理状态或感觉</a:t>
            </a:r>
            <a:r>
              <a:rPr lang="zh-CN" altLang="en-US" sz="2400" b="1" dirty="0">
                <a:latin typeface="+mn-ea"/>
                <a:ea typeface="+mn-ea"/>
              </a:rPr>
              <a:t>的动词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短语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，如</a:t>
            </a:r>
            <a:r>
              <a:rPr lang="en-US" altLang="zh-CN" sz="2400" b="1" dirty="0">
                <a:latin typeface="+mn-ea"/>
                <a:ea typeface="+mn-ea"/>
              </a:rPr>
              <a:t>hear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see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feel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find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notice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smell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listen to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look at </a:t>
            </a:r>
            <a:r>
              <a:rPr lang="zh-CN" altLang="en-US" sz="2400" b="1" dirty="0">
                <a:latin typeface="+mn-ea"/>
                <a:ea typeface="+mn-ea"/>
              </a:rPr>
              <a:t>等。例如：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①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 saw Jeff getting off the bus.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我看见杰夫正下巴士。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② 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 heard someone singing in the next room. 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我听见有人在隔壁唱歌。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使役动词</a:t>
            </a:r>
            <a:r>
              <a:rPr lang="zh-CN" altLang="en-US" sz="2400" b="1" dirty="0">
                <a:latin typeface="+mn-ea"/>
                <a:ea typeface="+mn-ea"/>
              </a:rPr>
              <a:t>如</a:t>
            </a:r>
            <a:r>
              <a:rPr lang="en-US" altLang="zh-CN" sz="2400" b="1" dirty="0">
                <a:latin typeface="+mn-ea"/>
                <a:ea typeface="+mn-ea"/>
              </a:rPr>
              <a:t>keep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have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get</a:t>
            </a:r>
            <a:r>
              <a:rPr lang="zh-CN" altLang="en-US" sz="2400" b="1" dirty="0">
                <a:latin typeface="+mn-ea"/>
                <a:ea typeface="+mn-ea"/>
              </a:rPr>
              <a:t>，</a:t>
            </a:r>
            <a:r>
              <a:rPr lang="en-US" altLang="zh-CN" sz="2400" b="1" dirty="0">
                <a:latin typeface="+mn-ea"/>
                <a:ea typeface="+mn-ea"/>
              </a:rPr>
              <a:t>leave</a:t>
            </a:r>
            <a:r>
              <a:rPr lang="zh-CN" altLang="en-US" sz="2400" b="1" dirty="0">
                <a:latin typeface="+mn-ea"/>
                <a:ea typeface="+mn-ea"/>
              </a:rPr>
              <a:t>等。例如：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 am sorry to have kept you waiting for so long.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很抱歉让你久等了。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90107-E71D-42B5-A1B7-292683090366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2562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语法精讲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858838"/>
            <a:ext cx="8713788" cy="591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练习：用括号中所给动词的正确形式填空。</a:t>
            </a:r>
            <a:endParaRPr lang="en-US" altLang="zh-CN" sz="2800" b="1">
              <a:latin typeface="Calibri" pitchFamily="34" charset="0"/>
              <a:ea typeface="华文新魏" pitchFamily="2" charset="-122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1</a:t>
            </a:r>
            <a:r>
              <a:rPr lang="zh-CN" altLang="en-US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His job is __________(sell)the pancakes.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Dr Smith gave us an__________(inspire)speech.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3</a:t>
            </a:r>
            <a:r>
              <a:rPr lang="zh-CN" altLang="en-US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Did you hear the boy downstairs __________(cry)?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4</a:t>
            </a:r>
            <a:r>
              <a:rPr lang="zh-CN" altLang="en-US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You can't stop me __________(do)what I want.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5</a:t>
            </a:r>
            <a:r>
              <a:rPr lang="zh-CN" altLang="en-US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I smell something __________(burn)in the kitchen.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6</a:t>
            </a:r>
            <a:r>
              <a:rPr lang="zh-CN" altLang="en-US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ea typeface="华文新魏" pitchFamily="2" charset="-122"/>
                <a:cs typeface="Calibri" pitchFamily="34" charset="0"/>
              </a:rPr>
              <a:t>My mother said we needed to buy a new __________(wash)machine.</a:t>
            </a:r>
          </a:p>
          <a:p>
            <a:pPr>
              <a:lnSpc>
                <a:spcPct val="150000"/>
              </a:lnSpc>
            </a:pPr>
            <a:endParaRPr lang="en-US" altLang="zh-CN" sz="2800" b="1">
              <a:latin typeface="Calibri" pitchFamily="34" charset="0"/>
              <a:ea typeface="华文新魏" pitchFamily="2" charset="-122"/>
              <a:cs typeface="Calibri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40000" y="1663700"/>
            <a:ext cx="1384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selling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987800" y="2276475"/>
            <a:ext cx="18081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inspiring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024563" y="2924175"/>
            <a:ext cx="1427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crying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794125" y="3573463"/>
            <a:ext cx="15700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doing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832225" y="4246563"/>
            <a:ext cx="1384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burning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85813" y="5516563"/>
            <a:ext cx="13382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washing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8E4D3BD-00FB-4493-9966-08181E7DFE3B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850" y="230188"/>
            <a:ext cx="1004888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单词</a:t>
            </a:r>
          </a:p>
        </p:txBody>
      </p:sp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323850" y="814388"/>
            <a:ext cx="7542213" cy="611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1. content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adj.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满足的；满意的　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n.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满足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                   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vt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使满足	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2. entertain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vt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.&amp;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vi.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使欢乐；款待	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3. overcome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vt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.&amp;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vi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战胜；克服	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4. direct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vt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.&amp;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vi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导演；指示；指挥	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                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adj.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直的；直接的；直率的	</a:t>
            </a:r>
            <a:endParaRPr lang="en-US" altLang="zh-CN" sz="2400" b="1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5. slide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vt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.&amp;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vi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.(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使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)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滑动；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(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使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)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滑行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             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n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滑；滑动；幻灯片	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6. whisper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n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．耳语；低语	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                   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vt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.&amp;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vi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低语；小声说	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7. react 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vi.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做出反应；回应	</a:t>
            </a:r>
            <a:endParaRPr lang="en-US" altLang="zh-CN" sz="2400" b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21C968-4F27-4C64-BBC7-B4BAB69AE339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428625"/>
            <a:ext cx="1004888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单词</a:t>
            </a: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428625" y="1141413"/>
            <a:ext cx="7959725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1. up to now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直到现在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2. feel / be content with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对</a:t>
            </a:r>
            <a:r>
              <a:rPr lang="en-US" altLang="zh-CN" sz="2800" b="1">
                <a:latin typeface="宋体"/>
                <a:cs typeface="Calibri" pitchFamily="34" charset="0"/>
              </a:rPr>
              <a:t>……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满足	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3. badly off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穷的；缺少的	</a:t>
            </a:r>
            <a:endParaRPr lang="en-US" altLang="zh-CN" sz="2800" b="1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4. pick out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挑出；辨别出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5. cut off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切断；断绝	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6. star in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在</a:t>
            </a:r>
            <a:r>
              <a:rPr lang="en-US" altLang="zh-CN" sz="2800" b="1">
                <a:latin typeface="宋体"/>
                <a:cs typeface="Calibri" pitchFamily="34" charset="0"/>
              </a:rPr>
              <a:t>……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担任主角；主演 	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2B7FC5-04A4-4DB9-91FC-D9C6FA836029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904875"/>
            <a:ext cx="8607425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  <a:cs typeface="Calibri" pitchFamily="34" charset="0"/>
              </a:rPr>
              <a:t>1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content 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adj.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满足的；满意的　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n.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满足；内容　</a:t>
            </a:r>
          </a:p>
          <a:p>
            <a:r>
              <a:rPr lang="en-US" altLang="zh-CN" sz="2800" b="1">
                <a:latin typeface="Calibri" pitchFamily="34" charset="0"/>
                <a:cs typeface="Calibri" pitchFamily="34" charset="0"/>
              </a:rPr>
              <a:t>                      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vt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.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使满足</a:t>
            </a:r>
          </a:p>
          <a:p>
            <a:r>
              <a:rPr lang="zh-CN" altLang="en-US" sz="2400" b="1">
                <a:latin typeface="Calibri" pitchFamily="34" charset="0"/>
                <a:cs typeface="Calibri" pitchFamily="34" charset="0"/>
              </a:rPr>
              <a:t>搭配：①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feel / be content with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对</a:t>
            </a:r>
            <a:r>
              <a:rPr lang="en-US" altLang="zh-CN" sz="2400" b="1">
                <a:latin typeface="宋体"/>
                <a:cs typeface="Calibri" pitchFamily="34" charset="0"/>
              </a:rPr>
              <a:t>……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满足　</a:t>
            </a:r>
            <a:endParaRPr lang="en-US" altLang="zh-CN" sz="2400" b="1">
              <a:latin typeface="Calibri" pitchFamily="34" charset="0"/>
              <a:cs typeface="Calibri" pitchFamily="34" charset="0"/>
            </a:endParaRPr>
          </a:p>
          <a:p>
            <a:r>
              <a:rPr lang="zh-CN" altLang="en-US" sz="2400" b="1">
                <a:latin typeface="Calibri" pitchFamily="34" charset="0"/>
                <a:cs typeface="Calibri" pitchFamily="34" charset="0"/>
              </a:rPr>
              <a:t>              ②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be content to do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愿意做</a:t>
            </a:r>
            <a:r>
              <a:rPr lang="en-US" altLang="zh-CN" sz="2400" b="1">
                <a:latin typeface="宋体"/>
                <a:cs typeface="Calibri" pitchFamily="34" charset="0"/>
              </a:rPr>
              <a:t>……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；满足做</a:t>
            </a:r>
            <a:r>
              <a:rPr lang="en-US" altLang="zh-CN" sz="2400" b="1">
                <a:latin typeface="宋体"/>
                <a:cs typeface="Calibri" pitchFamily="34" charset="0"/>
              </a:rPr>
              <a:t>……</a:t>
            </a:r>
            <a:endParaRPr lang="en-US" altLang="zh-CN" sz="2400" b="1">
              <a:latin typeface="Calibri" pitchFamily="34" charset="0"/>
              <a:cs typeface="Calibri" pitchFamily="34" charset="0"/>
            </a:endParaRPr>
          </a:p>
          <a:p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r>
              <a:rPr lang="en-US" altLang="zh-CN" sz="2400" b="1">
                <a:latin typeface="Calibri" pitchFamily="34" charset="0"/>
                <a:cs typeface="Calibri" pitchFamily="34" charset="0"/>
              </a:rPr>
              <a:t>(1)His answer seemed to____________ her. </a:t>
            </a:r>
          </a:p>
          <a:p>
            <a:pPr lvl="1"/>
            <a:r>
              <a:rPr lang="zh-CN" altLang="en-US" sz="2400">
                <a:latin typeface="Calibri" pitchFamily="34" charset="0"/>
                <a:cs typeface="Calibri" pitchFamily="34" charset="0"/>
              </a:rPr>
              <a:t>他的回答好像挺让她满意的。</a:t>
            </a:r>
          </a:p>
          <a:p>
            <a:r>
              <a:rPr lang="en-US" altLang="zh-CN" sz="2400" b="1">
                <a:latin typeface="Calibri" pitchFamily="34" charset="0"/>
                <a:cs typeface="Calibri" pitchFamily="34" charset="0"/>
              </a:rPr>
              <a:t>(2)I like the style of his writing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，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but I don't like the____________. </a:t>
            </a:r>
          </a:p>
          <a:p>
            <a:pPr lvl="1"/>
            <a:r>
              <a:rPr lang="zh-CN" altLang="en-US" sz="2400">
                <a:latin typeface="Calibri" pitchFamily="34" charset="0"/>
                <a:cs typeface="Calibri" pitchFamily="34" charset="0"/>
              </a:rPr>
              <a:t>我喜欢他的写作风格，但是不喜欢他写的内容。</a:t>
            </a:r>
          </a:p>
          <a:p>
            <a:r>
              <a:rPr lang="en-US" altLang="zh-CN" sz="2400" b="1">
                <a:latin typeface="Calibri" pitchFamily="34" charset="0"/>
                <a:cs typeface="Calibri" pitchFamily="34" charset="0"/>
              </a:rPr>
              <a:t>(3)He____________ ____________ ____________ ____________ his present salary. </a:t>
            </a:r>
          </a:p>
          <a:p>
            <a:pPr lvl="1"/>
            <a:r>
              <a:rPr lang="zh-CN" altLang="en-US" sz="2400">
                <a:latin typeface="Calibri" pitchFamily="34" charset="0"/>
                <a:cs typeface="Calibri" pitchFamily="34" charset="0"/>
              </a:rPr>
              <a:t>他对自己目前的薪水颇为满意。</a:t>
            </a:r>
          </a:p>
          <a:p>
            <a:r>
              <a:rPr lang="en-US" altLang="zh-CN" sz="2400" b="1">
                <a:latin typeface="Calibri" pitchFamily="34" charset="0"/>
                <a:cs typeface="Calibri" pitchFamily="34" charset="0"/>
              </a:rPr>
              <a:t>(4)She____________ ____________ ____________ ____________ be a housewife. </a:t>
            </a:r>
          </a:p>
          <a:p>
            <a:pPr lvl="1"/>
            <a:r>
              <a:rPr lang="zh-CN" altLang="en-US" sz="2400">
                <a:latin typeface="Calibri" pitchFamily="34" charset="0"/>
                <a:cs typeface="Calibri" pitchFamily="34" charset="0"/>
              </a:rPr>
              <a:t>她不满足于做个家庭主妇。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803650" y="2781300"/>
            <a:ext cx="185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content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083425" y="3471863"/>
            <a:ext cx="1449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content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820863" y="4264025"/>
            <a:ext cx="6711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is                    quite                     content           with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44675" y="5414963"/>
            <a:ext cx="6688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is                      not                    content                   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9316C4-6814-4B36-9430-8CE0D8E866E2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3850" y="735013"/>
            <a:ext cx="9112250" cy="627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up to now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直到现在 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(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常与现在完成时连用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拓展：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【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近义词组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】till now / so far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到目前为止；直到现在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(1)____________ ____________ ____________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，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the work has been quite smooth. 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到目前为止，工作很顺利。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(2)We have finished half of the book____________ ____________ ____________. 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我们现在已完成了书的一半。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(3)It's the hottest day I've had ____________ ____________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．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这是迄今为止我经历的最热的一天。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68400" y="2451100"/>
            <a:ext cx="5132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Up                           to                       now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57813" y="4076700"/>
            <a:ext cx="2886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up                          to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042988" y="4695825"/>
            <a:ext cx="14620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now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492625" y="5775325"/>
            <a:ext cx="3248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so                           far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EDD015-5B74-451C-93B5-1DCC029ABF57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904875"/>
            <a:ext cx="7959725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3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badly off 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穷的；缺少的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拓展：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【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反义词组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】 well off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富裕的；充裕的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(1)Mark has lost his job and is ____________ ____________  than ever. 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马克的工作丢了，情况比以前更糟。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(2)His family is not very ____________ ____________. 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他家境不太富裕。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87900" y="2679700"/>
            <a:ext cx="3197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worse                       off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040188" y="4292600"/>
            <a:ext cx="2547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well                   off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02B42B-8885-4EEB-A008-349D776DFC16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904875"/>
            <a:ext cx="8464550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  <a:cs typeface="Calibri" pitchFamily="34" charset="0"/>
              </a:rPr>
              <a:t>4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pick out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挑选；辨别出</a:t>
            </a:r>
          </a:p>
          <a:p>
            <a:r>
              <a:rPr lang="zh-CN" altLang="en-US" sz="2400" b="1">
                <a:latin typeface="Calibri" pitchFamily="34" charset="0"/>
                <a:cs typeface="Calibri" pitchFamily="34" charset="0"/>
              </a:rPr>
              <a:t>拓展：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pick up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捡起； 接载； 学会</a:t>
            </a:r>
          </a:p>
          <a:p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r>
              <a:rPr lang="en-US" altLang="zh-CN" sz="2400" b="1">
                <a:latin typeface="Calibri" pitchFamily="34" charset="0"/>
                <a:cs typeface="Calibri" pitchFamily="34" charset="0"/>
              </a:rPr>
              <a:t>(1)My father helped me ____________ ____________ a new book. </a:t>
            </a:r>
          </a:p>
          <a:p>
            <a:pPr lvl="1"/>
            <a:r>
              <a:rPr lang="zh-CN" altLang="en-US" sz="2400">
                <a:latin typeface="Calibri" pitchFamily="34" charset="0"/>
                <a:cs typeface="Calibri" pitchFamily="34" charset="0"/>
              </a:rPr>
              <a:t>我父亲帮我选了一本新书。</a:t>
            </a:r>
          </a:p>
          <a:p>
            <a:r>
              <a:rPr lang="en-US" altLang="zh-CN" sz="2400" b="1">
                <a:latin typeface="Calibri" pitchFamily="34" charset="0"/>
                <a:cs typeface="Calibri" pitchFamily="34" charset="0"/>
              </a:rPr>
              <a:t>(2)Could you help me to____________ ____________ the yellow pieces?</a:t>
            </a:r>
          </a:p>
          <a:p>
            <a:pPr lvl="1"/>
            <a:r>
              <a:rPr lang="zh-CN" altLang="en-US" sz="2400">
                <a:latin typeface="Calibri" pitchFamily="34" charset="0"/>
                <a:cs typeface="Calibri" pitchFamily="34" charset="0"/>
              </a:rPr>
              <a:t>能不能帮我把黄色的那几块挑出来？</a:t>
            </a:r>
          </a:p>
          <a:p>
            <a:r>
              <a:rPr lang="en-US" altLang="zh-CN" sz="2400" b="1">
                <a:latin typeface="Calibri" pitchFamily="34" charset="0"/>
                <a:cs typeface="Calibri" pitchFamily="34" charset="0"/>
              </a:rPr>
              <a:t>(3)He stopped the car to____________ ____________ the boy. </a:t>
            </a:r>
          </a:p>
          <a:p>
            <a:pPr lvl="1"/>
            <a:r>
              <a:rPr lang="zh-CN" altLang="en-US" sz="2400">
                <a:latin typeface="Calibri" pitchFamily="34" charset="0"/>
                <a:cs typeface="Calibri" pitchFamily="34" charset="0"/>
              </a:rPr>
              <a:t>他停下车来搭一个男孩。</a:t>
            </a:r>
          </a:p>
          <a:p>
            <a:r>
              <a:rPr lang="en-US" altLang="zh-CN" sz="2400" b="1">
                <a:latin typeface="Calibri" pitchFamily="34" charset="0"/>
                <a:cs typeface="Calibri" pitchFamily="34" charset="0"/>
              </a:rPr>
              <a:t>(4)Tom __________ __________ English when staying in Britain.</a:t>
            </a:r>
          </a:p>
          <a:p>
            <a:pPr lvl="1"/>
            <a:r>
              <a:rPr lang="zh-CN" altLang="en-US" sz="2400">
                <a:latin typeface="Calibri" pitchFamily="34" charset="0"/>
                <a:cs typeface="Calibri" pitchFamily="34" charset="0"/>
              </a:rPr>
              <a:t>汤姆在英国时学会了英语。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59263" y="1987550"/>
            <a:ext cx="27606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pick                 up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784600" y="3097213"/>
            <a:ext cx="30908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pick                       out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137025" y="4149725"/>
            <a:ext cx="2451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pick                  up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676400" y="4937125"/>
            <a:ext cx="2751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picked              up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04CFB3-2DA0-4E66-BCEB-F2B274046062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74638" y="760413"/>
            <a:ext cx="9112250" cy="627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5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cut off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切断；断绝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拓展：①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cut down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减少；砍倒　②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cut in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插嘴　③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cut up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切碎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(1) Our phone's been ____________ ____________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．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我们的电话被切断了。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(2)People ____________  ____________ many trees to build houses.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为了建房子，人们砍倒很多树木。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(3)Don't try to ____________ ____________ while others are talking. 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别人谈话时不要插嘴。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(4)They____________ ____________ unnecessary cost.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他们削减了不必要的成本。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89300" y="2559050"/>
            <a:ext cx="3082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cut                     off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60625" y="3668713"/>
            <a:ext cx="3119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cut                   down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49563" y="4797425"/>
            <a:ext cx="2443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cut                       in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741488" y="5848350"/>
            <a:ext cx="35512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cut                          down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D5EB42-34C5-46AC-BC16-3B3DC6176DF6}" type="slidenum">
              <a:rPr lang="zh-CN" altLang="en-US" sz="1600" b="1">
                <a:solidFill>
                  <a:srgbClr val="0070C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 sz="1600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285750"/>
            <a:ext cx="1831975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考点过关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904875"/>
            <a:ext cx="91122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cs typeface="Calibri" pitchFamily="34" charset="0"/>
              </a:rPr>
              <a:t>6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．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entertain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vt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 &amp; </a:t>
            </a:r>
            <a:r>
              <a:rPr lang="en-US" altLang="zh-CN" sz="2800" b="1" i="1">
                <a:latin typeface="Calibri" pitchFamily="34" charset="0"/>
                <a:cs typeface="Calibri" pitchFamily="34" charset="0"/>
              </a:rPr>
              <a:t>vi</a:t>
            </a:r>
            <a:r>
              <a:rPr lang="en-US" altLang="zh-CN" sz="28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800" b="1">
                <a:latin typeface="Calibri" pitchFamily="34" charset="0"/>
                <a:cs typeface="Calibri" pitchFamily="34" charset="0"/>
              </a:rPr>
              <a:t>使欢乐；款待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拓展：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【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派生词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】entertaining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adj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使人愉快的；有趣的　  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                                    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entertainment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n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娱乐；消遣；款待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                                    entertainer </a:t>
            </a:r>
            <a:r>
              <a:rPr lang="en-US" altLang="zh-CN" sz="2400" b="1" i="1">
                <a:latin typeface="Calibri" pitchFamily="34" charset="0"/>
                <a:cs typeface="Calibri" pitchFamily="34" charset="0"/>
              </a:rPr>
              <a:t>n</a:t>
            </a:r>
            <a:r>
              <a:rPr lang="en-US" altLang="zh-CN" sz="2400" b="1">
                <a:latin typeface="Calibri" pitchFamily="34" charset="0"/>
                <a:cs typeface="Calibri" pitchFamily="34" charset="0"/>
              </a:rPr>
              <a:t>. </a:t>
            </a:r>
            <a:r>
              <a:rPr lang="zh-CN" altLang="en-US" sz="2400" b="1">
                <a:latin typeface="Calibri" pitchFamily="34" charset="0"/>
                <a:cs typeface="Calibri" pitchFamily="34" charset="0"/>
              </a:rPr>
              <a:t>表演者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Calibri" pitchFamily="34" charset="0"/>
                <a:cs typeface="Calibri" pitchFamily="34" charset="0"/>
              </a:rPr>
              <a:t>练习：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(1)He _____________ us with humorous stories and jokes.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他用幽默故事和笑话把我们逗乐了。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  <a:cs typeface="Calibri" pitchFamily="34" charset="0"/>
              </a:rPr>
              <a:t>(2)Barbecues are a favorite way of _____________ friends.</a:t>
            </a:r>
          </a:p>
          <a:p>
            <a:pPr lvl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cs typeface="Calibri" pitchFamily="34" charset="0"/>
              </a:rPr>
              <a:t>烧烤是最受人喜爱的待客方式。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60488" y="3860800"/>
            <a:ext cx="180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entertained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984750" y="4941888"/>
            <a:ext cx="25447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  <a:cs typeface="Calibri" pitchFamily="34" charset="0"/>
              </a:rPr>
              <a:t>entertaining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1769</Words>
  <Application>Microsoft Office PowerPoint</Application>
  <PresentationFormat>全屏显示(4:3)</PresentationFormat>
  <Paragraphs>234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黑体</vt:lpstr>
      <vt:lpstr>华文新魏</vt:lpstr>
      <vt:lpstr>宋体</vt:lpstr>
      <vt:lpstr>Arial</vt:lpstr>
      <vt:lpstr>Calibri</vt:lpstr>
      <vt:lpstr>Times New Roman</vt:lpstr>
      <vt:lpstr>Trebuchet MS</vt:lpstr>
      <vt:lpstr>Wingdings 3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</cp:revision>
  <dcterms:created xsi:type="dcterms:W3CDTF">2018-07-13T01:33:00Z</dcterms:created>
  <dcterms:modified xsi:type="dcterms:W3CDTF">2020-01-23T07:32:00Z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