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sldIdLst>
    <p:sldId id="271" r:id="rId2"/>
    <p:sldId id="272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827" autoAdjust="0"/>
  </p:normalViewPr>
  <p:slideViewPr>
    <p:cSldViewPr snapToGrid="0">
      <p:cViewPr varScale="1">
        <p:scale>
          <a:sx n="85" d="100"/>
          <a:sy n="85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9154E-F396-4E63-9B03-BDEE0B5625DB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856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2640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263424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4487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5507380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7068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4B8E-C400-4079-A277-EB6DA32A4D23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94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72676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6273F-0C17-4566-B60A-AAE0BB46F3F5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3928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01E3-EC32-4624-8D4F-0C6F688267A7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963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081D-7A69-41FD-AF32-D481C0C74A72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778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E8A-2D4D-4639-8255-F6E6E925654B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51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0BA32-3AA1-4D7A-AFE9-1D3E29832685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222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B016-A040-4D57-940A-C66CE08587E0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60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69BDF-BD24-440D-999B-812A9C40AEC9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111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865EE-97C5-4A38-85A1-A0FBFDC2C163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37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5ECB9-F586-4890-9EE5-A3989185A0EE}" type="datetime1">
              <a:rPr lang="zh-CN" altLang="en-US" smtClean="0"/>
              <a:pPr/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481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D11FB83F-B509-40CD-BA1D-21B1FB200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3729" y="1669506"/>
            <a:ext cx="399340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Times New Roman" pitchFamily="18" charset="0"/>
              </a:rPr>
              <a:t>高中英语 ③</a:t>
            </a:r>
            <a:endParaRPr kumimoji="0" lang="en-US" altLang="zh-CN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CC961CC-C6E8-4029-8722-25DDFE6549AA}"/>
              </a:ext>
            </a:extLst>
          </p:cNvPr>
          <p:cNvSpPr/>
          <p:nvPr/>
        </p:nvSpPr>
        <p:spPr>
          <a:xfrm>
            <a:off x="2417033" y="2765277"/>
            <a:ext cx="3571900" cy="461665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Times New Roman" pitchFamily="18" charset="0"/>
              </a:rPr>
              <a:t>必 修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FBB723F-227A-4641-B63B-BFEC9DD4D6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86120" y="3400969"/>
            <a:ext cx="1044489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Unit 3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The Million Pound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Bank Note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339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EDA15-3DA1-4485-A049-467DF8BD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6E2042E-AEFB-4E89-9FE4-FF3A03FC526D}"/>
              </a:ext>
            </a:extLst>
          </p:cNvPr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C2D388-6CAE-4E80-90A3-ECDFBF4B0774}"/>
              </a:ext>
            </a:extLst>
          </p:cNvPr>
          <p:cNvSpPr/>
          <p:nvPr/>
        </p:nvSpPr>
        <p:spPr>
          <a:xfrm>
            <a:off x="711525" y="290578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0F999F1-8A99-40A0-9D46-218E21EB5E41}"/>
              </a:ext>
            </a:extLst>
          </p:cNvPr>
          <p:cNvSpPr/>
          <p:nvPr/>
        </p:nvSpPr>
        <p:spPr>
          <a:xfrm>
            <a:off x="428596" y="799170"/>
            <a:ext cx="697112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7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account   </a:t>
            </a: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.&amp; </a:t>
            </a:r>
            <a:r>
              <a:rPr lang="en-US" altLang="zh-CN" sz="2800" b="1" i="1" kern="100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认为；说明；总计有</a:t>
            </a:r>
            <a:endParaRPr lang="en-US" altLang="zh-CN" sz="28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  n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．说明；理由；计算；账目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拓展：【派生词】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accountant    </a:t>
            </a: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会计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5AFB0DB-FD36-48AE-8ED0-D6FC9F49A142}"/>
              </a:ext>
            </a:extLst>
          </p:cNvPr>
          <p:cNvSpPr/>
          <p:nvPr/>
        </p:nvSpPr>
        <p:spPr>
          <a:xfrm>
            <a:off x="504011" y="3546269"/>
            <a:ext cx="72542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1)Tom became __________ __________ after his graduation from the university.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汤姆毕业后，成为了一名会计。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2)Miss Li is going to open a current __________ in the bank.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李小姐准备在银行开一个活期存款账户。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88C4F3-941D-4112-A16F-D619E1AFF668}"/>
              </a:ext>
            </a:extLst>
          </p:cNvPr>
          <p:cNvSpPr txBox="1"/>
          <p:nvPr/>
        </p:nvSpPr>
        <p:spPr>
          <a:xfrm>
            <a:off x="3552442" y="3530338"/>
            <a:ext cx="3148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an        accountant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9FE7BB-3697-4CA8-9DBB-A9F6AA07B6E3}"/>
              </a:ext>
            </a:extLst>
          </p:cNvPr>
          <p:cNvSpPr/>
          <p:nvPr/>
        </p:nvSpPr>
        <p:spPr>
          <a:xfrm>
            <a:off x="5476251" y="4935208"/>
            <a:ext cx="1321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account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219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EDA15-3DA1-4485-A049-467DF8BD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6E2042E-AEFB-4E89-9FE4-FF3A03FC526D}"/>
              </a:ext>
            </a:extLst>
          </p:cNvPr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C2D388-6CAE-4E80-90A3-ECDFBF4B0774}"/>
              </a:ext>
            </a:extLst>
          </p:cNvPr>
          <p:cNvSpPr/>
          <p:nvPr/>
        </p:nvSpPr>
        <p:spPr>
          <a:xfrm>
            <a:off x="494709" y="3655181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CF27AD3-3407-4F02-B6A7-9ED9701A3325}"/>
              </a:ext>
            </a:extLst>
          </p:cNvPr>
          <p:cNvSpPr/>
          <p:nvPr/>
        </p:nvSpPr>
        <p:spPr>
          <a:xfrm>
            <a:off x="259038" y="838138"/>
            <a:ext cx="73106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8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seek  </a:t>
            </a:r>
            <a:r>
              <a:rPr lang="en-US" altLang="zh-CN" sz="2400" b="1" i="1" kern="100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2400" b="1" kern="100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&amp; </a:t>
            </a:r>
            <a:r>
              <a:rPr lang="en-US" altLang="zh-CN" sz="24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(sought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sought)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寻找；探索；寻求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拓展：【近义词组】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look for 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寻找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【派生词】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seeker    </a:t>
            </a:r>
            <a:r>
              <a:rPr lang="en-US" altLang="zh-CN" sz="24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．探求者；搜查人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搭配：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① seek for   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寻觅；寻找　</a:t>
            </a:r>
            <a:endParaRPr lang="en-US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② seek to    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追求；争取；设法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67DDB2B-6774-45D8-BD81-4C9887FF0ECB}"/>
              </a:ext>
            </a:extLst>
          </p:cNvPr>
          <p:cNvSpPr/>
          <p:nvPr/>
        </p:nvSpPr>
        <p:spPr>
          <a:xfrm>
            <a:off x="259038" y="4284933"/>
            <a:ext cx="74332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0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1)He went to Guangzhou to __________ a job. </a:t>
            </a:r>
            <a:endParaRPr lang="zh-CN" altLang="zh-CN" sz="20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他去广州找工作。</a:t>
            </a: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0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0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2)Tony is going to __________ __________ a new house for his coming baby. </a:t>
            </a:r>
            <a:endParaRPr lang="zh-CN" altLang="zh-CN" sz="20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托尼打算为他即将出生的小孩找一幢新房子。</a:t>
            </a:r>
            <a:endParaRPr lang="zh-CN" altLang="zh-CN" sz="20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B48053-6DB9-4F13-99B5-51C7DAE42A89}"/>
              </a:ext>
            </a:extLst>
          </p:cNvPr>
          <p:cNvSpPr txBox="1"/>
          <p:nvPr/>
        </p:nvSpPr>
        <p:spPr>
          <a:xfrm>
            <a:off x="3751869" y="4245239"/>
            <a:ext cx="111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seek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3E2153-4021-4141-A8C8-4A906C339644}"/>
              </a:ext>
            </a:extLst>
          </p:cNvPr>
          <p:cNvSpPr txBox="1"/>
          <p:nvPr/>
        </p:nvSpPr>
        <p:spPr>
          <a:xfrm>
            <a:off x="2697881" y="5169251"/>
            <a:ext cx="2929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seek/look        for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91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EDA15-3DA1-4485-A049-467DF8BD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6E2042E-AEFB-4E89-9FE4-FF3A03FC526D}"/>
              </a:ext>
            </a:extLst>
          </p:cNvPr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C2D388-6CAE-4E80-90A3-ECDFBF4B0774}"/>
              </a:ext>
            </a:extLst>
          </p:cNvPr>
          <p:cNvSpPr/>
          <p:nvPr/>
        </p:nvSpPr>
        <p:spPr>
          <a:xfrm>
            <a:off x="570123" y="250486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580980-9E79-42DF-BFFE-16CA9F65924D}"/>
              </a:ext>
            </a:extLst>
          </p:cNvPr>
          <p:cNvSpPr/>
          <p:nvPr/>
        </p:nvSpPr>
        <p:spPr>
          <a:xfrm>
            <a:off x="279974" y="1032085"/>
            <a:ext cx="71005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9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on the contrary 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与此相反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on the opposite (of) 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在</a:t>
            </a:r>
            <a:r>
              <a:rPr lang="en-US" altLang="zh-CN" sz="2800" b="1" kern="100" dirty="0"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……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的对面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1AB6881-61FB-450C-B3D8-D884EF413813}"/>
              </a:ext>
            </a:extLst>
          </p:cNvPr>
          <p:cNvSpPr/>
          <p:nvPr/>
        </p:nvSpPr>
        <p:spPr>
          <a:xfrm>
            <a:off x="545553" y="3054660"/>
            <a:ext cx="75653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1)The coffee shop is _________ _________ _________ of the supermarket.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这间咖啡店在超市的对面。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25D26E-F522-46B0-A1D6-C73D8425F150}"/>
              </a:ext>
            </a:extLst>
          </p:cNvPr>
          <p:cNvSpPr txBox="1"/>
          <p:nvPr/>
        </p:nvSpPr>
        <p:spPr>
          <a:xfrm>
            <a:off x="4009606" y="3322393"/>
            <a:ext cx="4718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on             the       opposite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EDA15-3DA1-4485-A049-467DF8BD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6E2042E-AEFB-4E89-9FE4-FF3A03FC526D}"/>
              </a:ext>
            </a:extLst>
          </p:cNvPr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C2D388-6CAE-4E80-90A3-ECDFBF4B0774}"/>
              </a:ext>
            </a:extLst>
          </p:cNvPr>
          <p:cNvSpPr/>
          <p:nvPr/>
        </p:nvSpPr>
        <p:spPr>
          <a:xfrm>
            <a:off x="481996" y="224325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88C7810-6856-4F97-8D57-717D4876A47F}"/>
              </a:ext>
            </a:extLst>
          </p:cNvPr>
          <p:cNvSpPr/>
          <p:nvPr/>
        </p:nvSpPr>
        <p:spPr>
          <a:xfrm>
            <a:off x="183822" y="870503"/>
            <a:ext cx="76027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10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indeed  </a:t>
            </a: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adv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真正地；确实；实在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拓展：【近义词】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really   </a:t>
            </a: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adv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真正地；正确地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49B8564-CE97-4E6A-A48D-D133EADF048F}"/>
              </a:ext>
            </a:extLst>
          </p:cNvPr>
          <p:cNvSpPr/>
          <p:nvPr/>
        </p:nvSpPr>
        <p:spPr>
          <a:xfrm>
            <a:off x="296945" y="2966079"/>
            <a:ext cx="7772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1)A friend in need is a friend __________.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患难见真情。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2)This is _______________ a good news to him.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对他来说确实是个好消息。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3)__________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 was touched by what he said.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的确，我被他的话感动了。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47B32D-1142-48FB-9FC8-0427D59746C3}"/>
              </a:ext>
            </a:extLst>
          </p:cNvPr>
          <p:cNvSpPr txBox="1"/>
          <p:nvPr/>
        </p:nvSpPr>
        <p:spPr>
          <a:xfrm>
            <a:off x="4360792" y="2937783"/>
            <a:ext cx="2340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indeed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635D65-A4BB-47F4-A515-6EB305CF5A8F}"/>
              </a:ext>
            </a:extLst>
          </p:cNvPr>
          <p:cNvSpPr txBox="1"/>
          <p:nvPr/>
        </p:nvSpPr>
        <p:spPr>
          <a:xfrm>
            <a:off x="1748689" y="4027908"/>
            <a:ext cx="2340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really / indeed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7B11A21-FE33-4759-8F42-5BB3D80266D0}"/>
              </a:ext>
            </a:extLst>
          </p:cNvPr>
          <p:cNvSpPr txBox="1"/>
          <p:nvPr/>
        </p:nvSpPr>
        <p:spPr>
          <a:xfrm>
            <a:off x="1058606" y="5089737"/>
            <a:ext cx="2340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Indeed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43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EDA15-3DA1-4485-A049-467DF8BD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6E2042E-AEFB-4E89-9FE4-FF3A03FC526D}"/>
              </a:ext>
            </a:extLst>
          </p:cNvPr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C2D388-6CAE-4E80-90A3-ECDFBF4B0774}"/>
              </a:ext>
            </a:extLst>
          </p:cNvPr>
          <p:cNvSpPr/>
          <p:nvPr/>
        </p:nvSpPr>
        <p:spPr>
          <a:xfrm>
            <a:off x="551269" y="227078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B783D5-28EE-4735-8722-FCB7DF09A532}"/>
              </a:ext>
            </a:extLst>
          </p:cNvPr>
          <p:cNvSpPr/>
          <p:nvPr/>
        </p:nvSpPr>
        <p:spPr>
          <a:xfrm>
            <a:off x="276627" y="883167"/>
            <a:ext cx="64243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11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as for 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关于；至于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拓展：【近义词】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about    </a:t>
            </a: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prep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有关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6997B56-0265-4D7E-B559-F9EE2E824D9D}"/>
              </a:ext>
            </a:extLst>
          </p:cNvPr>
          <p:cNvSpPr/>
          <p:nvPr/>
        </p:nvSpPr>
        <p:spPr>
          <a:xfrm>
            <a:off x="276627" y="2930659"/>
            <a:ext cx="78291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1)__________ __________ this question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we will discuss it next Friday.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至于这个问题，我们下周五再讨论。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2)__________ __________ </a:t>
            </a:r>
            <a:r>
              <a:rPr lang="en-US" altLang="zh-CN" sz="2400" b="1" kern="100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Mrs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Li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she is very kind to us.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至于李太太，她对我们很好。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3)I don't want to talk __________ this question.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我不想谈论这个问题。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11515B-DAB3-4E7C-95B3-38121B8B697B}"/>
              </a:ext>
            </a:extLst>
          </p:cNvPr>
          <p:cNvSpPr txBox="1"/>
          <p:nvPr/>
        </p:nvSpPr>
        <p:spPr>
          <a:xfrm>
            <a:off x="1344872" y="2910728"/>
            <a:ext cx="2699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As              for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EACDB7-C3EA-4407-AA8C-62DA4E7D694A}"/>
              </a:ext>
            </a:extLst>
          </p:cNvPr>
          <p:cNvSpPr txBox="1"/>
          <p:nvPr/>
        </p:nvSpPr>
        <p:spPr>
          <a:xfrm>
            <a:off x="1184615" y="4398020"/>
            <a:ext cx="2699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As              for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9AE708B-0409-4A95-B0C0-9835C6D7BDB4}"/>
              </a:ext>
            </a:extLst>
          </p:cNvPr>
          <p:cNvSpPr txBox="1"/>
          <p:nvPr/>
        </p:nvSpPr>
        <p:spPr>
          <a:xfrm>
            <a:off x="3580605" y="5423647"/>
            <a:ext cx="1453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about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86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DAA153-1721-4102-ADDF-4B15FBC00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B3A5544F-609B-4EC1-BCF9-A091D745A401}"/>
              </a:ext>
            </a:extLst>
          </p:cNvPr>
          <p:cNvSpPr txBox="1"/>
          <p:nvPr/>
        </p:nvSpPr>
        <p:spPr>
          <a:xfrm>
            <a:off x="268431" y="244475"/>
            <a:ext cx="182614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语法精讲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E98031A-3DE3-43C9-A160-EBBB8809D80D}"/>
              </a:ext>
            </a:extLst>
          </p:cNvPr>
          <p:cNvSpPr/>
          <p:nvPr/>
        </p:nvSpPr>
        <p:spPr>
          <a:xfrm>
            <a:off x="344078" y="829250"/>
            <a:ext cx="7178511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800" b="1" kern="100" dirty="0">
                <a:latin typeface="+mn-ea"/>
                <a:cs typeface="Courier New" panose="02070309020205020404" pitchFamily="49" charset="0"/>
              </a:rPr>
              <a:t>1</a:t>
            </a:r>
            <a:r>
              <a:rPr lang="zh-CN" altLang="zh-CN" sz="2800" b="1" kern="100" dirty="0">
                <a:latin typeface="+mn-ea"/>
                <a:cs typeface="Courier New" panose="02070309020205020404" pitchFamily="49" charset="0"/>
              </a:rPr>
              <a:t>．</a:t>
            </a:r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宾语从句</a:t>
            </a:r>
            <a:endParaRPr lang="zh-CN" altLang="zh-CN" sz="2800" b="1" kern="100" dirty="0">
              <a:latin typeface="+mn-ea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800" b="1" kern="100" dirty="0">
                <a:latin typeface="+mn-ea"/>
                <a:cs typeface="Courier New" panose="02070309020205020404" pitchFamily="49" charset="0"/>
              </a:rPr>
              <a:t>(1)</a:t>
            </a:r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概述：宾语从句在句中作</a:t>
            </a:r>
            <a:r>
              <a:rPr lang="zh-CN" altLang="zh-CN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及物动词或介词的宾语</a:t>
            </a:r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，用</a:t>
            </a:r>
            <a:r>
              <a:rPr lang="zh-CN" altLang="zh-CN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陈述句语序</a:t>
            </a:r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。引导词有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that(</a:t>
            </a:r>
            <a:r>
              <a:rPr lang="zh-CN" altLang="zh-CN" sz="2800" b="1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可省略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)</a:t>
            </a:r>
            <a:r>
              <a:rPr lang="zh-CN" altLang="zh-CN" sz="2800" b="1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if(</a:t>
            </a:r>
            <a:r>
              <a:rPr lang="zh-CN" altLang="zh-CN" sz="2800" b="1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是否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)</a:t>
            </a:r>
            <a:r>
              <a:rPr lang="zh-CN" altLang="zh-CN" sz="2800" b="1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whether(</a:t>
            </a:r>
            <a:r>
              <a:rPr lang="zh-CN" altLang="zh-CN" sz="2800" b="1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是否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)</a:t>
            </a:r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等，例如：</a:t>
            </a:r>
            <a:endParaRPr lang="zh-CN" altLang="zh-CN" sz="2800" b="1" kern="100" dirty="0">
              <a:latin typeface="+mn-ea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①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He doesn't know that </a:t>
            </a:r>
            <a:r>
              <a:rPr lang="en-US" altLang="zh-CN" sz="2400" kern="100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Mr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Li is a teacher.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他不知道李先生是个老师。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②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 wondered if I could use your computer.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我想知道我是否可以用你的电脑。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800" b="1" kern="100" dirty="0">
                <a:latin typeface="+mn-ea"/>
                <a:cs typeface="Courier New" panose="02070309020205020404" pitchFamily="49" charset="0"/>
              </a:rPr>
              <a:t>(2)</a:t>
            </a:r>
            <a:r>
              <a:rPr lang="zh-CN" altLang="zh-CN" sz="2800" b="1" kern="100" dirty="0">
                <a:latin typeface="+mn-ea"/>
                <a:cs typeface="Courier New" panose="02070309020205020404" pitchFamily="49" charset="0"/>
              </a:rPr>
              <a:t>拓展：宾语从句的时态要和主句一致，但是当宾语从句表示</a:t>
            </a:r>
            <a:r>
              <a:rPr lang="zh-CN" altLang="zh-CN" sz="2800" b="1" kern="100" dirty="0">
                <a:solidFill>
                  <a:srgbClr val="FF0000"/>
                </a:solidFill>
                <a:latin typeface="+mn-ea"/>
                <a:cs typeface="Courier New" panose="02070309020205020404" pitchFamily="49" charset="0"/>
              </a:rPr>
              <a:t>客观真理</a:t>
            </a:r>
            <a:r>
              <a:rPr lang="zh-CN" altLang="zh-CN" sz="2800" b="1" kern="100" dirty="0">
                <a:latin typeface="+mn-ea"/>
                <a:cs typeface="Courier New" panose="02070309020205020404" pitchFamily="49" charset="0"/>
              </a:rPr>
              <a:t>的时候，不管主句是什么时态，从句都用</a:t>
            </a:r>
            <a:r>
              <a:rPr lang="zh-CN" altLang="zh-CN" sz="2800" b="1" kern="100" dirty="0">
                <a:solidFill>
                  <a:srgbClr val="FF0000"/>
                </a:solidFill>
                <a:latin typeface="+mn-ea"/>
                <a:cs typeface="Courier New" panose="02070309020205020404" pitchFamily="49" charset="0"/>
              </a:rPr>
              <a:t>一般现在时</a:t>
            </a:r>
            <a:r>
              <a:rPr lang="zh-CN" altLang="zh-CN" sz="2800" b="1" kern="100" dirty="0">
                <a:latin typeface="+mn-ea"/>
                <a:cs typeface="Courier New" panose="02070309020205020404" pitchFamily="49" charset="0"/>
              </a:rPr>
              <a:t>。</a:t>
            </a:r>
            <a:endParaRPr lang="en-US" altLang="zh-CN" sz="2800" b="1" kern="100" dirty="0">
              <a:latin typeface="+mn-ea"/>
              <a:cs typeface="Courier New" panose="02070309020205020404" pitchFamily="49" charset="0"/>
            </a:endParaRPr>
          </a:p>
          <a:p>
            <a:pPr indent="266700" algn="just"/>
            <a:r>
              <a:rPr lang="zh-CN" altLang="zh-CN" sz="2800" b="1" kern="100" dirty="0">
                <a:latin typeface="+mn-ea"/>
                <a:cs typeface="Courier New" panose="02070309020205020404" pitchFamily="49" charset="0"/>
              </a:rPr>
              <a:t>例如：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 was told that the earth runs around the sun.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我被告知地球围绕着太阳转。</a:t>
            </a:r>
          </a:p>
        </p:txBody>
      </p:sp>
    </p:spTree>
    <p:extLst>
      <p:ext uri="{BB962C8B-B14F-4D97-AF65-F5344CB8AC3E}">
        <p14:creationId xmlns:p14="http://schemas.microsoft.com/office/powerpoint/2010/main" val="121726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CDAF99-5998-46A6-9141-8F678AD07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015A2652-129C-4096-AA8B-3F5FB066C3FD}"/>
              </a:ext>
            </a:extLst>
          </p:cNvPr>
          <p:cNvSpPr txBox="1"/>
          <p:nvPr/>
        </p:nvSpPr>
        <p:spPr>
          <a:xfrm>
            <a:off x="268431" y="244475"/>
            <a:ext cx="182614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语法精讲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1B54552-3F89-4993-80AF-B18DB58F5CC4}"/>
              </a:ext>
            </a:extLst>
          </p:cNvPr>
          <p:cNvSpPr/>
          <p:nvPr/>
        </p:nvSpPr>
        <p:spPr>
          <a:xfrm>
            <a:off x="418030" y="1372769"/>
            <a:ext cx="6736915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800" b="1" kern="100" dirty="0">
                <a:latin typeface="+mn-ea"/>
                <a:cs typeface="Courier New" panose="02070309020205020404" pitchFamily="49" charset="0"/>
              </a:rPr>
              <a:t>2</a:t>
            </a:r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．表语从句</a:t>
            </a:r>
            <a:endParaRPr lang="zh-CN" altLang="zh-CN" sz="2800" b="1" kern="100" dirty="0">
              <a:latin typeface="+mn-ea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概述：在复合句中</a:t>
            </a:r>
            <a:r>
              <a:rPr lang="zh-CN" altLang="zh-CN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充当句子的表语</a:t>
            </a:r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就是表语从句。引导词有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that(</a:t>
            </a:r>
            <a:r>
              <a:rPr lang="zh-CN" altLang="zh-CN" sz="2800" b="1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不能省略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)</a:t>
            </a:r>
            <a:r>
              <a:rPr lang="zh-CN" altLang="zh-CN" sz="2800" b="1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whether(</a:t>
            </a:r>
            <a:r>
              <a:rPr lang="zh-CN" altLang="zh-CN" sz="2800" b="1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是否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)</a:t>
            </a:r>
            <a:r>
              <a:rPr lang="zh-CN" altLang="zh-CN" sz="2800" b="1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as if(</a:t>
            </a:r>
            <a:r>
              <a:rPr lang="zh-CN" altLang="zh-CN" sz="2800" b="1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仿佛</a:t>
            </a:r>
            <a:r>
              <a:rPr lang="en-US" altLang="zh-CN" sz="2800" b="1" kern="100" dirty="0">
                <a:solidFill>
                  <a:srgbClr val="0070C0"/>
                </a:solidFill>
                <a:latin typeface="+mn-ea"/>
                <a:cs typeface="Courier New" panose="02070309020205020404" pitchFamily="49" charset="0"/>
              </a:rPr>
              <a:t>)</a:t>
            </a:r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等等。</a:t>
            </a:r>
            <a:endParaRPr lang="en-US" altLang="zh-CN" sz="2800" b="1" kern="100" dirty="0">
              <a:latin typeface="+mn-ea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例如：</a:t>
            </a:r>
            <a:endParaRPr lang="zh-CN" altLang="zh-CN" sz="2800" b="1" kern="100" dirty="0">
              <a:latin typeface="+mn-ea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(1)My wish is that we can finish the task early.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我的愿望是我们能早点完成这个任务。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(2)He looked as if his leg was hurt.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他的腿看上去受伤了。</a:t>
            </a:r>
          </a:p>
        </p:txBody>
      </p:sp>
    </p:spTree>
    <p:extLst>
      <p:ext uri="{BB962C8B-B14F-4D97-AF65-F5344CB8AC3E}">
        <p14:creationId xmlns:p14="http://schemas.microsoft.com/office/powerpoint/2010/main" val="289572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D3D866-8218-466E-9B42-44F01A409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C8CB49D-FDA6-4CF8-AA53-D7E531A86E49}"/>
              </a:ext>
            </a:extLst>
          </p:cNvPr>
          <p:cNvSpPr txBox="1"/>
          <p:nvPr/>
        </p:nvSpPr>
        <p:spPr>
          <a:xfrm>
            <a:off x="343755" y="230641"/>
            <a:ext cx="100540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单词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7168868-5E79-4032-87C4-507FA79F1806}"/>
              </a:ext>
            </a:extLst>
          </p:cNvPr>
          <p:cNvSpPr/>
          <p:nvPr/>
        </p:nvSpPr>
        <p:spPr>
          <a:xfrm>
            <a:off x="481891" y="815416"/>
            <a:ext cx="8318354" cy="778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scene  </a:t>
            </a:r>
            <a:r>
              <a:rPr lang="en-US" altLang="zh-CN" sz="2400" b="1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戏剧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一场；现场；场面；景色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permit  </a:t>
            </a:r>
            <a:r>
              <a:rPr lang="en-US" altLang="zh-CN" sz="2400" b="1" i="1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vt</a:t>
            </a:r>
            <a:r>
              <a:rPr lang="en-US" altLang="zh-CN" sz="2400" b="1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sz="2400" b="1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许可；允许；准许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</a:p>
          <a:p>
            <a:pPr marL="342900" indent="-3429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400" b="1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通行证；许可证；执照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stare  </a:t>
            </a:r>
            <a:r>
              <a:rPr lang="en-US" altLang="zh-CN" sz="2400" b="1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凝视；盯着看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spot   </a:t>
            </a:r>
            <a:r>
              <a:rPr lang="en-US" altLang="zh-CN" sz="2400" b="1" i="1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vt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发现；认出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斑点；污点；地点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account  </a:t>
            </a:r>
            <a:r>
              <a:rPr lang="en-US" altLang="zh-CN" sz="2400" b="1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.&amp; </a:t>
            </a:r>
            <a:r>
              <a:rPr lang="en-US" altLang="zh-CN" sz="2400" b="1" i="1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vt</a:t>
            </a:r>
            <a:r>
              <a:rPr lang="en-US" altLang="zh-CN" sz="2400" b="1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认为；说明；总计有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2400" b="1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说明；理由；计算；账目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seek  </a:t>
            </a:r>
            <a:r>
              <a:rPr lang="en-US" altLang="zh-CN" sz="2400" b="1" i="1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vt</a:t>
            </a:r>
            <a:r>
              <a:rPr lang="en-US" altLang="zh-CN" sz="2400" b="1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sz="2400" b="1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.(sought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sought)  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寻找；探索；寻求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contrary  </a:t>
            </a:r>
            <a:r>
              <a:rPr lang="en-US" altLang="zh-CN" sz="2400" b="1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反面；对立面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相反的；相违的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indeed  </a:t>
            </a:r>
            <a:r>
              <a:rPr lang="en-US" altLang="zh-CN" sz="2400" b="1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真正地；确实；实在</a:t>
            </a:r>
          </a:p>
          <a:p>
            <a:pPr>
              <a:lnSpc>
                <a:spcPct val="150000"/>
              </a:lnSpc>
            </a:pPr>
            <a:endParaRPr lang="zh-CN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endParaRPr lang="zh-CN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endParaRPr lang="zh-CN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endParaRPr lang="zh-CN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433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FC1753E-CEBD-4733-9A0B-03B0E387A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A169889A-F5EB-4225-98CA-56470635FF34}"/>
              </a:ext>
            </a:extLst>
          </p:cNvPr>
          <p:cNvSpPr txBox="1"/>
          <p:nvPr/>
        </p:nvSpPr>
        <p:spPr>
          <a:xfrm>
            <a:off x="400316" y="251999"/>
            <a:ext cx="1008609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短语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0D899E-2479-4182-B0BA-584A1AE6DAA2}"/>
              </a:ext>
            </a:extLst>
          </p:cNvPr>
          <p:cNvSpPr/>
          <p:nvPr/>
        </p:nvSpPr>
        <p:spPr>
          <a:xfrm>
            <a:off x="670041" y="836774"/>
            <a:ext cx="7367723" cy="58274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 up  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抚养；培养；教育；提出</a:t>
            </a:r>
            <a:endParaRPr lang="en-US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ahead  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前进；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用于祈使句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可以；往下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endParaRPr lang="en-US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accident  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偶然；无意中；不小心</a:t>
            </a:r>
            <a:endParaRPr lang="en-US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stare at  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盯着看；凝视</a:t>
            </a:r>
            <a:endParaRPr lang="en-US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account for  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导致；做出解释</a:t>
            </a:r>
            <a:endParaRPr lang="en-US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on the contrary  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与此相反；正相反</a:t>
            </a:r>
            <a:endParaRPr lang="en-US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take a chance  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冒险</a:t>
            </a: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in rags  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衣衫褴褛</a:t>
            </a: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as for  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关于；至于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036C3F1-C2B5-4271-9716-2F8BBC170FCA}"/>
              </a:ext>
            </a:extLst>
          </p:cNvPr>
          <p:cNvSpPr/>
          <p:nvPr/>
        </p:nvSpPr>
        <p:spPr>
          <a:xfrm>
            <a:off x="577676" y="4094932"/>
            <a:ext cx="184731" cy="1307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645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EDA15-3DA1-4485-A049-467DF8BD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6E2042E-AEFB-4E89-9FE4-FF3A03FC526D}"/>
              </a:ext>
            </a:extLst>
          </p:cNvPr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C2D388-6CAE-4E80-90A3-ECDFBF4B0774}"/>
              </a:ext>
            </a:extLst>
          </p:cNvPr>
          <p:cNvSpPr/>
          <p:nvPr/>
        </p:nvSpPr>
        <p:spPr>
          <a:xfrm>
            <a:off x="711525" y="2828027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ED05A0D-74CD-4349-B6A3-92E1A7FF66F8}"/>
              </a:ext>
            </a:extLst>
          </p:cNvPr>
          <p:cNvSpPr/>
          <p:nvPr/>
        </p:nvSpPr>
        <p:spPr>
          <a:xfrm>
            <a:off x="400970" y="870503"/>
            <a:ext cx="735836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bring up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抚养；培养；教育；提出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拓展：【近义词组】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① raise </a:t>
            </a: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提出；教育；养育　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② grow up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长大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6804B9-4A7D-4120-A153-2DEF83039772}"/>
              </a:ext>
            </a:extLst>
          </p:cNvPr>
          <p:cNvSpPr/>
          <p:nvPr/>
        </p:nvSpPr>
        <p:spPr>
          <a:xfrm>
            <a:off x="428596" y="3429000"/>
            <a:ext cx="79515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1)The poor baby tiger had to ________ ________ ________ by feeding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­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bottle.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这只可怜的小老虎要用奶瓶喂养。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2)You’ll change your mind after you ________ _________.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你长大后就会改变想法了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59F037-FC55-4CC5-945C-5B73A6E7CEA8}"/>
              </a:ext>
            </a:extLst>
          </p:cNvPr>
          <p:cNvSpPr txBox="1"/>
          <p:nvPr/>
        </p:nvSpPr>
        <p:spPr>
          <a:xfrm>
            <a:off x="4892189" y="3360955"/>
            <a:ext cx="3487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be      brought    up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D6DD93-AAB8-48BB-9A90-0AF5D9B2C8D3}"/>
              </a:ext>
            </a:extLst>
          </p:cNvPr>
          <p:cNvSpPr txBox="1"/>
          <p:nvPr/>
        </p:nvSpPr>
        <p:spPr>
          <a:xfrm>
            <a:off x="5389166" y="4789811"/>
            <a:ext cx="2017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grow        up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60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EDA15-3DA1-4485-A049-467DF8BD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6E2042E-AEFB-4E89-9FE4-FF3A03FC526D}"/>
              </a:ext>
            </a:extLst>
          </p:cNvPr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C2D388-6CAE-4E80-90A3-ECDFBF4B0774}"/>
              </a:ext>
            </a:extLst>
          </p:cNvPr>
          <p:cNvSpPr/>
          <p:nvPr/>
        </p:nvSpPr>
        <p:spPr>
          <a:xfrm>
            <a:off x="711525" y="3550945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3BF946-7FD3-4395-9DC0-36FEC331893C}"/>
              </a:ext>
            </a:extLst>
          </p:cNvPr>
          <p:cNvSpPr/>
          <p:nvPr/>
        </p:nvSpPr>
        <p:spPr>
          <a:xfrm>
            <a:off x="428596" y="870503"/>
            <a:ext cx="6914884" cy="2603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scene  </a:t>
            </a: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戏剧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一场；现场；场面；景色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指展现在眼前的景色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</a:t>
            </a:r>
            <a:endParaRPr lang="zh-CN" altLang="zh-CN" sz="28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拓展：【近义词】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scenery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风景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范围比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scene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要大，指某地总的自然风景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</a:t>
            </a:r>
            <a:endParaRPr lang="zh-CN" altLang="zh-CN" sz="28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079E5F3-DD79-4E5D-ADC8-5FFAE00D4021}"/>
              </a:ext>
            </a:extLst>
          </p:cNvPr>
          <p:cNvSpPr/>
          <p:nvPr/>
        </p:nvSpPr>
        <p:spPr>
          <a:xfrm>
            <a:off x="513760" y="4150753"/>
            <a:ext cx="70559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1)The old man would never forget the __________ __________.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那个老人永远不会忘记那个可怕的场景。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2)Guilin is famous for its __________ __________.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/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桂林以其美丽的景色而著名。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57CC27-24C5-499B-A34D-4A44D9891B89}"/>
              </a:ext>
            </a:extLst>
          </p:cNvPr>
          <p:cNvSpPr txBox="1"/>
          <p:nvPr/>
        </p:nvSpPr>
        <p:spPr>
          <a:xfrm>
            <a:off x="4077260" y="5579698"/>
            <a:ext cx="3803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beautiful    scenery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0C0D02C-6934-4F7B-86A3-CE64327B7CF6}"/>
              </a:ext>
            </a:extLst>
          </p:cNvPr>
          <p:cNvSpPr/>
          <p:nvPr/>
        </p:nvSpPr>
        <p:spPr>
          <a:xfrm>
            <a:off x="840566" y="4451933"/>
            <a:ext cx="10086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scene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13D0B3D-C465-4FFC-9199-6CE27FA84662}"/>
              </a:ext>
            </a:extLst>
          </p:cNvPr>
          <p:cNvSpPr/>
          <p:nvPr/>
        </p:nvSpPr>
        <p:spPr>
          <a:xfrm>
            <a:off x="5979034" y="4074165"/>
            <a:ext cx="177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terrible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093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EDA15-3DA1-4485-A049-467DF8BD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6E2042E-AEFB-4E89-9FE4-FF3A03FC526D}"/>
              </a:ext>
            </a:extLst>
          </p:cNvPr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C2D388-6CAE-4E80-90A3-ECDFBF4B0774}"/>
              </a:ext>
            </a:extLst>
          </p:cNvPr>
          <p:cNvSpPr/>
          <p:nvPr/>
        </p:nvSpPr>
        <p:spPr>
          <a:xfrm>
            <a:off x="551270" y="391829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5CBD876-7D55-42BF-A434-6DAD30103651}"/>
              </a:ext>
            </a:extLst>
          </p:cNvPr>
          <p:cNvSpPr/>
          <p:nvPr/>
        </p:nvSpPr>
        <p:spPr>
          <a:xfrm>
            <a:off x="268664" y="738527"/>
            <a:ext cx="824865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permit   </a:t>
            </a:r>
            <a:r>
              <a:rPr lang="en-US" altLang="zh-CN" sz="2800" b="1" i="1" kern="100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vt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.&amp; </a:t>
            </a: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许可；允许；准许　</a:t>
            </a:r>
            <a:endParaRPr lang="en-US" altLang="zh-CN" sz="28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        n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通行证；许可证；执照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拓展：【近义词】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allow   </a:t>
            </a: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．允许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【派生词】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permission   </a:t>
            </a: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．允许；批准；正式认可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搭配：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permit sb. to do </a:t>
            </a:r>
            <a:r>
              <a:rPr lang="en-US" altLang="zh-CN" sz="2800" b="1" kern="100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sth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允许某人做某事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63F9042-EB2A-4FEF-8CCF-836CF0B50A9B}"/>
              </a:ext>
            </a:extLst>
          </p:cNvPr>
          <p:cNvSpPr/>
          <p:nvPr/>
        </p:nvSpPr>
        <p:spPr>
          <a:xfrm>
            <a:off x="413325" y="4441511"/>
            <a:ext cx="79671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1)Nobody can enter without __________.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未经允许任何人都不得进入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2)Up to now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</a:t>
            </a:r>
            <a:r>
              <a:rPr lang="en-US" altLang="zh-CN" sz="2400" b="1" kern="100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Mr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Wang hasn't got a work __________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直到现在，王先生还没有拿到工作证。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7E0867-6088-41F9-93C7-C81FFDF76703}"/>
              </a:ext>
            </a:extLst>
          </p:cNvPr>
          <p:cNvSpPr txBox="1"/>
          <p:nvPr/>
        </p:nvSpPr>
        <p:spPr>
          <a:xfrm>
            <a:off x="6278252" y="5500640"/>
            <a:ext cx="1545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permit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57B03A-F8A3-406F-9BC9-635E81AA9220}"/>
              </a:ext>
            </a:extLst>
          </p:cNvPr>
          <p:cNvSpPr txBox="1"/>
          <p:nvPr/>
        </p:nvSpPr>
        <p:spPr>
          <a:xfrm>
            <a:off x="4458977" y="4415526"/>
            <a:ext cx="2111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permission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58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EDA15-3DA1-4485-A049-467DF8BD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6E2042E-AEFB-4E89-9FE4-FF3A03FC526D}"/>
              </a:ext>
            </a:extLst>
          </p:cNvPr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C2D388-6CAE-4E80-90A3-ECDFBF4B0774}"/>
              </a:ext>
            </a:extLst>
          </p:cNvPr>
          <p:cNvSpPr/>
          <p:nvPr/>
        </p:nvSpPr>
        <p:spPr>
          <a:xfrm>
            <a:off x="551269" y="181806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C304CA8-B3BC-4472-9D7A-8AC2265AC362}"/>
              </a:ext>
            </a:extLst>
          </p:cNvPr>
          <p:cNvSpPr/>
          <p:nvPr/>
        </p:nvSpPr>
        <p:spPr>
          <a:xfrm>
            <a:off x="344078" y="936153"/>
            <a:ext cx="783838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4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go ahead 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前进；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用于祈使句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可以；往下说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F688261-58C7-4765-A91E-BB76161A3A40}"/>
              </a:ext>
            </a:extLst>
          </p:cNvPr>
          <p:cNvSpPr/>
          <p:nvPr/>
        </p:nvSpPr>
        <p:spPr>
          <a:xfrm>
            <a:off x="504334" y="2599701"/>
            <a:ext cx="76781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1)— May I begin?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—</a:t>
            </a:r>
            <a:r>
              <a:rPr lang="zh-CN" altLang="zh-CN" sz="2400" b="1" kern="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2400" b="1" kern="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Yes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__________ __________. 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我可以开始了吗？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好，开始吧。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2)— Do you mind if I smoke?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— 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No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</a:t>
            </a: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__________ __________. 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我抽烟你介意吗？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不介意，你抽吧。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777A1D-80CC-4A43-9CAD-FEEADBC8C2EE}"/>
              </a:ext>
            </a:extLst>
          </p:cNvPr>
          <p:cNvSpPr txBox="1"/>
          <p:nvPr/>
        </p:nvSpPr>
        <p:spPr>
          <a:xfrm>
            <a:off x="2261149" y="2967335"/>
            <a:ext cx="2677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go            ahead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9798E9-AF54-4586-B162-DD045081F52F}"/>
              </a:ext>
            </a:extLst>
          </p:cNvPr>
          <p:cNvSpPr txBox="1"/>
          <p:nvPr/>
        </p:nvSpPr>
        <p:spPr>
          <a:xfrm>
            <a:off x="2394695" y="4750572"/>
            <a:ext cx="2677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go            ahead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67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EDA15-3DA1-4485-A049-467DF8BD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6E2042E-AEFB-4E89-9FE4-FF3A03FC526D}"/>
              </a:ext>
            </a:extLst>
          </p:cNvPr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C2D388-6CAE-4E80-90A3-ECDFBF4B0774}"/>
              </a:ext>
            </a:extLst>
          </p:cNvPr>
          <p:cNvSpPr/>
          <p:nvPr/>
        </p:nvSpPr>
        <p:spPr>
          <a:xfrm>
            <a:off x="711525" y="288958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262256B-5199-4957-BB21-51B6F37DDAAA}"/>
              </a:ext>
            </a:extLst>
          </p:cNvPr>
          <p:cNvSpPr/>
          <p:nvPr/>
        </p:nvSpPr>
        <p:spPr>
          <a:xfrm>
            <a:off x="428596" y="870503"/>
            <a:ext cx="80834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5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by accident 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偶然；无意中；不小心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拓展：【近义词组】 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by chance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碰巧；偶然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   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【反义词组】 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on purpose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故意地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6DC413-0D9F-4D07-9EFF-795CF3C80BF6}"/>
              </a:ext>
            </a:extLst>
          </p:cNvPr>
          <p:cNvSpPr/>
          <p:nvPr/>
        </p:nvSpPr>
        <p:spPr>
          <a:xfrm>
            <a:off x="428596" y="3445199"/>
            <a:ext cx="80834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1)She dropped her mobile phone _________ _________</a:t>
            </a:r>
            <a:r>
              <a:rPr lang="zh-CN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她不小心掉了手机。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2)The naughty boy didn't knock down Mary </a:t>
            </a: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__________ __________.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这个顽皮的小男孩不是故意撞倒玛丽的。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84F190-8910-45C3-895E-5CBA397DBDC2}"/>
              </a:ext>
            </a:extLst>
          </p:cNvPr>
          <p:cNvSpPr txBox="1"/>
          <p:nvPr/>
        </p:nvSpPr>
        <p:spPr>
          <a:xfrm>
            <a:off x="5249267" y="3407790"/>
            <a:ext cx="290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by         accident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D3E41F-C48E-46B7-87A0-D4F124A00931}"/>
              </a:ext>
            </a:extLst>
          </p:cNvPr>
          <p:cNvSpPr txBox="1"/>
          <p:nvPr/>
        </p:nvSpPr>
        <p:spPr>
          <a:xfrm>
            <a:off x="1197313" y="4889370"/>
            <a:ext cx="290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on           purpose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71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EDA15-3DA1-4485-A049-467DF8BD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6E2042E-AEFB-4E89-9FE4-FF3A03FC526D}"/>
              </a:ext>
            </a:extLst>
          </p:cNvPr>
          <p:cNvSpPr txBox="1"/>
          <p:nvPr/>
        </p:nvSpPr>
        <p:spPr>
          <a:xfrm>
            <a:off x="428596" y="285728"/>
            <a:ext cx="183255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/>
              <a:t>考点过关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C2D388-6CAE-4E80-90A3-ECDFBF4B0774}"/>
              </a:ext>
            </a:extLst>
          </p:cNvPr>
          <p:cNvSpPr/>
          <p:nvPr/>
        </p:nvSpPr>
        <p:spPr>
          <a:xfrm>
            <a:off x="711525" y="296822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练习：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28B525A-69AA-47EC-BD0B-9C139CE845C7}"/>
              </a:ext>
            </a:extLst>
          </p:cNvPr>
          <p:cNvSpPr/>
          <p:nvPr/>
        </p:nvSpPr>
        <p:spPr>
          <a:xfrm>
            <a:off x="428596" y="870503"/>
            <a:ext cx="7206792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6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．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stare  </a:t>
            </a:r>
            <a:r>
              <a:rPr lang="en-US" altLang="zh-CN" sz="2800" b="1" i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vi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凝视；盯着看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搭配：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① stare at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凝视　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② look at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看　</a:t>
            </a:r>
            <a:endParaRPr lang="en-US" altLang="zh-CN" sz="28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③ glare at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怒视　</a:t>
            </a: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④ glance at </a:t>
            </a:r>
            <a:r>
              <a:rPr lang="zh-CN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匆匆看一眼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AF26FCE-548C-4A2F-8C0F-21F8647D671E}"/>
              </a:ext>
            </a:extLst>
          </p:cNvPr>
          <p:cNvSpPr/>
          <p:nvPr/>
        </p:nvSpPr>
        <p:spPr>
          <a:xfrm>
            <a:off x="428596" y="3702402"/>
            <a:ext cx="75273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1)The dog standing there __________ __________ us. 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那条狗站在那儿盯着我们看。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/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2)The boy was angry and __________ __________ the young man.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那个小男孩生气了，怒视着这个年轻人。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7517C3-0C15-46F4-A702-910E34EEF4FB}"/>
              </a:ext>
            </a:extLst>
          </p:cNvPr>
          <p:cNvSpPr txBox="1"/>
          <p:nvPr/>
        </p:nvSpPr>
        <p:spPr>
          <a:xfrm>
            <a:off x="4305369" y="3652936"/>
            <a:ext cx="2925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stared          at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7A36EE-BF0E-4E9F-B044-8412C636F3EA}"/>
              </a:ext>
            </a:extLst>
          </p:cNvPr>
          <p:cNvSpPr txBox="1"/>
          <p:nvPr/>
        </p:nvSpPr>
        <p:spPr>
          <a:xfrm>
            <a:off x="4476623" y="4758143"/>
            <a:ext cx="2925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glared          at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54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_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</TotalTime>
  <Words>1384</Words>
  <Application>Microsoft Office PowerPoint</Application>
  <PresentationFormat>全屏显示(4:3)</PresentationFormat>
  <Paragraphs>202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黑体</vt:lpstr>
      <vt:lpstr>华文新魏</vt:lpstr>
      <vt:lpstr>宋体</vt:lpstr>
      <vt:lpstr>Arial</vt:lpstr>
      <vt:lpstr>Calibri</vt:lpstr>
      <vt:lpstr>Times New Roman</vt:lpstr>
      <vt:lpstr>Trebuchet MS</vt:lpstr>
      <vt:lpstr>Wingdings 3</vt:lpstr>
      <vt:lpstr>1_平面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</cp:revision>
  <dcterms:created xsi:type="dcterms:W3CDTF">2018-08-17T09:46:28Z</dcterms:created>
  <dcterms:modified xsi:type="dcterms:W3CDTF">2020-01-23T07:31:59Z</dcterms:modified>
</cp:coreProperties>
</file>