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7"/>
  </p:notesMasterIdLst>
  <p:sldIdLst>
    <p:sldId id="270" r:id="rId2"/>
    <p:sldId id="259" r:id="rId3"/>
    <p:sldId id="260" r:id="rId4"/>
    <p:sldId id="261" r:id="rId5"/>
    <p:sldId id="297" r:id="rId6"/>
    <p:sldId id="292" r:id="rId7"/>
    <p:sldId id="293" r:id="rId8"/>
    <p:sldId id="294" r:id="rId9"/>
    <p:sldId id="295" r:id="rId10"/>
    <p:sldId id="298" r:id="rId11"/>
    <p:sldId id="299" r:id="rId12"/>
    <p:sldId id="300" r:id="rId13"/>
    <p:sldId id="301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 Yilin" initials="Z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C2513-67C0-4849-B29E-382821481255}" type="datetimeFigureOut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B3E52-25EA-480F-A7B4-B85827A94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9154E-F396-4E63-9B03-BDEE0B5625D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4B8E-C400-4079-A277-EB6DA32A4D2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6273F-0C17-4566-B60A-AAE0BB46F3F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01E3-EC32-4624-8D4F-0C6F688267A7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081D-7A69-41FD-AF32-D481C0C74A72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E8A-2D4D-4639-8255-F6E6E925654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0BA32-3AA1-4D7A-AFE9-1D3E2983268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B016-A040-4D57-940A-C66CE08587E0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9BDF-BD24-440D-999B-812A9C40AEC9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65EE-97C5-4A38-85A1-A0FBFDC2C16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43039" y="1670161"/>
            <a:ext cx="395478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高中英语 </a:t>
            </a:r>
            <a:r>
              <a:rPr lang="zh-CN" altLang="en-US" sz="5400" dirty="0">
                <a:solidFill>
                  <a:prstClr val="black"/>
                </a:solidFill>
                <a:latin typeface="Calibri" panose="020F0502020204030204" pitchFamily="34" charset="0"/>
                <a:ea typeface="黑体" panose="02010600030101010101" pitchFamily="49" charset="-122"/>
                <a:cs typeface="Times New Roman" panose="02020603050405020304" pitchFamily="18" charset="0"/>
              </a:rPr>
              <a:t>②</a:t>
            </a:r>
          </a:p>
        </p:txBody>
      </p:sp>
      <p:sp>
        <p:nvSpPr>
          <p:cNvPr id="5" name="矩形 4"/>
          <p:cNvSpPr/>
          <p:nvPr/>
        </p:nvSpPr>
        <p:spPr>
          <a:xfrm>
            <a:off x="2417033" y="2765277"/>
            <a:ext cx="3571900" cy="461665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必 修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16635" y="3298825"/>
            <a:ext cx="7110095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Unit 1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Cultural relics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10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7334" y="974090"/>
            <a:ext cx="826510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worth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prep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值得的；相当于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的价值  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n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．价值；作用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搭配：①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worth doing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值得做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②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worth 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sth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值得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③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worthy to do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值得做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④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worthy of 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sth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值得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This novel is__________ __________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这本小说值得一读。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＝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This novel is __________ __________ __________ __________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＝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This novel is__________ __________ __________ __________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7655" y="3932555"/>
            <a:ext cx="3210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worth          reading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87824" y="4894716"/>
            <a:ext cx="4968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worthy              of             being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21831" y="5728585"/>
            <a:ext cx="4893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worthy               to                 be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9454" y="5301208"/>
            <a:ext cx="122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read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9453" y="6198775"/>
            <a:ext cx="122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11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349" y="1164134"/>
            <a:ext cx="741682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in search of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寻找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近义词组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】search for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寻找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 came   here__________ __________   __________  my lost brother.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我来这里是为了寻找我失散的弟弟的。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(2)She moved to London __________ __________ __________ fame and fortune.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她为了追逐名利，搬迁到了伦敦。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(3)He __________ __________  work at various stores.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他到各家商店寻找工作。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472" y="2407285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to                 search                   for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87900" y="3683635"/>
            <a:ext cx="882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83310" y="4150360"/>
            <a:ext cx="250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         of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44345" y="4991100"/>
            <a:ext cx="323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searched          for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12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349" y="1164134"/>
            <a:ext cx="74168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think highly of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高度评价；赞赏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think well /  much of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高度评价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think nothing / little of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不重视；评价不好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(1)He__________ __________ __________ walking 40 miles.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走四十英里他并不当一回事。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(2)We __________ __________ __________ their research in this field.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我们对他们在这方面的研究高度赞赏。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9265" y="2856865"/>
            <a:ext cx="484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thought       nothing             of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63725" y="4168775"/>
            <a:ext cx="4810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think            highly               of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13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349" y="1164134"/>
            <a:ext cx="741682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explode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vi.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爆炸；爆发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使爆炸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 The firework __________ in his hand.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那个爆竹在他手里响了。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 The bomb __________ __________ under controlled conditions.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炸弹在受控条件下被引爆了。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0364" y="2500306"/>
            <a:ext cx="17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exploded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86050" y="3357562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               exploded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14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矩形 1"/>
          <p:cNvSpPr/>
          <p:nvPr/>
        </p:nvSpPr>
        <p:spPr>
          <a:xfrm>
            <a:off x="411729" y="1124744"/>
            <a:ext cx="82478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定语从句的用法</a:t>
            </a:r>
            <a:r>
              <a:rPr lang="en-US" altLang="zh-CN" sz="3200" b="1" dirty="0"/>
              <a:t>(</a:t>
            </a:r>
            <a:r>
              <a:rPr lang="zh-CN" altLang="en-US" sz="3200" b="1" dirty="0"/>
              <a:t>三</a:t>
            </a:r>
            <a:r>
              <a:rPr lang="en-US" altLang="zh-CN" sz="3200" b="1" dirty="0"/>
              <a:t>)</a:t>
            </a:r>
            <a:endParaRPr lang="zh-CN" altLang="en-US" sz="3200" b="1" dirty="0"/>
          </a:p>
          <a:p>
            <a:r>
              <a:rPr lang="en-US" altLang="zh-CN" sz="2800" b="1" dirty="0"/>
              <a:t>1</a:t>
            </a:r>
            <a:r>
              <a:rPr lang="zh-CN" altLang="en-US" sz="2800" b="1" dirty="0"/>
              <a:t>．</a:t>
            </a:r>
            <a:r>
              <a:rPr lang="zh-CN" altLang="en-US" sz="2800" b="1" dirty="0">
                <a:solidFill>
                  <a:srgbClr val="FF0000"/>
                </a:solidFill>
              </a:rPr>
              <a:t>限制性定语从句</a:t>
            </a:r>
            <a:r>
              <a:rPr lang="zh-CN" altLang="en-US" sz="2800" b="1" dirty="0"/>
              <a:t>是</a:t>
            </a:r>
            <a:r>
              <a:rPr lang="zh-CN" altLang="en-US" sz="2800" b="1" dirty="0">
                <a:solidFill>
                  <a:srgbClr val="FF0000"/>
                </a:solidFill>
              </a:rPr>
              <a:t>先行词</a:t>
            </a:r>
            <a:r>
              <a:rPr lang="zh-CN" altLang="en-US" sz="2800" b="1" dirty="0"/>
              <a:t>在意义上不可缺少的定语，如果去掉，主句的意思就不完整或失去意义。这种从句和主句的关系十分密切，</a:t>
            </a:r>
            <a:r>
              <a:rPr lang="zh-CN" altLang="en-US" sz="2800" b="1" dirty="0">
                <a:solidFill>
                  <a:srgbClr val="FF0000"/>
                </a:solidFill>
              </a:rPr>
              <a:t>不用逗号分开</a:t>
            </a:r>
            <a:r>
              <a:rPr lang="zh-CN" altLang="en-US" sz="2800" b="1" dirty="0"/>
              <a:t>。限制性定语从句中作宾语的关系代词常可省略。</a:t>
            </a:r>
            <a:endParaRPr lang="en-US" altLang="zh-CN" sz="2800" b="1" dirty="0"/>
          </a:p>
          <a:p>
            <a:r>
              <a:rPr lang="zh-CN" altLang="en-US" sz="2800" b="1" dirty="0"/>
              <a:t>例如：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(1)This is the place </a:t>
            </a:r>
            <a:r>
              <a:rPr lang="en-US" altLang="zh-CN" sz="2800" b="1" u="sng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where he used to live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这就是他过去居住的地方。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(2)She married a man (that /  whom /  who)she met on a bus.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她嫁给了在公共汽车上遇到的人。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15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矩形 1"/>
          <p:cNvSpPr/>
          <p:nvPr/>
        </p:nvSpPr>
        <p:spPr>
          <a:xfrm>
            <a:off x="411174" y="1052736"/>
            <a:ext cx="82327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2</a:t>
            </a:r>
            <a:r>
              <a:rPr lang="zh-CN" altLang="en-US" sz="2800" b="1" dirty="0"/>
              <a:t>．</a:t>
            </a:r>
            <a:r>
              <a:rPr lang="zh-CN" altLang="en-US" sz="2800" b="1" dirty="0">
                <a:solidFill>
                  <a:srgbClr val="FF0000"/>
                </a:solidFill>
              </a:rPr>
              <a:t>非限制性定语</a:t>
            </a:r>
            <a:r>
              <a:rPr lang="zh-CN" altLang="en-US" sz="2800" b="1" dirty="0"/>
              <a:t>从句和主句的关系不十分密切，只是对先行词作些附加的说明，如果去掉，主句的意思仍然清楚。这种从句和主句之间往往</a:t>
            </a:r>
            <a:r>
              <a:rPr lang="zh-CN" altLang="en-US" sz="2800" b="1" dirty="0">
                <a:solidFill>
                  <a:srgbClr val="FF0000"/>
                </a:solidFill>
              </a:rPr>
              <a:t>用逗号分开</a:t>
            </a:r>
            <a:r>
              <a:rPr lang="zh-CN" altLang="en-US" sz="2800" b="1" dirty="0"/>
              <a:t>，一般不用</a:t>
            </a:r>
            <a:r>
              <a:rPr lang="en-US" altLang="zh-CN" sz="2800" b="1" dirty="0"/>
              <a:t>that </a:t>
            </a:r>
            <a:r>
              <a:rPr lang="zh-CN" altLang="en-US" sz="2800" b="1" dirty="0"/>
              <a:t>引导。 非限制性定语从句中，关系词不可省略。</a:t>
            </a:r>
            <a:endParaRPr lang="en-US" altLang="zh-CN" sz="2800" b="1" dirty="0"/>
          </a:p>
          <a:p>
            <a:r>
              <a:rPr lang="zh-CN" altLang="en-US" sz="2800" dirty="0"/>
              <a:t>例如：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Mr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Zhang, </a:t>
            </a:r>
            <a:r>
              <a:rPr lang="en-US" altLang="zh-CN" sz="2800" b="1" u="sng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who came to see me yesterday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, is an old friend of mine.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张先生昨天来看我，他是我的一位朋友。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(2)We walked down the village street, </a:t>
            </a:r>
            <a:r>
              <a:rPr lang="en-US" altLang="zh-CN" sz="2800" b="1" u="sng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where they were having market day</a:t>
            </a:r>
            <a:r>
              <a:rPr lang="zh-CN" altLang="en-US" sz="2800" b="1" u="sng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u="sng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我们沿着村子的大街走去，村民们正在那里赶集。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2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749015"/>
            <a:ext cx="8001056" cy="5908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survive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vi.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幸免；幸存；生还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select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vt.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挑选；选择	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design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n.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设计；图案；构思	</a:t>
            </a:r>
          </a:p>
          <a:p>
            <a:pPr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vt.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设计；计划；构思</a:t>
            </a:r>
          </a:p>
          <a:p>
            <a:pPr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4.   fancy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adj.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奇特的；异样的	</a:t>
            </a:r>
          </a:p>
          <a:p>
            <a:pPr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144145" algn="l"/>
              </a:tabLst>
            </a:pP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vt.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想象；设想；爱好	</a:t>
            </a:r>
          </a:p>
          <a:p>
            <a:pPr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5.  decorate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v．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装饰；装修	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6.  belong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属于；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为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的一员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</a:p>
          <a:p>
            <a:pPr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144145" algn="l"/>
              </a:tabLs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7.  remove  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移动；搬开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10054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单词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3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1071963"/>
            <a:ext cx="8001056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8. doubt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怀疑；疑惑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怀疑；不信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9. worth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prep.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值得的；相当于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的价值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价值；作用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[古]值钱的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10. explode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爆炸</a:t>
            </a:r>
          </a:p>
          <a:p>
            <a:pPr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11. sink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(sank，sunk)下沉；沉下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10054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单词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4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7" y="1144145"/>
            <a:ext cx="8001056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in search of 寻找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belong to 属于	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in return 作为报答；回报	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at war 处于交战状态	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less than 少于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take apart 拆开	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think highly of 看重；器重 	</a:t>
            </a:r>
          </a:p>
          <a:p>
            <a:pPr marL="514350" lvl="0" indent="-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44145" algn="l"/>
              </a:tabLst>
            </a:pP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100860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短语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5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5727" y="1340768"/>
            <a:ext cx="826510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survive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幸免；幸存；生还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】survivor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幸存者；残存者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survival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．幸存；幸存者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(1)She was the only one __________ __________ the crash. 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她是这次飞机失事的唯一幸存者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(2)There was only one __________ from the plane crash.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这次飞机失事只有一个幸存者。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6840" y="2995930"/>
            <a:ext cx="4126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to              survive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20820" y="4293870"/>
            <a:ext cx="141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survivor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6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8706" y="1052736"/>
            <a:ext cx="845669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select 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挑选；选择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精选的</a:t>
            </a:r>
          </a:p>
          <a:p>
            <a:pPr algn="just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】selection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选择；选集；精选品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just"/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selectable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可挑选的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搭配：①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selected as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被选为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②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selected from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中选拔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(1)Can students willfully__________ the course?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学生可以随意选择课程吗？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 insurance coverage is__________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保险范围可以随意选择。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(3)I wonder who will__________ __________ as mayor.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我不知道谁会被选为市长。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4485" y="3550285"/>
            <a:ext cx="1373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87545" y="4436745"/>
            <a:ext cx="188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selectable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8395" y="5322570"/>
            <a:ext cx="3199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                 elected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7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7334" y="974090"/>
            <a:ext cx="833711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design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设计；图案；构思 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设计；计划；构思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】designer 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．设计师；谋划者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designed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故意的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designedly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故意地；有计划地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 like his__________ __________ the new houses.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我喜欢他新房子的设计。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(2)This young fashion__________ is rising to prominence.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这位年轻的时装设计师的名气越来越大。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(3)I have come to see you __________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我是专程来看你的。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2005" y="3495675"/>
            <a:ext cx="3207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design               for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79912" y="4442941"/>
            <a:ext cx="1571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47845" y="5701955"/>
            <a:ext cx="1863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designedly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8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7335" y="974090"/>
            <a:ext cx="887666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decorate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装饰；装修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】decorator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．装饰者；室内装潢师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decorated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装饰的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 decoration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．装饰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(1)It's necessary__________ __________ the classroom. 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装修这间教室是有必要的。</a:t>
            </a:r>
          </a:p>
          <a:p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(2)He   is     a          __________.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他是一位油漆工。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2010" y="3072130"/>
            <a:ext cx="3062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            decorate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00364" y="4286256"/>
            <a:ext cx="165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decorator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9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7334" y="974090"/>
            <a:ext cx="826510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doubt 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怀疑；疑惑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怀疑；不信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】doubtful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可疑的；令人生疑的；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                 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疑心的；不确定的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doubtfully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怀疑地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搭配：①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no doubt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无疑；毫无疑问；毋庸置疑 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②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without doubt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毫无疑问地</a:t>
            </a:r>
          </a:p>
          <a:p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(1)He says he can cure me but I still__________ him.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他说他能治好我的病，但我还是不相信他。</a:t>
            </a:r>
          </a:p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(2)There is__________ __________ __________ he will win the election. </a:t>
            </a:r>
          </a:p>
          <a:p>
            <a:pPr lvl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毫无疑问，他将在竞选中获胜。</a:t>
            </a:r>
          </a:p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7884" y="3929066"/>
            <a:ext cx="1500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doubt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7422" y="4786322"/>
            <a:ext cx="5255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                  doubt           that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1287</Words>
  <Application>Microsoft Office PowerPoint</Application>
  <PresentationFormat>全屏显示(4:3)</PresentationFormat>
  <Paragraphs>195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黑体</vt:lpstr>
      <vt:lpstr>宋体</vt:lpstr>
      <vt:lpstr>Arial</vt:lpstr>
      <vt:lpstr>Calibri</vt:lpstr>
      <vt:lpstr>Times New Roman</vt:lpstr>
      <vt:lpstr>Trebuchet MS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</cp:revision>
  <dcterms:created xsi:type="dcterms:W3CDTF">2018-07-13T01:33:00Z</dcterms:created>
  <dcterms:modified xsi:type="dcterms:W3CDTF">2020-01-23T07:32:05Z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