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497" r:id="rId3"/>
    <p:sldId id="498" r:id="rId4"/>
    <p:sldId id="499" r:id="rId5"/>
    <p:sldId id="500" r:id="rId6"/>
    <p:sldId id="501" r:id="rId7"/>
    <p:sldId id="502" r:id="rId8"/>
    <p:sldId id="503" r:id="rId9"/>
    <p:sldId id="505" r:id="rId10"/>
    <p:sldId id="506" r:id="rId11"/>
    <p:sldId id="507" r:id="rId12"/>
    <p:sldId id="508" r:id="rId13"/>
    <p:sldId id="509" r:id="rId14"/>
    <p:sldId id="510" r:id="rId15"/>
    <p:sldId id="511" r:id="rId16"/>
    <p:sldId id="512" r:id="rId17"/>
    <p:sldId id="517" r:id="rId18"/>
    <p:sldId id="516" r:id="rId19"/>
    <p:sldId id="515" r:id="rId20"/>
    <p:sldId id="514" r:id="rId21"/>
    <p:sldId id="518" r:id="rId22"/>
    <p:sldId id="513" r:id="rId23"/>
    <p:sldId id="526" r:id="rId24"/>
    <p:sldId id="525" r:id="rId25"/>
    <p:sldId id="524" r:id="rId26"/>
    <p:sldId id="523" r:id="rId27"/>
    <p:sldId id="522" r:id="rId28"/>
    <p:sldId id="521" r:id="rId29"/>
    <p:sldId id="520" r:id="rId30"/>
    <p:sldId id="536" r:id="rId31"/>
    <p:sldId id="531" r:id="rId32"/>
    <p:sldId id="535" r:id="rId33"/>
    <p:sldId id="534" r:id="rId34"/>
    <p:sldId id="533" r:id="rId35"/>
    <p:sldId id="532" r:id="rId36"/>
    <p:sldId id="530" r:id="rId37"/>
    <p:sldId id="529" r:id="rId38"/>
    <p:sldId id="528" r:id="rId39"/>
    <p:sldId id="537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86370" autoAdjust="0"/>
  </p:normalViewPr>
  <p:slideViewPr>
    <p:cSldViewPr snapToGrid="0">
      <p:cViewPr>
        <p:scale>
          <a:sx n="50" d="100"/>
          <a:sy n="50" d="100"/>
        </p:scale>
        <p:origin x="150" y="-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24F50-2106-43F6-8BD0-C31361EB150A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224005-1CC4-46EC-862D-504F2FE6E2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34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>
            <a:cxnSpLocks/>
          </p:cNvCxnSpPr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414C84BC-7BA9-4C68-8C1A-1C2B4FC245CF}"/>
              </a:ext>
            </a:extLst>
          </p:cNvPr>
          <p:cNvSpPr txBox="1"/>
          <p:nvPr userDrawn="1"/>
        </p:nvSpPr>
        <p:spPr>
          <a:xfrm>
            <a:off x="184068" y="308758"/>
            <a:ext cx="28560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高中英语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必修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Unit</a:t>
            </a:r>
            <a:r>
              <a:rPr lang="en-US" altLang="zh-CN" sz="1200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 Lifestyles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698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957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999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35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372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5095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C33E69-C358-4CF4-89BA-217710E4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F2F66-8CCC-4996-9C86-A9584205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F6C8C1-2744-473C-AB11-DCAB7C6D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48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010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3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13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pPr/>
              <a:t>2020-3-9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200" b="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Times New Roman" pitchFamily="18" charset="0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xmlns="" id="{C22B786C-1EE9-4D51-9C68-F1135DADA5EB}"/>
              </a:ext>
            </a:extLst>
          </p:cNvPr>
          <p:cNvSpPr txBox="1">
            <a:spLocks/>
          </p:cNvSpPr>
          <p:nvPr/>
        </p:nvSpPr>
        <p:spPr bwMode="auto">
          <a:xfrm>
            <a:off x="1606409" y="1461687"/>
            <a:ext cx="6949012" cy="121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zh-CN" sz="19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9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9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9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 Lifestyles</a:t>
            </a:r>
          </a:p>
          <a:p>
            <a:pPr algn="ctr"/>
            <a:endParaRPr lang="en-US" altLang="zh-CN" sz="8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Lesson 3  A Volunteer Teacher</a:t>
            </a:r>
            <a:endParaRPr lang="zh-CN" altLang="en-US" sz="1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5421" y="1974498"/>
            <a:ext cx="2626342" cy="19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726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B0F0"/>
                </a:solidFill>
              </a:rPr>
              <a:t>词汇三 　</a:t>
            </a:r>
            <a:r>
              <a:rPr lang="en-US" altLang="zh-CN" b="1" dirty="0">
                <a:solidFill>
                  <a:srgbClr val="00B0F0"/>
                </a:solidFill>
              </a:rPr>
              <a:t>challenge 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en-US" altLang="zh-CN" b="1" dirty="0">
                <a:solidFill>
                  <a:srgbClr val="00B0F0"/>
                </a:solidFill>
              </a:rPr>
              <a:t>&amp; </a:t>
            </a:r>
            <a:r>
              <a:rPr lang="en-US" altLang="zh-CN" b="1" i="1" dirty="0">
                <a:solidFill>
                  <a:srgbClr val="00B0F0"/>
                </a:solidFill>
              </a:rPr>
              <a:t>v. </a:t>
            </a:r>
            <a:r>
              <a:rPr lang="zh-CN" altLang="en-US" b="1" dirty="0">
                <a:solidFill>
                  <a:srgbClr val="00B0F0"/>
                </a:solidFill>
              </a:rPr>
              <a:t>挑战</a:t>
            </a:r>
            <a:r>
              <a:rPr lang="zh-CN" altLang="en-US" dirty="0"/>
              <a:t>	</a:t>
            </a:r>
          </a:p>
          <a:p>
            <a:pPr>
              <a:lnSpc>
                <a:spcPct val="120000"/>
              </a:lnSpc>
            </a:pPr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教材</a:t>
            </a:r>
            <a:r>
              <a:rPr lang="zh-CN" altLang="en-US" sz="2000" b="1" dirty="0"/>
              <a:t>原</a:t>
            </a:r>
            <a:r>
              <a:rPr lang="zh-CN" altLang="en-US" sz="2000" b="1" dirty="0" smtClean="0"/>
              <a:t>句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20000"/>
              </a:lnSpc>
            </a:pPr>
            <a:r>
              <a:rPr lang="en-US" altLang="zh-CN" sz="2000" dirty="0"/>
              <a:t>The company is ready to meet the </a:t>
            </a:r>
            <a:r>
              <a:rPr lang="en-US" altLang="zh-CN" sz="2000" b="1" dirty="0"/>
              <a:t>challenge </a:t>
            </a:r>
            <a:r>
              <a:rPr lang="en-US" altLang="zh-CN" sz="2000" dirty="0"/>
              <a:t>of the next few years. 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zh-CN" altLang="en-US" sz="2000" dirty="0" smtClean="0"/>
              <a:t>这</a:t>
            </a:r>
            <a:r>
              <a:rPr lang="zh-CN" altLang="en-US" sz="2000" dirty="0"/>
              <a:t>家公司已经准备好迎接今后几年的挑战。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要点</a:t>
            </a:r>
            <a:r>
              <a:rPr lang="zh-CN" altLang="en-US" sz="2000" b="1" dirty="0"/>
              <a:t>必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2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</a:t>
            </a:r>
            <a:r>
              <a:rPr lang="en-US" altLang="zh-CN" sz="2000" dirty="0"/>
              <a:t>the challenge of doing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/>
              <a:t>做某事的挑战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meet the challenge of </a:t>
            </a:r>
            <a:r>
              <a:rPr lang="zh-CN" altLang="en-US" sz="2000" dirty="0" smtClean="0"/>
              <a:t>迎接</a:t>
            </a:r>
            <a:r>
              <a:rPr lang="en-US" altLang="zh-CN" sz="2000" dirty="0" smtClean="0"/>
              <a:t>……</a:t>
            </a:r>
            <a:r>
              <a:rPr lang="zh-CN" altLang="en-US" sz="2000" dirty="0" smtClean="0"/>
              <a:t>的</a:t>
            </a:r>
            <a:r>
              <a:rPr lang="zh-CN" altLang="en-US" sz="2000" dirty="0"/>
              <a:t>挑战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take up/accept/face a challenge </a:t>
            </a:r>
            <a:r>
              <a:rPr lang="zh-CN" altLang="en-US" sz="2000" dirty="0" smtClean="0"/>
              <a:t>接受</a:t>
            </a:r>
            <a:r>
              <a:rPr lang="en-US" altLang="zh-CN" sz="2000" dirty="0"/>
              <a:t>/ </a:t>
            </a:r>
            <a:r>
              <a:rPr lang="zh-CN" altLang="en-US" sz="2000" dirty="0"/>
              <a:t>面对挑战</a:t>
            </a:r>
          </a:p>
          <a:p>
            <a:pPr>
              <a:lnSpc>
                <a:spcPct val="12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challenge sb. to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/>
              <a:t>向某人挑战某事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challenge sb. to do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/>
              <a:t>向某人挑战做某事</a:t>
            </a:r>
          </a:p>
          <a:p>
            <a:pPr>
              <a:lnSpc>
                <a:spcPct val="12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</a:t>
            </a:r>
            <a:r>
              <a:rPr lang="en-US" altLang="zh-CN" sz="2000" dirty="0"/>
              <a:t>challenging </a:t>
            </a:r>
            <a:r>
              <a:rPr lang="en-US" altLang="zh-CN" sz="2000" i="1" dirty="0"/>
              <a:t>adj. </a:t>
            </a:r>
            <a:r>
              <a:rPr lang="zh-CN" altLang="en-US" sz="2000" dirty="0"/>
              <a:t>富有挑战性的，困难的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739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2152"/>
            <a:ext cx="10515600" cy="5514811"/>
          </a:xfrm>
        </p:spPr>
        <p:txBody>
          <a:bodyPr/>
          <a:lstStyle/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误区警示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/>
              <a:t>“向某人挑战”的表达法： </a:t>
            </a:r>
          </a:p>
          <a:p>
            <a:r>
              <a:rPr lang="en-US" altLang="zh-CN" sz="2000" dirty="0"/>
              <a:t>challenge sb. </a:t>
            </a:r>
            <a:r>
              <a:rPr lang="zh-CN" altLang="en-US" sz="2000" dirty="0"/>
              <a:t>（√）　</a:t>
            </a:r>
          </a:p>
          <a:p>
            <a:r>
              <a:rPr lang="en-US" altLang="zh-CN" sz="2000" dirty="0"/>
              <a:t>challenge to sb. </a:t>
            </a:r>
            <a:r>
              <a:rPr lang="zh-CN" altLang="en-US" sz="2000" dirty="0"/>
              <a:t>（</a:t>
            </a:r>
            <a:r>
              <a:rPr lang="en-US" altLang="zh-CN" sz="2000" dirty="0"/>
              <a:t>×</a:t>
            </a:r>
            <a:r>
              <a:rPr lang="zh-CN" altLang="en-US" sz="2000" dirty="0"/>
              <a:t>） 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一</a:t>
            </a:r>
            <a:r>
              <a:rPr lang="zh-CN" altLang="en-US" sz="2000" b="1" dirty="0"/>
              <a:t>言助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There is a </a:t>
            </a:r>
            <a:r>
              <a:rPr lang="en-US" altLang="zh-CN" sz="2000" b="1" dirty="0"/>
              <a:t>challenge </a:t>
            </a:r>
            <a:r>
              <a:rPr lang="en-US" altLang="zh-CN" sz="2000" dirty="0"/>
              <a:t>from Class 20 and they want to </a:t>
            </a:r>
            <a:r>
              <a:rPr lang="en-US" altLang="zh-CN" sz="2000" b="1" dirty="0"/>
              <a:t>challenge </a:t>
            </a:r>
            <a:r>
              <a:rPr lang="en-US" altLang="zh-CN" sz="2000" dirty="0"/>
              <a:t>us to a game of basketball. Though a little </a:t>
            </a:r>
            <a:r>
              <a:rPr lang="en-US" altLang="zh-CN" sz="2000" b="1" dirty="0"/>
              <a:t>challenging</a:t>
            </a:r>
            <a:r>
              <a:rPr lang="zh-CN" altLang="en-US" sz="2000" dirty="0"/>
              <a:t>，</a:t>
            </a:r>
            <a:r>
              <a:rPr lang="en-US" altLang="zh-CN" sz="2000" dirty="0"/>
              <a:t>we still get ready to meet the </a:t>
            </a:r>
            <a:r>
              <a:rPr lang="en-US" altLang="zh-CN" sz="2000" b="1" dirty="0"/>
              <a:t>challenge </a:t>
            </a:r>
            <a:r>
              <a:rPr lang="en-US" altLang="zh-CN" sz="2000" dirty="0"/>
              <a:t>next week. </a:t>
            </a:r>
            <a:endParaRPr lang="en-US" altLang="zh-CN" sz="2000" dirty="0" smtClean="0"/>
          </a:p>
          <a:p>
            <a:r>
              <a:rPr lang="en-US" altLang="zh-CN" sz="2000" dirty="0" smtClean="0"/>
              <a:t>20 </a:t>
            </a:r>
            <a:r>
              <a:rPr lang="zh-CN" altLang="en-US" sz="2000" dirty="0"/>
              <a:t>班（向我们）发起了挑战，他们向我们挑战，要跟他们打一场篮球赛。尽管有点挑战性，我们还是做好准备，下周迎接这个挑战。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905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/>
              <a:t>(1) Exploring</a:t>
            </a:r>
            <a:r>
              <a:rPr lang="zh-CN" altLang="en-US" sz="2000" dirty="0"/>
              <a:t>（探索） </a:t>
            </a:r>
            <a:r>
              <a:rPr lang="en-US" altLang="zh-CN" sz="2000" dirty="0"/>
              <a:t>outer space is a challenge</a:t>
            </a:r>
            <a:r>
              <a:rPr lang="zh-CN" altLang="en-US" sz="2000" dirty="0"/>
              <a:t>，</a:t>
            </a:r>
            <a:r>
              <a:rPr lang="en-US" altLang="zh-CN" sz="2000" dirty="0"/>
              <a:t>I guess</a:t>
            </a:r>
            <a:r>
              <a:rPr lang="zh-CN" altLang="en-US" sz="2000" dirty="0"/>
              <a:t>，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man against nature. </a:t>
            </a:r>
          </a:p>
          <a:p>
            <a:r>
              <a:rPr lang="en-US" altLang="zh-CN" sz="2000" dirty="0"/>
              <a:t>(2) He challenged me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zh-CN" altLang="en-US" sz="2000" dirty="0"/>
              <a:t>（</a:t>
            </a:r>
            <a:r>
              <a:rPr lang="en-US" altLang="zh-CN" sz="2000" dirty="0"/>
              <a:t>play</a:t>
            </a:r>
            <a:r>
              <a:rPr lang="zh-CN" altLang="en-US" sz="2000" dirty="0"/>
              <a:t>） </a:t>
            </a:r>
            <a:r>
              <a:rPr lang="en-US" altLang="zh-CN" sz="2000" dirty="0"/>
              <a:t>another tennis game. </a:t>
            </a:r>
          </a:p>
          <a:p>
            <a:r>
              <a:rPr lang="en-US" altLang="zh-CN" sz="2000" dirty="0"/>
              <a:t>(3) I challenged him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a game of chess. </a:t>
            </a:r>
          </a:p>
          <a:p>
            <a:r>
              <a:rPr lang="en-US" altLang="zh-CN" sz="2000" dirty="0"/>
              <a:t>(4)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It is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challenge for </a:t>
            </a:r>
            <a:r>
              <a:rPr lang="en-US" altLang="zh-CN" sz="2000" i="1" dirty="0"/>
              <a:t>graduates </a:t>
            </a:r>
            <a:r>
              <a:rPr lang="en-US" altLang="zh-CN" sz="2000" dirty="0"/>
              <a:t>to find satisfying work. </a:t>
            </a:r>
          </a:p>
          <a:p>
            <a:r>
              <a:rPr lang="en-US" altLang="zh-CN" sz="2000" dirty="0"/>
              <a:t>(5)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Some </a:t>
            </a:r>
            <a:r>
              <a:rPr lang="en-US" altLang="zh-CN" sz="2000" i="1" dirty="0"/>
              <a:t>graduates </a:t>
            </a:r>
            <a:r>
              <a:rPr lang="en-US" altLang="zh-CN" sz="2000" dirty="0"/>
              <a:t>find it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challenge</a:t>
            </a:r>
            <a:r>
              <a:rPr lang="zh-CN" altLang="en-US" sz="2000" dirty="0"/>
              <a:t>） </a:t>
            </a:r>
            <a:r>
              <a:rPr lang="en-US" altLang="zh-CN" sz="2000" dirty="0"/>
              <a:t>to find a suitable job after </a:t>
            </a:r>
            <a:r>
              <a:rPr lang="en-US" altLang="zh-CN" sz="2000" i="1" dirty="0"/>
              <a:t>graduation</a:t>
            </a:r>
            <a:r>
              <a:rPr lang="en-US" altLang="zh-CN" sz="2000" dirty="0"/>
              <a:t>. </a:t>
            </a:r>
          </a:p>
          <a:p>
            <a:pPr algn="just"/>
            <a:r>
              <a:rPr lang="en-US" altLang="zh-CN" sz="2000" dirty="0"/>
              <a:t>(6)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If he takes on the work</a:t>
            </a:r>
            <a:r>
              <a:rPr lang="zh-CN" altLang="en-US" sz="2000" dirty="0"/>
              <a:t>，</a:t>
            </a:r>
            <a:r>
              <a:rPr lang="en-US" altLang="zh-CN" sz="2000" dirty="0"/>
              <a:t>he will have to meet the challenge of </a:t>
            </a:r>
            <a:r>
              <a:rPr lang="en-US" altLang="zh-CN" sz="2000" dirty="0" smtClean="0"/>
              <a:t>______________</a:t>
            </a:r>
            <a:r>
              <a:rPr lang="zh-CN" altLang="en-US" sz="2000" dirty="0" smtClean="0"/>
              <a:t>（</a:t>
            </a:r>
            <a:r>
              <a:rPr lang="en-US" altLang="zh-CN" sz="2000" dirty="0" err="1"/>
              <a:t>organise</a:t>
            </a:r>
            <a:r>
              <a:rPr lang="zh-CN" altLang="en-US" sz="2000" dirty="0"/>
              <a:t>） </a:t>
            </a:r>
            <a:r>
              <a:rPr lang="en-US" altLang="zh-CN" sz="2000" dirty="0"/>
              <a:t>a team all by himself. 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04385" y="1354416"/>
            <a:ext cx="714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7187" y="1911464"/>
            <a:ext cx="111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play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05347" y="2510553"/>
            <a:ext cx="55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6567" y="3109641"/>
            <a:ext cx="557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2455" y="3639204"/>
            <a:ext cx="167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challenging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90675" y="4700749"/>
            <a:ext cx="167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organising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336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/>
          <a:lstStyle/>
          <a:p>
            <a:r>
              <a:rPr lang="zh-CN" altLang="en-US" sz="2000" b="1" dirty="0"/>
              <a:t>单句写作</a:t>
            </a:r>
          </a:p>
          <a:p>
            <a:pPr algn="just"/>
            <a:r>
              <a:rPr lang="en-US" altLang="zh-CN" sz="2000" dirty="0"/>
              <a:t>(7)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I can’t </a:t>
            </a:r>
            <a:r>
              <a:rPr lang="en-US" altLang="zh-CN" sz="2000" i="1" dirty="0"/>
              <a:t>stand </a:t>
            </a:r>
            <a:r>
              <a:rPr lang="en-US" altLang="zh-CN" sz="2000" dirty="0"/>
              <a:t>his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向我挑战） </a:t>
            </a:r>
            <a:r>
              <a:rPr lang="en-US" altLang="zh-CN" sz="2000" dirty="0"/>
              <a:t>a game of Chinese chess. </a:t>
            </a:r>
          </a:p>
          <a:p>
            <a:pPr algn="just"/>
            <a:r>
              <a:rPr lang="en-US" altLang="zh-CN" sz="2000" dirty="0"/>
              <a:t>(8) The new government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　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面对</a:t>
            </a:r>
            <a:r>
              <a:rPr lang="en-US" altLang="zh-CN" sz="2000" dirty="0"/>
              <a:t>……</a:t>
            </a:r>
            <a:r>
              <a:rPr lang="zh-CN" altLang="en-US" sz="2000" dirty="0"/>
              <a:t>的挑战） </a:t>
            </a:r>
            <a:r>
              <a:rPr lang="en-US" altLang="zh-CN" sz="2000" dirty="0"/>
              <a:t>completing the building on time. </a:t>
            </a:r>
          </a:p>
          <a:p>
            <a:pPr algn="just"/>
            <a:r>
              <a:rPr lang="en-US" altLang="zh-CN" sz="2000" dirty="0"/>
              <a:t>(9) We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　　　  　　</a:t>
            </a:r>
            <a:r>
              <a:rPr lang="zh-CN" altLang="en-US" sz="2000" u="sng" dirty="0" smtClean="0"/>
              <a:t> </a:t>
            </a:r>
            <a:r>
              <a:rPr lang="zh-CN" altLang="en-US" sz="2000" dirty="0"/>
              <a:t>（要求公司证明） </a:t>
            </a:r>
            <a:r>
              <a:rPr lang="en-US" altLang="zh-CN" sz="2000" dirty="0"/>
              <a:t>that its system was safe. </a:t>
            </a:r>
            <a:endParaRPr lang="en-US" altLang="zh-CN" sz="2000" dirty="0" smtClean="0"/>
          </a:p>
          <a:p>
            <a:pPr algn="just"/>
            <a:r>
              <a:rPr lang="en-US" altLang="zh-CN" sz="2000" dirty="0" smtClean="0"/>
              <a:t>(</a:t>
            </a:r>
            <a:r>
              <a:rPr lang="en-US" altLang="zh-CN" sz="2000" dirty="0"/>
              <a:t>10) Have you got ready to </a:t>
            </a:r>
            <a:r>
              <a:rPr lang="en-US" altLang="zh-CN" sz="2000" dirty="0" smtClean="0"/>
              <a:t>________________________________________________________</a:t>
            </a:r>
          </a:p>
          <a:p>
            <a:pPr algn="just"/>
            <a:r>
              <a:rPr lang="en-US" altLang="zh-CN" sz="2000" dirty="0" smtClean="0"/>
              <a:t>_______________</a:t>
            </a:r>
            <a:r>
              <a:rPr lang="zh-CN" altLang="en-US" sz="2000" dirty="0" smtClean="0"/>
              <a:t>（ </a:t>
            </a:r>
            <a:r>
              <a:rPr lang="zh-CN" altLang="en-US" sz="2000" dirty="0"/>
              <a:t>迎接自己解决问题的挑战）</a:t>
            </a:r>
            <a:r>
              <a:rPr lang="en-US" altLang="zh-CN" sz="2000" dirty="0"/>
              <a:t>? 	</a:t>
            </a:r>
            <a:endParaRPr lang="en-US" altLang="zh-CN" sz="2000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13877" y="1305906"/>
            <a:ext cx="228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challenging me 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99647" y="1883974"/>
            <a:ext cx="2722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faces the challenge of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6253" y="2924499"/>
            <a:ext cx="395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challenged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company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prove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3943" y="3535142"/>
            <a:ext cx="662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meet/face/take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up the challenge of dealing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 problems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5931" y="4123720"/>
            <a:ext cx="1818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all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yourself</a:t>
            </a:r>
          </a:p>
        </p:txBody>
      </p:sp>
    </p:spTree>
    <p:extLst>
      <p:ext uri="{BB962C8B-B14F-4D97-AF65-F5344CB8AC3E}">
        <p14:creationId xmlns:p14="http://schemas.microsoft.com/office/powerpoint/2010/main" xmlns="" val="202958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1131"/>
            <a:ext cx="10515600" cy="5602014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词汇四 　</a:t>
            </a:r>
            <a:r>
              <a:rPr lang="en-US" altLang="zh-CN" b="1" dirty="0">
                <a:solidFill>
                  <a:srgbClr val="00B0F0"/>
                </a:solidFill>
              </a:rPr>
              <a:t>support </a:t>
            </a:r>
            <a:r>
              <a:rPr lang="en-US" altLang="zh-CN" b="1" i="1" dirty="0" err="1">
                <a:solidFill>
                  <a:srgbClr val="00B0F0"/>
                </a:solidFill>
              </a:rPr>
              <a:t>vt.</a:t>
            </a:r>
            <a:r>
              <a:rPr lang="en-US" altLang="zh-CN" b="1" i="1" dirty="0">
                <a:solidFill>
                  <a:srgbClr val="00B0F0"/>
                </a:solidFill>
              </a:rPr>
              <a:t> </a:t>
            </a:r>
            <a:r>
              <a:rPr lang="en-US" altLang="zh-CN" b="1" dirty="0">
                <a:solidFill>
                  <a:srgbClr val="00B0F0"/>
                </a:solidFill>
              </a:rPr>
              <a:t>&amp; 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zh-CN" altLang="en-US" b="1" dirty="0">
                <a:solidFill>
                  <a:srgbClr val="00B0F0"/>
                </a:solidFill>
              </a:rPr>
              <a:t>支持；支撑</a:t>
            </a:r>
            <a:r>
              <a:rPr lang="zh-CN" altLang="en-US" dirty="0"/>
              <a:t>	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教材</a:t>
            </a:r>
            <a:r>
              <a:rPr lang="zh-CN" altLang="en-US" sz="2000" b="1" dirty="0"/>
              <a:t>原</a:t>
            </a:r>
            <a:r>
              <a:rPr lang="zh-CN" altLang="en-US" sz="2000" b="1" dirty="0" smtClean="0"/>
              <a:t>句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00000"/>
              </a:lnSpc>
            </a:pPr>
            <a:r>
              <a:rPr lang="en-US" altLang="zh-CN" sz="2000" dirty="0"/>
              <a:t>His idea to </a:t>
            </a:r>
            <a:r>
              <a:rPr lang="en-US" altLang="zh-CN" sz="2000" dirty="0" err="1"/>
              <a:t>organise</a:t>
            </a:r>
            <a:r>
              <a:rPr lang="en-US" altLang="zh-CN" sz="2000" dirty="0"/>
              <a:t> a big party has won </a:t>
            </a:r>
            <a:r>
              <a:rPr lang="en-US" altLang="zh-CN" sz="2000" b="1" dirty="0"/>
              <a:t>support </a:t>
            </a:r>
            <a:r>
              <a:rPr lang="en-US" altLang="zh-CN" sz="2000" dirty="0"/>
              <a:t>from his friends. </a:t>
            </a:r>
            <a:endParaRPr lang="en-US" altLang="zh-CN" sz="2000" dirty="0" smtClean="0"/>
          </a:p>
          <a:p>
            <a:pPr>
              <a:lnSpc>
                <a:spcPct val="100000"/>
              </a:lnSpc>
            </a:pPr>
            <a:r>
              <a:rPr lang="zh-CN" altLang="en-US" sz="2000" dirty="0" smtClean="0"/>
              <a:t>他</a:t>
            </a:r>
            <a:r>
              <a:rPr lang="zh-CN" altLang="en-US" sz="2000" dirty="0"/>
              <a:t>要组织一个大型聚会的想法得到了朋友们的支持。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要点</a:t>
            </a:r>
            <a:r>
              <a:rPr lang="zh-CN" altLang="en-US" sz="2000" b="1" dirty="0"/>
              <a:t>必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0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 </a:t>
            </a:r>
            <a:r>
              <a:rPr lang="en-US" altLang="zh-CN" sz="2000" dirty="0"/>
              <a:t>in support of </a:t>
            </a:r>
            <a:r>
              <a:rPr lang="zh-CN" altLang="en-US" sz="2000" dirty="0"/>
              <a:t>支持，拥护 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with the support of sb. </a:t>
            </a:r>
            <a:r>
              <a:rPr lang="zh-CN" altLang="en-US" sz="2000" dirty="0"/>
              <a:t>在某人的支持下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give sb. support </a:t>
            </a:r>
            <a:r>
              <a:rPr lang="zh-CN" altLang="en-US" sz="2000" dirty="0"/>
              <a:t>给某人帮助</a:t>
            </a:r>
            <a:r>
              <a:rPr lang="en-US" altLang="zh-CN" sz="2000" dirty="0"/>
              <a:t>/ </a:t>
            </a:r>
            <a:r>
              <a:rPr lang="zh-CN" altLang="en-US" sz="2000" dirty="0"/>
              <a:t>支持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win support from sb. </a:t>
            </a:r>
            <a:r>
              <a:rPr lang="zh-CN" altLang="en-US" sz="2000" dirty="0"/>
              <a:t>赢得某人的支持</a:t>
            </a:r>
          </a:p>
          <a:p>
            <a:pPr>
              <a:lnSpc>
                <a:spcPct val="100000"/>
              </a:lnSpc>
            </a:pPr>
            <a:r>
              <a:rPr lang="zh-CN" altLang="en-US" sz="2000" dirty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/>
              <a:t>support oneself </a:t>
            </a:r>
            <a:r>
              <a:rPr lang="zh-CN" altLang="en-US" sz="2000" dirty="0"/>
              <a:t>自食其力</a:t>
            </a:r>
          </a:p>
          <a:p>
            <a:pPr>
              <a:lnSpc>
                <a:spcPct val="100000"/>
              </a:lnSpc>
            </a:pPr>
            <a:r>
              <a:rPr lang="en-US" altLang="zh-CN" sz="2000" dirty="0"/>
              <a:t>support one’s family </a:t>
            </a:r>
            <a:r>
              <a:rPr lang="zh-CN" altLang="en-US" sz="2000" dirty="0"/>
              <a:t>养家糊口</a:t>
            </a:r>
          </a:p>
          <a:p>
            <a:pPr>
              <a:lnSpc>
                <a:spcPct val="100000"/>
              </a:lnSpc>
            </a:pPr>
            <a:r>
              <a:rPr lang="zh-CN" altLang="en-US" sz="2000" dirty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en-US" altLang="zh-CN" sz="2000" dirty="0"/>
              <a:t>supporter </a:t>
            </a:r>
            <a:r>
              <a:rPr lang="en-US" altLang="zh-CN" sz="2000" i="1" dirty="0"/>
              <a:t>n. </a:t>
            </a:r>
            <a:r>
              <a:rPr lang="zh-CN" altLang="en-US" sz="2000" dirty="0"/>
              <a:t>支持者，拥护</a:t>
            </a:r>
            <a:r>
              <a:rPr lang="zh-CN" altLang="en-US" sz="2000" dirty="0" smtClean="0"/>
              <a:t>者         </a:t>
            </a:r>
            <a:r>
              <a:rPr lang="en-US" altLang="zh-CN" sz="2000" dirty="0" smtClean="0"/>
              <a:t>supportive </a:t>
            </a:r>
            <a:r>
              <a:rPr lang="en-US" altLang="zh-CN" sz="2000" i="1" dirty="0"/>
              <a:t>adj. </a:t>
            </a:r>
            <a:r>
              <a:rPr lang="zh-CN" altLang="en-US" sz="2000" dirty="0"/>
              <a:t>支持的；支撑的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617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1131"/>
            <a:ext cx="10515600" cy="5535832"/>
          </a:xfrm>
        </p:spPr>
        <p:txBody>
          <a:bodyPr/>
          <a:lstStyle/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误区警示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support sb. in </a:t>
            </a:r>
            <a:r>
              <a:rPr lang="zh-CN" altLang="en-US" sz="2000" dirty="0"/>
              <a:t>（</a:t>
            </a:r>
            <a:r>
              <a:rPr lang="en-US" altLang="zh-CN" sz="2000" dirty="0"/>
              <a:t>doing</a:t>
            </a:r>
            <a:r>
              <a:rPr lang="zh-CN" altLang="en-US" sz="2000" dirty="0"/>
              <a:t>）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 smtClean="0"/>
              <a:t>支持</a:t>
            </a:r>
            <a:r>
              <a:rPr lang="en-US" altLang="zh-CN" sz="2000" dirty="0"/>
              <a:t>/ </a:t>
            </a:r>
            <a:r>
              <a:rPr lang="zh-CN" altLang="en-US" sz="2000" dirty="0"/>
              <a:t>赞成某人（做）某事</a:t>
            </a:r>
          </a:p>
          <a:p>
            <a:r>
              <a:rPr lang="en-US" altLang="zh-CN" sz="2000" dirty="0"/>
              <a:t>support sb. by </a:t>
            </a:r>
            <a:r>
              <a:rPr lang="zh-CN" altLang="en-US" sz="2000" dirty="0"/>
              <a:t>（</a:t>
            </a:r>
            <a:r>
              <a:rPr lang="en-US" altLang="zh-CN" sz="2000" dirty="0"/>
              <a:t>doing</a:t>
            </a:r>
            <a:r>
              <a:rPr lang="zh-CN" altLang="en-US" sz="2000" dirty="0"/>
              <a:t>）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 smtClean="0"/>
              <a:t>通过</a:t>
            </a:r>
            <a:r>
              <a:rPr lang="zh-CN" altLang="en-US" sz="2000" dirty="0"/>
              <a:t>（做）某事供养某人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4135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1131"/>
            <a:ext cx="10515600" cy="5535832"/>
          </a:xfrm>
        </p:spPr>
        <p:txBody>
          <a:bodyPr/>
          <a:lstStyle/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/>
              <a:t>(1)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A number of </a:t>
            </a:r>
            <a:r>
              <a:rPr lang="en-US" altLang="zh-CN" sz="2000" i="1" dirty="0"/>
              <a:t>graduates </a:t>
            </a:r>
            <a:r>
              <a:rPr lang="en-US" altLang="zh-CN" sz="2000" dirty="0"/>
              <a:t>went into schools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</a:t>
            </a:r>
            <a:r>
              <a:rPr lang="zh-CN" altLang="en-US" sz="2000" u="sng" dirty="0" smtClean="0"/>
              <a:t>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support </a:t>
            </a:r>
            <a:r>
              <a:rPr lang="en-US" altLang="zh-CN" sz="2000" dirty="0"/>
              <a:t>of the cause of education. </a:t>
            </a:r>
          </a:p>
          <a:p>
            <a:r>
              <a:rPr lang="en-US" altLang="zh-CN" sz="2000" dirty="0"/>
              <a:t>(2) Since he is an adult</a:t>
            </a:r>
            <a:r>
              <a:rPr lang="zh-CN" altLang="en-US" sz="2000" dirty="0"/>
              <a:t>，</a:t>
            </a:r>
            <a:r>
              <a:rPr lang="en-US" altLang="zh-CN" sz="2000" dirty="0"/>
              <a:t>he is trying his best to support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zh-CN" altLang="en-US" sz="2000" dirty="0"/>
              <a:t>（</a:t>
            </a:r>
            <a:r>
              <a:rPr lang="en-US" altLang="zh-CN" sz="2000" dirty="0"/>
              <a:t>he</a:t>
            </a:r>
            <a:r>
              <a:rPr lang="zh-CN" altLang="en-US" sz="2000" dirty="0"/>
              <a:t>）</a:t>
            </a:r>
            <a:r>
              <a:rPr lang="en-US" altLang="zh-CN" sz="2000" dirty="0"/>
              <a:t>. </a:t>
            </a:r>
          </a:p>
          <a:p>
            <a:r>
              <a:rPr lang="en-US" altLang="zh-CN" sz="2000" dirty="0"/>
              <a:t>(3) She was very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</a:t>
            </a:r>
            <a:r>
              <a:rPr lang="zh-CN" altLang="en-US" sz="2000" dirty="0"/>
              <a:t>（</a:t>
            </a:r>
            <a:r>
              <a:rPr lang="en-US" altLang="zh-CN" sz="2000" dirty="0"/>
              <a:t>support</a:t>
            </a:r>
            <a:r>
              <a:rPr lang="zh-CN" altLang="en-US" sz="2000" dirty="0"/>
              <a:t>） </a:t>
            </a:r>
            <a:r>
              <a:rPr lang="en-US" altLang="zh-CN" sz="2000" dirty="0"/>
              <a:t>during my father’s illness. </a:t>
            </a:r>
          </a:p>
          <a:p>
            <a:r>
              <a:rPr lang="en-US" altLang="zh-CN" sz="2000" dirty="0"/>
              <a:t>(4) The people present at the meeting were all his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support</a:t>
            </a:r>
            <a:r>
              <a:rPr lang="zh-CN" altLang="en-US" sz="2000" dirty="0"/>
              <a:t>）</a:t>
            </a:r>
            <a:r>
              <a:rPr lang="en-US" altLang="zh-CN" sz="2000" dirty="0"/>
              <a:t>. </a:t>
            </a:r>
            <a:endParaRPr lang="en-US" altLang="zh-CN" sz="2000" dirty="0" smtClean="0"/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78560" y="1326923"/>
            <a:ext cx="54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6120" y="1904993"/>
            <a:ext cx="109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himself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95763" y="2497664"/>
            <a:ext cx="1387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supportive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64476" y="3065223"/>
            <a:ext cx="1387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supporters</a:t>
            </a:r>
          </a:p>
        </p:txBody>
      </p:sp>
    </p:spTree>
    <p:extLst>
      <p:ext uri="{BB962C8B-B14F-4D97-AF65-F5344CB8AC3E}">
        <p14:creationId xmlns:p14="http://schemas.microsoft.com/office/powerpoint/2010/main" xmlns="" val="31716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1131"/>
            <a:ext cx="10515600" cy="5535832"/>
          </a:xfrm>
        </p:spPr>
        <p:txBody>
          <a:bodyPr/>
          <a:lstStyle/>
          <a:p>
            <a:r>
              <a:rPr lang="zh-CN" altLang="en-US" sz="2000" dirty="0"/>
              <a:t>单句写作</a:t>
            </a:r>
          </a:p>
          <a:p>
            <a:r>
              <a:rPr lang="en-US" altLang="zh-CN" sz="2000" dirty="0"/>
              <a:t>(5)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You are </a:t>
            </a:r>
            <a:r>
              <a:rPr lang="en-US" altLang="zh-CN" sz="2000" i="1" dirty="0"/>
              <a:t>supposed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　　　　 　　　</a:t>
            </a:r>
            <a:r>
              <a:rPr lang="zh-CN" altLang="en-US" sz="2000" dirty="0"/>
              <a:t>（互相支持）</a:t>
            </a:r>
            <a:r>
              <a:rPr lang="en-US" altLang="zh-CN" sz="2000" dirty="0"/>
              <a:t>. </a:t>
            </a:r>
          </a:p>
          <a:p>
            <a:pPr algn="just"/>
            <a:r>
              <a:rPr lang="en-US" altLang="zh-CN" sz="2000" dirty="0"/>
              <a:t>(6) </a:t>
            </a:r>
            <a:r>
              <a:rPr lang="zh-CN" altLang="en-US" sz="2000" dirty="0"/>
              <a:t>［词汇复现］</a:t>
            </a:r>
            <a:r>
              <a:rPr lang="zh-CN" altLang="en-US" sz="2000" u="sng" dirty="0"/>
              <a:t> 　　　　　　　　　　　　 　</a:t>
            </a:r>
            <a:r>
              <a:rPr lang="zh-CN" altLang="en-US" sz="2000" dirty="0"/>
              <a:t>（在家人的支持下）， </a:t>
            </a:r>
            <a:r>
              <a:rPr lang="en-US" altLang="zh-CN" sz="2000" dirty="0"/>
              <a:t>he </a:t>
            </a:r>
            <a:r>
              <a:rPr lang="en-US" altLang="zh-CN" sz="2000" i="1" dirty="0"/>
              <a:t>took up </a:t>
            </a:r>
            <a:r>
              <a:rPr lang="en-US" altLang="zh-CN" sz="2000" dirty="0"/>
              <a:t>a foreign language. </a:t>
            </a:r>
          </a:p>
          <a:p>
            <a:r>
              <a:rPr lang="en-US" altLang="zh-CN" sz="2000" dirty="0"/>
              <a:t>(7) Only a few people spoke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　　　　 　　　</a:t>
            </a:r>
            <a:r>
              <a:rPr lang="zh-CN" altLang="en-US" sz="2000" dirty="0"/>
              <a:t>（支持这个计划）</a:t>
            </a:r>
            <a:r>
              <a:rPr lang="en-US" altLang="zh-CN" sz="2000" dirty="0"/>
              <a:t>. </a:t>
            </a:r>
          </a:p>
          <a:p>
            <a:pPr algn="just"/>
            <a:r>
              <a:rPr lang="en-US" altLang="zh-CN" sz="2000" dirty="0"/>
              <a:t>(8) Local people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　　　　　　　　 　</a:t>
            </a:r>
            <a:r>
              <a:rPr lang="zh-CN" altLang="en-US" sz="2000" dirty="0"/>
              <a:t>（已经在</a:t>
            </a:r>
            <a:r>
              <a:rPr lang="en-US" altLang="zh-CN" sz="2000" dirty="0"/>
              <a:t>……</a:t>
            </a:r>
            <a:r>
              <a:rPr lang="zh-CN" altLang="en-US" sz="2000" dirty="0"/>
              <a:t>方面给了我们很多支持）</a:t>
            </a:r>
            <a:r>
              <a:rPr lang="en-US" altLang="zh-CN" sz="2000" dirty="0"/>
              <a:t>our campaign. 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19136" y="1295393"/>
            <a:ext cx="2743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support each other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69315" y="1883972"/>
            <a:ext cx="3468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 the support of his family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2389" y="2930486"/>
            <a:ext cx="2753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 support of the plan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6765" y="3508554"/>
            <a:ext cx="3741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have given us a lot of support in</a:t>
            </a:r>
          </a:p>
        </p:txBody>
      </p:sp>
    </p:spTree>
    <p:extLst>
      <p:ext uri="{BB962C8B-B14F-4D97-AF65-F5344CB8AC3E}">
        <p14:creationId xmlns:p14="http://schemas.microsoft.com/office/powerpoint/2010/main" xmlns="" val="425437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词汇五 　</a:t>
            </a:r>
            <a:r>
              <a:rPr lang="en-US" altLang="zh-CN" b="1" dirty="0">
                <a:solidFill>
                  <a:srgbClr val="00B0F0"/>
                </a:solidFill>
              </a:rPr>
              <a:t>design </a:t>
            </a:r>
            <a:r>
              <a:rPr lang="en-US" altLang="zh-CN" b="1" i="1" dirty="0" err="1">
                <a:solidFill>
                  <a:srgbClr val="00B0F0"/>
                </a:solidFill>
              </a:rPr>
              <a:t>vt.</a:t>
            </a:r>
            <a:r>
              <a:rPr lang="en-US" altLang="zh-CN" b="1" i="1" dirty="0">
                <a:solidFill>
                  <a:srgbClr val="00B0F0"/>
                </a:solidFill>
              </a:rPr>
              <a:t> </a:t>
            </a:r>
            <a:r>
              <a:rPr lang="en-US" altLang="zh-CN" b="1" dirty="0">
                <a:solidFill>
                  <a:srgbClr val="00B0F0"/>
                </a:solidFill>
              </a:rPr>
              <a:t>&amp; 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zh-CN" altLang="en-US" b="1" dirty="0">
                <a:solidFill>
                  <a:srgbClr val="00B0F0"/>
                </a:solidFill>
              </a:rPr>
              <a:t>设计</a:t>
            </a:r>
            <a:r>
              <a:rPr lang="zh-CN" altLang="en-US" dirty="0"/>
              <a:t>	</a:t>
            </a:r>
          </a:p>
          <a:p>
            <a:pPr>
              <a:lnSpc>
                <a:spcPct val="130000"/>
              </a:lnSpc>
            </a:pPr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教材</a:t>
            </a:r>
            <a:r>
              <a:rPr lang="zh-CN" altLang="en-US" sz="2000" b="1" dirty="0"/>
              <a:t>原</a:t>
            </a:r>
            <a:r>
              <a:rPr lang="zh-CN" altLang="en-US" sz="2000" b="1" dirty="0" smtClean="0"/>
              <a:t>句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30000"/>
              </a:lnSpc>
            </a:pPr>
            <a:r>
              <a:rPr lang="en-US" altLang="zh-CN" sz="2000" dirty="0"/>
              <a:t>Lesson</a:t>
            </a:r>
            <a:r>
              <a:rPr lang="zh-CN" altLang="en-US" sz="2000" dirty="0"/>
              <a:t>：</a:t>
            </a:r>
            <a:r>
              <a:rPr lang="en-US" altLang="zh-CN" sz="2000" dirty="0"/>
              <a:t>How to </a:t>
            </a:r>
            <a:r>
              <a:rPr lang="en-US" altLang="zh-CN" sz="2000" b="1" dirty="0"/>
              <a:t>design </a:t>
            </a:r>
            <a:r>
              <a:rPr lang="en-US" altLang="zh-CN" sz="2000" dirty="0"/>
              <a:t>a website </a:t>
            </a:r>
            <a:r>
              <a:rPr lang="zh-CN" altLang="en-US" sz="2000" dirty="0"/>
              <a:t>课程：如何设计网站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要点</a:t>
            </a:r>
            <a:r>
              <a:rPr lang="zh-CN" altLang="en-US" sz="2000" b="1" dirty="0"/>
              <a:t>必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3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 </a:t>
            </a:r>
            <a:r>
              <a:rPr lang="en-US" altLang="zh-CN" sz="2000" dirty="0"/>
              <a:t>design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for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/>
              <a:t>为</a:t>
            </a:r>
            <a:r>
              <a:rPr lang="en-US" altLang="zh-CN" sz="2000" dirty="0"/>
              <a:t>……</a:t>
            </a:r>
            <a:r>
              <a:rPr lang="zh-CN" altLang="en-US" sz="2000" dirty="0"/>
              <a:t>设计</a:t>
            </a:r>
            <a:r>
              <a:rPr lang="en-US" altLang="zh-CN" sz="2000" dirty="0"/>
              <a:t>…… 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be designed for... </a:t>
            </a:r>
            <a:r>
              <a:rPr lang="zh-CN" altLang="en-US" sz="2000" dirty="0"/>
              <a:t>打算做</a:t>
            </a:r>
            <a:r>
              <a:rPr lang="en-US" altLang="zh-CN" sz="2000" dirty="0"/>
              <a:t>……</a:t>
            </a:r>
            <a:r>
              <a:rPr lang="zh-CN" altLang="en-US" sz="2000" dirty="0"/>
              <a:t>用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be designed to do </a:t>
            </a:r>
            <a:r>
              <a:rPr lang="zh-CN" altLang="en-US" sz="2000" dirty="0"/>
              <a:t>被设计用于做；目的是做；计划做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be designed as </a:t>
            </a:r>
            <a:r>
              <a:rPr lang="zh-CN" altLang="en-US" sz="2000" dirty="0"/>
              <a:t>被设计成</a:t>
            </a:r>
            <a:r>
              <a:rPr lang="en-US" altLang="zh-CN" sz="2000" dirty="0"/>
              <a:t>…… 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by design</a:t>
            </a:r>
            <a:r>
              <a:rPr lang="zh-CN" altLang="en-US" sz="2000" dirty="0"/>
              <a:t>（</a:t>
            </a:r>
            <a:r>
              <a:rPr lang="en-US" altLang="zh-CN" sz="2000" dirty="0"/>
              <a:t>=on purpose</a:t>
            </a:r>
            <a:r>
              <a:rPr lang="zh-CN" altLang="en-US" sz="2000" dirty="0"/>
              <a:t>）有意地，</a:t>
            </a:r>
            <a:r>
              <a:rPr lang="zh-CN" altLang="en-US" sz="2000" dirty="0" smtClean="0"/>
              <a:t>故意</a:t>
            </a:r>
            <a:r>
              <a:rPr lang="zh-CN" altLang="en-US" sz="2000" dirty="0"/>
              <a:t>地</a:t>
            </a:r>
          </a:p>
          <a:p>
            <a:pPr>
              <a:lnSpc>
                <a:spcPct val="130000"/>
              </a:lnSpc>
            </a:pPr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</a:t>
            </a:r>
            <a:r>
              <a:rPr lang="en-US" altLang="zh-CN" sz="2000" dirty="0"/>
              <a:t>designer </a:t>
            </a:r>
            <a:r>
              <a:rPr lang="en-US" altLang="zh-CN" sz="2000" i="1" dirty="0"/>
              <a:t>n. </a:t>
            </a:r>
            <a:r>
              <a:rPr lang="zh-CN" altLang="en-US" sz="2000" dirty="0"/>
              <a:t>设计师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554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一言助记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 algn="just"/>
            <a:r>
              <a:rPr lang="en-US" altLang="zh-CN" sz="2000" dirty="0"/>
              <a:t>I like the </a:t>
            </a:r>
            <a:r>
              <a:rPr lang="en-US" altLang="zh-CN" sz="2000" b="1" dirty="0"/>
              <a:t>design </a:t>
            </a:r>
            <a:r>
              <a:rPr lang="en-US" altLang="zh-CN" sz="2000" dirty="0"/>
              <a:t>of the dress</a:t>
            </a:r>
            <a:r>
              <a:rPr lang="zh-CN" altLang="en-US" sz="2000" dirty="0"/>
              <a:t>，</a:t>
            </a:r>
            <a:r>
              <a:rPr lang="en-US" altLang="zh-CN" sz="2000" dirty="0"/>
              <a:t>which was </a:t>
            </a:r>
            <a:r>
              <a:rPr lang="en-US" altLang="zh-CN" sz="2000" b="1" dirty="0"/>
              <a:t>designed </a:t>
            </a:r>
            <a:r>
              <a:rPr lang="en-US" altLang="zh-CN" sz="2000" dirty="0"/>
              <a:t>by a female </a:t>
            </a:r>
            <a:r>
              <a:rPr lang="en-US" altLang="zh-CN" sz="2000" b="1" dirty="0"/>
              <a:t>designer</a:t>
            </a:r>
            <a:r>
              <a:rPr lang="zh-CN" altLang="en-US" sz="2000" dirty="0"/>
              <a:t>， </a:t>
            </a:r>
            <a:r>
              <a:rPr lang="en-US" altLang="zh-CN" sz="2000" dirty="0"/>
              <a:t>who graduated from a school of fashion </a:t>
            </a:r>
            <a:r>
              <a:rPr lang="en-US" altLang="zh-CN" sz="2000" b="1" dirty="0"/>
              <a:t>design </a:t>
            </a:r>
            <a:r>
              <a:rPr lang="en-US" altLang="zh-CN" sz="2000" dirty="0"/>
              <a:t>and the school </a:t>
            </a:r>
            <a:r>
              <a:rPr lang="en-US" altLang="zh-CN" sz="2000" b="1" dirty="0"/>
              <a:t>is designed to </a:t>
            </a:r>
            <a:r>
              <a:rPr lang="en-US" altLang="zh-CN" sz="2000" dirty="0"/>
              <a:t>attract talented people interested in </a:t>
            </a:r>
            <a:r>
              <a:rPr lang="en-US" altLang="zh-CN" sz="2000" b="1" dirty="0"/>
              <a:t>design</a:t>
            </a:r>
            <a:r>
              <a:rPr lang="en-US" altLang="zh-CN" sz="2000" i="1" dirty="0"/>
              <a:t>. </a:t>
            </a:r>
            <a:endParaRPr lang="en-US" altLang="zh-CN" sz="2000" i="1" dirty="0" smtClean="0"/>
          </a:p>
          <a:p>
            <a:pPr algn="just"/>
            <a:r>
              <a:rPr lang="zh-CN" altLang="en-US" sz="2000" dirty="0" smtClean="0"/>
              <a:t>我</a:t>
            </a:r>
            <a:r>
              <a:rPr lang="zh-CN" altLang="en-US" sz="2000" dirty="0"/>
              <a:t>喜欢这条连衣裙的设计，它是由一位女设计师设计的。她毕业于一所时装设计学院，该学院旨在吸引对设计感兴趣且具有天赋的人。	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19151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52177"/>
            <a:ext cx="10515600" cy="4724786"/>
          </a:xfrm>
        </p:spPr>
        <p:txBody>
          <a:bodyPr>
            <a:normAutofit lnSpcReduction="10000"/>
          </a:bodyPr>
          <a:lstStyle/>
          <a:p>
            <a:pPr lvl="0" algn="ctr">
              <a:lnSpc>
                <a:spcPct val="1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核心词汇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00000"/>
              </a:lnSpc>
            </a:pPr>
            <a:r>
              <a:rPr lang="zh-CN" altLang="en-US" b="1" dirty="0">
                <a:solidFill>
                  <a:srgbClr val="00B0F0"/>
                </a:solidFill>
              </a:rPr>
              <a:t>词汇一　</a:t>
            </a:r>
            <a:r>
              <a:rPr lang="en-US" altLang="zh-CN" b="1" dirty="0">
                <a:solidFill>
                  <a:srgbClr val="00B0F0"/>
                </a:solidFill>
              </a:rPr>
              <a:t>volunteer </a:t>
            </a:r>
            <a:r>
              <a:rPr lang="zh-CN" altLang="en-US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1</a:t>
            </a:r>
            <a:r>
              <a:rPr lang="zh-CN" altLang="en-US" b="1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n</a:t>
            </a:r>
            <a:r>
              <a:rPr lang="en-US" altLang="zh-CN" b="1" dirty="0">
                <a:solidFill>
                  <a:srgbClr val="00B0F0"/>
                </a:solidFill>
              </a:rPr>
              <a:t>. </a:t>
            </a:r>
            <a:r>
              <a:rPr lang="zh-CN" altLang="en-US" b="1" dirty="0">
                <a:solidFill>
                  <a:srgbClr val="00B0F0"/>
                </a:solidFill>
              </a:rPr>
              <a:t>志愿者   （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zh-CN" altLang="en-US" b="1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v</a:t>
            </a:r>
            <a:r>
              <a:rPr lang="en-US" altLang="zh-CN" b="1" dirty="0">
                <a:solidFill>
                  <a:srgbClr val="00B0F0"/>
                </a:solidFill>
              </a:rPr>
              <a:t>. </a:t>
            </a:r>
            <a:r>
              <a:rPr lang="zh-CN" altLang="en-US" b="1" dirty="0">
                <a:solidFill>
                  <a:srgbClr val="00B0F0"/>
                </a:solidFill>
              </a:rPr>
              <a:t>自愿（做某事）；自告奋勇，自愿效劳</a:t>
            </a:r>
            <a:endParaRPr lang="en-US" altLang="zh-CN" b="1" dirty="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教材原句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】</a:t>
            </a:r>
            <a:endParaRPr lang="zh-CN" altLang="en-US" sz="20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 need a </a:t>
            </a:r>
            <a:r>
              <a:rPr lang="en-US" altLang="zh-CN" sz="20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volunteer </a:t>
            </a: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to help with the cooking. 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我需要一名志愿者来帮忙做饭。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【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要点必记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】</a:t>
            </a:r>
            <a:endParaRPr lang="zh-CN" altLang="en-US" sz="2000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work/act as a volunteer 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做志愿者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lang="pl-PL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to </a:t>
            </a:r>
            <a:r>
              <a:rPr lang="pl-PL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do sth. </a:t>
            </a:r>
            <a:r>
              <a:rPr lang="zh-CN" altLang="pl-PL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自愿去做某事</a:t>
            </a: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volunteer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  for </a:t>
            </a:r>
            <a:r>
              <a:rPr lang="en-US" altLang="zh-CN" sz="2000" dirty="0" err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sth</a:t>
            </a: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 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自愿为某事效劳</a:t>
            </a: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voluntary </a:t>
            </a:r>
            <a:r>
              <a:rPr lang="en-US" altLang="zh-CN" sz="20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adj</a:t>
            </a: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 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志愿的，自愿的</a:t>
            </a: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voluntarily </a:t>
            </a:r>
            <a:r>
              <a:rPr lang="en-US" altLang="zh-CN" sz="2000" i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adv</a:t>
            </a:r>
            <a:r>
              <a:rPr lang="en-US" altLang="zh-CN" sz="2000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. 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志愿地，主动地</a:t>
            </a:r>
          </a:p>
          <a:p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领悟方法</a:t>
            </a:r>
          </a:p>
        </p:txBody>
      </p:sp>
      <p:pic>
        <p:nvPicPr>
          <p:cNvPr id="5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479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V="1">
            <a:off x="1891862" y="4267200"/>
            <a:ext cx="246745" cy="47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91862" y="4740166"/>
            <a:ext cx="246745" cy="462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54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2152"/>
            <a:ext cx="10515600" cy="5514811"/>
          </a:xfrm>
        </p:spPr>
        <p:txBody>
          <a:bodyPr>
            <a:noAutofit/>
          </a:bodyPr>
          <a:lstStyle/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/>
              <a:t>(1)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In order to </a:t>
            </a:r>
            <a:r>
              <a:rPr lang="en-US" altLang="zh-CN" sz="2000" i="1" dirty="0"/>
              <a:t>support </a:t>
            </a:r>
            <a:r>
              <a:rPr lang="en-US" altLang="zh-CN" sz="2000" dirty="0"/>
              <a:t>his family</a:t>
            </a:r>
            <a:r>
              <a:rPr lang="zh-CN" altLang="en-US" sz="2000" dirty="0"/>
              <a:t>，</a:t>
            </a:r>
            <a:r>
              <a:rPr lang="en-US" altLang="zh-CN" sz="2000" dirty="0"/>
              <a:t>he designs advertisements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a company. </a:t>
            </a:r>
          </a:p>
          <a:p>
            <a:r>
              <a:rPr lang="en-US" altLang="zh-CN" sz="2000" dirty="0"/>
              <a:t>(2)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The plan is designed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</a:t>
            </a:r>
            <a:r>
              <a:rPr lang="zh-CN" altLang="en-US" sz="2000" dirty="0" smtClean="0"/>
              <a:t>（</a:t>
            </a:r>
            <a:r>
              <a:rPr lang="en-US" altLang="zh-CN" sz="2000" i="1" dirty="0"/>
              <a:t>reduce</a:t>
            </a:r>
            <a:r>
              <a:rPr lang="zh-CN" altLang="en-US" sz="2000" dirty="0"/>
              <a:t>） </a:t>
            </a:r>
            <a:r>
              <a:rPr lang="en-US" altLang="zh-CN" sz="2000" dirty="0"/>
              <a:t>the company’s mountainous debts. </a:t>
            </a:r>
          </a:p>
          <a:p>
            <a:r>
              <a:rPr lang="en-US" altLang="zh-CN" sz="2000" dirty="0"/>
              <a:t>(3) Whether this happened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design or not we shall never know. </a:t>
            </a:r>
          </a:p>
          <a:p>
            <a:r>
              <a:rPr lang="en-US" altLang="zh-CN" sz="2000" dirty="0"/>
              <a:t>(4) There are toilets which are designed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the disabled in many public places. </a:t>
            </a:r>
          </a:p>
          <a:p>
            <a:r>
              <a:rPr lang="en-US" altLang="zh-CN" sz="2000" dirty="0"/>
              <a:t>(5) The building is designed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en-US" altLang="zh-CN" sz="2000" dirty="0"/>
              <a:t>a church. </a:t>
            </a:r>
          </a:p>
          <a:p>
            <a:r>
              <a:rPr lang="en-US" altLang="zh-CN" sz="2000" dirty="0"/>
              <a:t>(6) It took the designer a week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design</a:t>
            </a:r>
            <a:r>
              <a:rPr lang="zh-CN" altLang="en-US" sz="2000" dirty="0"/>
              <a:t>） </a:t>
            </a:r>
            <a:r>
              <a:rPr lang="en-US" altLang="zh-CN" sz="2000" dirty="0"/>
              <a:t>the house. </a:t>
            </a:r>
          </a:p>
          <a:p>
            <a:r>
              <a:rPr lang="en-US" altLang="zh-CN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9059907" y="1361074"/>
            <a:ext cx="62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00135" y="1932687"/>
            <a:ext cx="1340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reduce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12298" y="2479225"/>
            <a:ext cx="52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84039" y="3107048"/>
            <a:ext cx="505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01479" y="3706138"/>
            <a:ext cx="52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33318" y="4242165"/>
            <a:ext cx="133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design </a:t>
            </a:r>
          </a:p>
        </p:txBody>
      </p:sp>
    </p:spTree>
    <p:extLst>
      <p:ext uri="{BB962C8B-B14F-4D97-AF65-F5344CB8AC3E}">
        <p14:creationId xmlns:p14="http://schemas.microsoft.com/office/powerpoint/2010/main" xmlns="" val="21267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2152"/>
            <a:ext cx="10515600" cy="5514811"/>
          </a:xfrm>
        </p:spPr>
        <p:txBody>
          <a:bodyPr>
            <a:noAutofit/>
          </a:bodyPr>
          <a:lstStyle/>
          <a:p>
            <a:r>
              <a:rPr lang="zh-CN" altLang="en-US" sz="2000" b="1" dirty="0" smtClean="0"/>
              <a:t>单句</a:t>
            </a:r>
            <a:r>
              <a:rPr lang="zh-CN" altLang="en-US" sz="2000" b="1" dirty="0"/>
              <a:t>写作</a:t>
            </a:r>
          </a:p>
          <a:p>
            <a:r>
              <a:rPr lang="en-US" altLang="zh-CN" sz="2000" dirty="0"/>
              <a:t>(7)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The new </a:t>
            </a:r>
            <a:r>
              <a:rPr lang="en-US" altLang="zh-CN" sz="2000" i="1" dirty="0"/>
              <a:t>graduate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　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自告奋勇来设计） </a:t>
            </a:r>
            <a:r>
              <a:rPr lang="en-US" altLang="zh-CN" sz="2000" dirty="0"/>
              <a:t>a new logo for the school. </a:t>
            </a:r>
          </a:p>
          <a:p>
            <a:r>
              <a:rPr lang="en-US" altLang="zh-CN" sz="2000" dirty="0"/>
              <a:t>(8) The experiment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被设计用于检验） </a:t>
            </a:r>
            <a:r>
              <a:rPr lang="en-US" altLang="zh-CN" sz="2000" dirty="0"/>
              <a:t>the new drug. </a:t>
            </a:r>
          </a:p>
          <a:p>
            <a:r>
              <a:rPr lang="en-US" altLang="zh-CN" sz="2000" dirty="0"/>
              <a:t>(9) The house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　　　  　</a:t>
            </a:r>
            <a:r>
              <a:rPr lang="zh-CN" altLang="en-US" sz="2000" dirty="0" smtClean="0"/>
              <a:t>（ </a:t>
            </a:r>
            <a:r>
              <a:rPr lang="zh-CN" altLang="en-US" sz="2000" dirty="0"/>
              <a:t>专为大家庭设计的）</a:t>
            </a:r>
            <a:r>
              <a:rPr lang="en-US" altLang="zh-CN" sz="2000" dirty="0"/>
              <a:t>. 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827177" y="1320290"/>
            <a:ext cx="2708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volunteered to design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98379" y="2356293"/>
            <a:ext cx="2235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designed to test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9000" y="2934361"/>
            <a:ext cx="343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designed for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 large family 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1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00B0F0"/>
                </a:solidFill>
              </a:rPr>
              <a:t>词汇六 　</a:t>
            </a:r>
            <a:r>
              <a:rPr lang="en-US" altLang="zh-CN" b="1" dirty="0">
                <a:solidFill>
                  <a:srgbClr val="00B0F0"/>
                </a:solidFill>
              </a:rPr>
              <a:t>presentation 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zh-CN" altLang="en-US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1</a:t>
            </a:r>
            <a:r>
              <a:rPr lang="zh-CN" altLang="en-US" b="1" dirty="0">
                <a:solidFill>
                  <a:srgbClr val="00B0F0"/>
                </a:solidFill>
              </a:rPr>
              <a:t>）表演；（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zh-CN" altLang="en-US" b="1" dirty="0">
                <a:solidFill>
                  <a:srgbClr val="00B0F0"/>
                </a:solidFill>
              </a:rPr>
              <a:t>）展示</a:t>
            </a:r>
            <a:r>
              <a:rPr lang="zh-CN" altLang="en-US" dirty="0"/>
              <a:t>	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教材</a:t>
            </a:r>
            <a:r>
              <a:rPr lang="zh-CN" altLang="en-US" sz="2000" b="1" dirty="0"/>
              <a:t>原</a:t>
            </a:r>
            <a:r>
              <a:rPr lang="zh-CN" altLang="en-US" sz="2000" b="1" dirty="0" smtClean="0"/>
              <a:t>句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Presentation </a:t>
            </a:r>
            <a:r>
              <a:rPr lang="zh-CN" altLang="en-US" sz="2000" dirty="0"/>
              <a:t>：</a:t>
            </a:r>
            <a:r>
              <a:rPr lang="en-US" altLang="zh-CN" sz="2000" dirty="0"/>
              <a:t>TV advertisements 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节目</a:t>
            </a:r>
            <a:r>
              <a:rPr lang="zh-CN" altLang="en-US" sz="2000" dirty="0"/>
              <a:t>介绍：电视广告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要点</a:t>
            </a:r>
            <a:r>
              <a:rPr lang="zh-CN" altLang="en-US" sz="2000" b="1" dirty="0"/>
              <a:t>必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30000"/>
              </a:lnSpc>
            </a:pPr>
            <a:r>
              <a:rPr lang="en-US" altLang="zh-CN" sz="2000" dirty="0"/>
              <a:t>present </a:t>
            </a:r>
            <a:r>
              <a:rPr lang="en-US" altLang="zh-CN" sz="2000" i="1" dirty="0" err="1"/>
              <a:t>vt.</a:t>
            </a:r>
            <a:r>
              <a:rPr lang="en-US" altLang="zh-CN" sz="2000" i="1" dirty="0"/>
              <a:t> </a:t>
            </a:r>
            <a:r>
              <a:rPr lang="zh-CN" altLang="en-US" sz="2000" dirty="0"/>
              <a:t>提出；出现；介绍；赠送</a:t>
            </a:r>
          </a:p>
          <a:p>
            <a:pPr>
              <a:lnSpc>
                <a:spcPct val="130000"/>
              </a:lnSpc>
            </a:pPr>
            <a:r>
              <a:rPr lang="zh-CN" altLang="en-US" sz="2000" dirty="0"/>
              <a:t> 　　　 </a:t>
            </a:r>
            <a:r>
              <a:rPr lang="en-US" altLang="zh-CN" sz="2000" i="1" dirty="0"/>
              <a:t>adj. </a:t>
            </a:r>
            <a:r>
              <a:rPr lang="zh-CN" altLang="en-US" sz="2000" dirty="0"/>
              <a:t>目前的；现在的；出席的</a:t>
            </a:r>
          </a:p>
          <a:p>
            <a:pPr>
              <a:lnSpc>
                <a:spcPct val="130000"/>
              </a:lnSpc>
            </a:pPr>
            <a:r>
              <a:rPr lang="zh-CN" altLang="en-US" sz="2000" dirty="0"/>
              <a:t> 　　　 </a:t>
            </a:r>
            <a:r>
              <a:rPr lang="en-US" altLang="zh-CN" sz="2000" i="1" dirty="0"/>
              <a:t>n. </a:t>
            </a:r>
            <a:r>
              <a:rPr lang="zh-CN" altLang="en-US" sz="2000" dirty="0"/>
              <a:t>现在；礼物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at present </a:t>
            </a:r>
            <a:r>
              <a:rPr lang="zh-CN" altLang="en-US" sz="2000" dirty="0"/>
              <a:t>目前，</a:t>
            </a:r>
            <a:r>
              <a:rPr lang="zh-CN" altLang="en-US" sz="2000" dirty="0" smtClean="0"/>
              <a:t>现在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en-US" altLang="zh-CN" sz="2000" dirty="0"/>
              <a:t>be present at the meeting </a:t>
            </a:r>
            <a:r>
              <a:rPr lang="zh-CN" altLang="en-US" sz="2000" dirty="0"/>
              <a:t>出席会议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present sb. with </a:t>
            </a:r>
            <a:r>
              <a:rPr lang="en-US" altLang="zh-CN" sz="2000" dirty="0" err="1"/>
              <a:t>sth</a:t>
            </a:r>
            <a:r>
              <a:rPr lang="en-US" altLang="zh-CN" sz="2000" dirty="0"/>
              <a:t>. </a:t>
            </a:r>
            <a:r>
              <a:rPr lang="zh-CN" altLang="en-US" sz="2000" dirty="0"/>
              <a:t>展示给某人某物；赠与某人某物	</a:t>
            </a:r>
          </a:p>
          <a:p>
            <a:r>
              <a:rPr lang="zh-CN" altLang="en-US" sz="2000" dirty="0"/>
              <a:t>	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23707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误区警示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present </a:t>
            </a:r>
            <a:r>
              <a:rPr lang="zh-CN" altLang="en-US" sz="2000" dirty="0"/>
              <a:t>作“出席的，到场的”讲时，要作后置定语。</a:t>
            </a:r>
          </a:p>
          <a:p>
            <a:r>
              <a:rPr lang="en-US" altLang="zh-CN" sz="2000" dirty="0"/>
              <a:t>the present situation </a:t>
            </a:r>
            <a:r>
              <a:rPr lang="zh-CN" altLang="en-US" sz="2000" dirty="0"/>
              <a:t>当前形势</a:t>
            </a:r>
          </a:p>
          <a:p>
            <a:r>
              <a:rPr lang="en-US" altLang="zh-CN" sz="2000" dirty="0"/>
              <a:t>volunteers present at the meeting </a:t>
            </a:r>
            <a:r>
              <a:rPr lang="zh-CN" altLang="en-US" sz="2000" dirty="0" smtClean="0"/>
              <a:t>出席</a:t>
            </a:r>
            <a:r>
              <a:rPr lang="zh-CN" altLang="en-US" sz="2000" dirty="0"/>
              <a:t>会议的志愿者	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58224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/>
              <a:t>单句语法填空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(1) The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present</a:t>
            </a:r>
            <a:r>
              <a:rPr lang="zh-CN" altLang="en-US" sz="2000" dirty="0"/>
              <a:t>） </a:t>
            </a:r>
            <a:r>
              <a:rPr lang="en-US" altLang="zh-CN" sz="2000" dirty="0"/>
              <a:t>of prizes began after the speeches. 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(2) The Mayor will make the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present</a:t>
            </a:r>
            <a:r>
              <a:rPr lang="zh-CN" altLang="en-US" sz="2000" dirty="0"/>
              <a:t>） </a:t>
            </a:r>
            <a:r>
              <a:rPr lang="en-US" altLang="zh-CN" sz="2000" dirty="0"/>
              <a:t>herself. 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写出句中</a:t>
            </a:r>
            <a:r>
              <a:rPr lang="en-US" altLang="zh-CN" sz="2000" b="1" dirty="0"/>
              <a:t>present </a:t>
            </a:r>
            <a:r>
              <a:rPr lang="zh-CN" altLang="en-US" sz="2000" b="1" dirty="0"/>
              <a:t>的含义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(3) There were twenty people in all present at the meeting.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      </a:t>
            </a:r>
            <a:r>
              <a:rPr lang="en-US" altLang="zh-CN" sz="2000" dirty="0"/>
              <a:t>	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(4) I will buy a present for my mother’s </a:t>
            </a:r>
            <a:r>
              <a:rPr lang="en-US" altLang="zh-CN" sz="2000" dirty="0" smtClean="0"/>
              <a:t>birthday. ______________</a:t>
            </a:r>
            <a:r>
              <a:rPr lang="zh-CN" altLang="en-US" sz="2000" u="sng" dirty="0"/>
              <a:t>　　　　</a:t>
            </a: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en-US" altLang="zh-CN" sz="2000" dirty="0"/>
              <a:t>(5) My present job is to take care of the old in a nursery home. ______________</a:t>
            </a:r>
          </a:p>
          <a:p>
            <a:pPr>
              <a:lnSpc>
                <a:spcPct val="130000"/>
              </a:lnSpc>
            </a:pPr>
            <a:r>
              <a:rPr lang="en-US" altLang="zh-CN" sz="2000" dirty="0"/>
              <a:t>(6) All of them try to use the power of the workstation to present information in a more effective way. </a:t>
            </a:r>
            <a:endParaRPr lang="en-US" altLang="zh-CN" sz="2000" dirty="0" smtClean="0"/>
          </a:p>
          <a:p>
            <a:pPr>
              <a:lnSpc>
                <a:spcPct val="130000"/>
              </a:lnSpc>
            </a:pPr>
            <a:r>
              <a:rPr lang="en-US" altLang="zh-CN" sz="2000" dirty="0" smtClean="0"/>
              <a:t>      __________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</a:t>
            </a: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en-US" altLang="zh-CN" sz="2000" dirty="0"/>
              <a:t>(7) The headmaster presented her with a gold medal. </a:t>
            </a:r>
            <a:r>
              <a:rPr lang="en-US" altLang="zh-CN" sz="2000" dirty="0" smtClean="0"/>
              <a:t> __________ </a:t>
            </a:r>
            <a:r>
              <a:rPr lang="zh-CN" altLang="en-US" sz="2000" u="sng" dirty="0"/>
              <a:t>　　　</a:t>
            </a:r>
            <a:endParaRPr lang="en-US" altLang="zh-CN" sz="2000" dirty="0"/>
          </a:p>
          <a:p>
            <a:r>
              <a:rPr lang="zh-CN" altLang="en-US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852752" y="1225700"/>
            <a:ext cx="1626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01961" y="1643574"/>
            <a:ext cx="1626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60771" y="2639015"/>
            <a:ext cx="2067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出席的，到场的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3868" y="3213474"/>
            <a:ext cx="1033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礼物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0534" y="3644400"/>
            <a:ext cx="1950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目前的，现在的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91886" y="4680407"/>
            <a:ext cx="783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呈现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94221" y="5138586"/>
            <a:ext cx="783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颁发</a:t>
            </a:r>
          </a:p>
        </p:txBody>
      </p:sp>
    </p:spTree>
    <p:extLst>
      <p:ext uri="{BB962C8B-B14F-4D97-AF65-F5344CB8AC3E}">
        <p14:creationId xmlns:p14="http://schemas.microsoft.com/office/powerpoint/2010/main" xmlns="" val="324182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>
                <a:solidFill>
                  <a:srgbClr val="00B0F0"/>
                </a:solidFill>
              </a:rPr>
              <a:t>词汇七 　</a:t>
            </a:r>
            <a:r>
              <a:rPr lang="en-US" altLang="zh-CN" b="1" dirty="0">
                <a:solidFill>
                  <a:srgbClr val="00B0F0"/>
                </a:solidFill>
              </a:rPr>
              <a:t>solve </a:t>
            </a:r>
            <a:r>
              <a:rPr lang="en-US" altLang="zh-CN" b="1" i="1" dirty="0" err="1">
                <a:solidFill>
                  <a:srgbClr val="00B0F0"/>
                </a:solidFill>
              </a:rPr>
              <a:t>vt.</a:t>
            </a:r>
            <a:r>
              <a:rPr lang="en-US" altLang="zh-CN" b="1" i="1" dirty="0">
                <a:solidFill>
                  <a:srgbClr val="00B0F0"/>
                </a:solidFill>
              </a:rPr>
              <a:t> </a:t>
            </a:r>
            <a:r>
              <a:rPr lang="zh-CN" altLang="en-US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1</a:t>
            </a:r>
            <a:r>
              <a:rPr lang="zh-CN" altLang="en-US" b="1" dirty="0">
                <a:solidFill>
                  <a:srgbClr val="00B0F0"/>
                </a:solidFill>
              </a:rPr>
              <a:t>）解决；（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zh-CN" altLang="en-US" b="1" dirty="0">
                <a:solidFill>
                  <a:srgbClr val="00B0F0"/>
                </a:solidFill>
              </a:rPr>
              <a:t>）解答</a:t>
            </a:r>
            <a:r>
              <a:rPr lang="zh-CN" altLang="en-US" dirty="0"/>
              <a:t>	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要点</a:t>
            </a:r>
            <a:r>
              <a:rPr lang="zh-CN" altLang="en-US" sz="2000" b="1" dirty="0"/>
              <a:t>必</a:t>
            </a:r>
            <a:r>
              <a:rPr lang="zh-CN" altLang="en-US" sz="2000" b="1" dirty="0" smtClean="0"/>
              <a:t>记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20000"/>
              </a:lnSpc>
            </a:pPr>
            <a:r>
              <a:rPr lang="en-US" altLang="zh-CN" sz="2000" dirty="0"/>
              <a:t>solve the problem </a:t>
            </a:r>
            <a:r>
              <a:rPr lang="zh-CN" altLang="en-US" sz="2000" dirty="0"/>
              <a:t>解决问题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solution </a:t>
            </a:r>
            <a:r>
              <a:rPr lang="en-US" altLang="zh-CN" sz="2000" i="1" dirty="0"/>
              <a:t>n. </a:t>
            </a:r>
            <a:r>
              <a:rPr lang="zh-CN" altLang="en-US" sz="2000" dirty="0"/>
              <a:t>解决办法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a solution to ……</a:t>
            </a:r>
            <a:r>
              <a:rPr lang="zh-CN" altLang="en-US" sz="2000" dirty="0"/>
              <a:t>的解决办法（</a:t>
            </a:r>
            <a:r>
              <a:rPr lang="en-US" altLang="zh-CN" sz="2000" dirty="0"/>
              <a:t>to </a:t>
            </a:r>
            <a:r>
              <a:rPr lang="zh-CN" altLang="en-US" sz="2000" dirty="0"/>
              <a:t>是介词）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【</a:t>
            </a:r>
            <a:r>
              <a:rPr lang="zh-CN" altLang="en-US" sz="2000" b="1" dirty="0" smtClean="0"/>
              <a:t>词语辨析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pPr>
              <a:lnSpc>
                <a:spcPct val="120000"/>
              </a:lnSpc>
            </a:pP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000" dirty="0" smtClean="0"/>
              <a:t> </a:t>
            </a:r>
            <a:endParaRPr lang="en-US" altLang="zh-CN" sz="2000" dirty="0"/>
          </a:p>
          <a:p>
            <a:pPr>
              <a:lnSpc>
                <a:spcPct val="120000"/>
              </a:lnSpc>
            </a:pPr>
            <a:r>
              <a:rPr lang="zh-CN" altLang="en-US" sz="2000" dirty="0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 </a:t>
            </a:r>
            <a:r>
              <a:rPr lang="zh-CN" altLang="en-US" sz="2000" dirty="0" smtClean="0"/>
              <a:t>  </a:t>
            </a:r>
            <a:endParaRPr lang="zh-CN" altLang="en-US" sz="2000" dirty="0"/>
          </a:p>
          <a:p>
            <a:pPr>
              <a:lnSpc>
                <a:spcPct val="120000"/>
              </a:lnSpc>
            </a:pPr>
            <a:r>
              <a:rPr lang="en-US" altLang="zh-CN" sz="2000" dirty="0" smtClean="0"/>
              <a:t> </a:t>
            </a:r>
            <a:endParaRPr lang="en-US" altLang="zh-CN" sz="2000" dirty="0"/>
          </a:p>
          <a:p>
            <a:pPr>
              <a:lnSpc>
                <a:spcPct val="120000"/>
              </a:lnSpc>
            </a:pPr>
            <a:r>
              <a:rPr lang="zh-CN" altLang="en-US" sz="2000" dirty="0"/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 </a:t>
            </a:r>
            <a:endParaRPr lang="zh-CN" altLang="en-US" sz="2000" dirty="0"/>
          </a:p>
          <a:p>
            <a:r>
              <a:rPr lang="zh-CN" altLang="en-US" dirty="0"/>
              <a:t>  </a:t>
            </a:r>
          </a:p>
          <a:p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7932411"/>
              </p:ext>
            </p:extLst>
          </p:nvPr>
        </p:nvGraphicFramePr>
        <p:xfrm>
          <a:off x="980964" y="3294701"/>
          <a:ext cx="9056415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353"/>
                <a:gridCol w="2869324"/>
                <a:gridCol w="48137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solve</a:t>
                      </a:r>
                      <a:endParaRPr lang="zh-CN" altLang="en-US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解决，侧重于给出答案</a:t>
                      </a:r>
                      <a:endParaRPr lang="zh-CN" altLang="en-US" sz="2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solve a problem/a mystery/ difficulties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解决一个问题</a:t>
                      </a:r>
                      <a:r>
                        <a:rPr lang="en-US" altLang="zh-CN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r>
                        <a:rPr lang="zh-CN" altLang="en-US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解开一个谜</a:t>
                      </a:r>
                      <a:r>
                        <a:rPr lang="en-US" altLang="zh-CN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r>
                        <a:rPr lang="zh-CN" altLang="en-US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解决困难</a:t>
                      </a:r>
                    </a:p>
                    <a:p>
                      <a:endParaRPr lang="zh-CN" alt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settle</a:t>
                      </a:r>
                      <a:endParaRPr lang="zh-CN" alt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解决某种争端</a:t>
                      </a:r>
                      <a:endParaRPr lang="zh-CN" alt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settle an issue/an argument/a matter </a:t>
                      </a:r>
                    </a:p>
                    <a:p>
                      <a:r>
                        <a:rPr lang="zh-CN" alt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解决一个问题</a:t>
                      </a:r>
                      <a:r>
                        <a:rPr lang="en-US" altLang="zh-C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r>
                        <a:rPr lang="zh-CN" alt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争辩</a:t>
                      </a:r>
                      <a:r>
                        <a:rPr lang="en-US" altLang="zh-C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r>
                        <a:rPr lang="zh-CN" alt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一件事 </a:t>
                      </a:r>
                      <a:endParaRPr lang="zh-CN" alt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1758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/>
              <a:t>单句语法填空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(1) There are still many problems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         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solve</a:t>
            </a:r>
            <a:r>
              <a:rPr lang="zh-CN" altLang="en-US" sz="2000" dirty="0"/>
              <a:t>） </a:t>
            </a:r>
            <a:r>
              <a:rPr lang="en-US" altLang="zh-CN" sz="2000" dirty="0"/>
              <a:t>before we are ready for a long stay on the Moon.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(2) At present</a:t>
            </a:r>
            <a:r>
              <a:rPr lang="zh-CN" altLang="en-US" sz="2000" dirty="0"/>
              <a:t>，</a:t>
            </a:r>
            <a:r>
              <a:rPr lang="en-US" altLang="zh-CN" sz="2000" dirty="0"/>
              <a:t>no one can find a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solve</a:t>
            </a:r>
            <a:r>
              <a:rPr lang="zh-CN" altLang="en-US" sz="2000" dirty="0"/>
              <a:t>） </a:t>
            </a:r>
            <a:r>
              <a:rPr lang="en-US" altLang="zh-CN" sz="2000" dirty="0"/>
              <a:t>to the problem.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(3)With the problem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solve</a:t>
            </a:r>
            <a:r>
              <a:rPr lang="zh-CN" altLang="en-US" sz="2000" dirty="0"/>
              <a:t>），</a:t>
            </a:r>
            <a:r>
              <a:rPr lang="en-US" altLang="zh-CN" sz="2000" dirty="0"/>
              <a:t>he went home happily with his son. 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/>
              <a:t>单句写作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(4) </a:t>
            </a:r>
            <a:r>
              <a:rPr lang="zh-CN" altLang="en-US" sz="2000" dirty="0"/>
              <a:t>［词汇复现］</a:t>
            </a:r>
            <a:r>
              <a:rPr lang="en-US" altLang="zh-CN" sz="2000" dirty="0"/>
              <a:t>If you try</a:t>
            </a:r>
            <a:r>
              <a:rPr lang="zh-CN" altLang="en-US" sz="2000" dirty="0"/>
              <a:t>，</a:t>
            </a:r>
            <a:r>
              <a:rPr lang="en-US" altLang="zh-CN" sz="2000" dirty="0"/>
              <a:t>you will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　　　　 　　　</a:t>
            </a:r>
            <a:r>
              <a:rPr lang="zh-CN" altLang="en-US" sz="2000" u="sng" dirty="0" smtClean="0"/>
              <a:t> </a:t>
            </a:r>
            <a:r>
              <a:rPr lang="zh-CN" altLang="en-US" sz="2000" dirty="0"/>
              <a:t>（发现解决</a:t>
            </a:r>
            <a:r>
              <a:rPr lang="en-US" altLang="zh-CN" sz="2000" dirty="0"/>
              <a:t>……</a:t>
            </a:r>
            <a:r>
              <a:rPr lang="zh-CN" altLang="en-US" sz="2000" dirty="0"/>
              <a:t>是可能的） </a:t>
            </a:r>
            <a:r>
              <a:rPr lang="en-US" altLang="zh-CN" sz="2000" dirty="0"/>
              <a:t>the problem. </a:t>
            </a:r>
          </a:p>
          <a:p>
            <a:pPr>
              <a:lnSpc>
                <a:spcPct val="120000"/>
              </a:lnSpc>
            </a:pPr>
            <a:r>
              <a:rPr lang="zh-CN" altLang="en-US" sz="2000" dirty="0"/>
              <a:t>选词填空（</a:t>
            </a:r>
            <a:r>
              <a:rPr lang="en-US" altLang="zh-CN" sz="2000" dirty="0"/>
              <a:t>solve/settle</a:t>
            </a:r>
            <a:r>
              <a:rPr lang="zh-CN" altLang="en-US" sz="2000" dirty="0"/>
              <a:t>）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(5) He tried his best to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</a:t>
            </a:r>
            <a:r>
              <a:rPr lang="zh-CN" altLang="en-US" sz="2000" u="sng" dirty="0" smtClean="0"/>
              <a:t> </a:t>
            </a:r>
            <a:r>
              <a:rPr lang="en-US" altLang="zh-CN" sz="2000" dirty="0"/>
              <a:t>the problem</a:t>
            </a:r>
            <a:r>
              <a:rPr lang="zh-CN" altLang="en-US" sz="2000" dirty="0"/>
              <a:t>，</a:t>
            </a:r>
            <a:r>
              <a:rPr lang="en-US" altLang="zh-CN" sz="2000" dirty="0"/>
              <a:t>however difficult it was.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(6) It’s not easy to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 </a:t>
            </a:r>
            <a:r>
              <a:rPr lang="en-US" altLang="zh-CN" sz="2000" dirty="0"/>
              <a:t>the quarrel</a:t>
            </a:r>
            <a:r>
              <a:rPr lang="zh-CN" altLang="en-US" sz="2000" dirty="0"/>
              <a:t>（争吵）</a:t>
            </a:r>
            <a:r>
              <a:rPr lang="en-US" altLang="zh-CN" sz="2000" dirty="0"/>
              <a:t>between them. 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69828" y="1185634"/>
            <a:ext cx="251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solve/to be solved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69828" y="1954364"/>
            <a:ext cx="115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solution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66543" y="2437840"/>
            <a:ext cx="1027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solved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35921" y="3331222"/>
            <a:ext cx="277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find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 possible to solve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75288" y="4634507"/>
            <a:ext cx="881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solve 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2338" y="5059437"/>
            <a:ext cx="881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settle</a:t>
            </a:r>
          </a:p>
        </p:txBody>
      </p:sp>
    </p:spTree>
    <p:extLst>
      <p:ext uri="{BB962C8B-B14F-4D97-AF65-F5344CB8AC3E}">
        <p14:creationId xmlns:p14="http://schemas.microsoft.com/office/powerpoint/2010/main" xmlns="" val="406778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重点句式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00B0F0"/>
                </a:solidFill>
              </a:rPr>
              <a:t>句式一 　</a:t>
            </a:r>
            <a:r>
              <a:rPr lang="en-US" altLang="zh-CN" b="1" dirty="0">
                <a:solidFill>
                  <a:srgbClr val="00B0F0"/>
                </a:solidFill>
              </a:rPr>
              <a:t>How do/does/did... feel about... </a:t>
            </a:r>
            <a:r>
              <a:rPr lang="zh-CN" altLang="en-US" b="1" dirty="0" smtClean="0">
                <a:solidFill>
                  <a:srgbClr val="00B0F0"/>
                </a:solidFill>
              </a:rPr>
              <a:t>？表示</a:t>
            </a:r>
            <a:r>
              <a:rPr lang="zh-CN" altLang="en-US" b="1" dirty="0">
                <a:solidFill>
                  <a:srgbClr val="00B0F0"/>
                </a:solidFill>
              </a:rPr>
              <a:t>“</a:t>
            </a:r>
            <a:r>
              <a:rPr lang="en-US" altLang="zh-CN" b="1" dirty="0">
                <a:solidFill>
                  <a:srgbClr val="00B0F0"/>
                </a:solidFill>
              </a:rPr>
              <a:t>……</a:t>
            </a:r>
            <a:r>
              <a:rPr lang="zh-CN" altLang="en-US" b="1" dirty="0">
                <a:solidFill>
                  <a:srgbClr val="00B0F0"/>
                </a:solidFill>
              </a:rPr>
              <a:t>觉得</a:t>
            </a:r>
            <a:r>
              <a:rPr lang="en-US" altLang="zh-CN" b="1" dirty="0">
                <a:solidFill>
                  <a:srgbClr val="00B0F0"/>
                </a:solidFill>
              </a:rPr>
              <a:t>…… </a:t>
            </a:r>
            <a:r>
              <a:rPr lang="zh-CN" altLang="en-US" b="1" dirty="0" smtClean="0">
                <a:solidFill>
                  <a:srgbClr val="00B0F0"/>
                </a:solidFill>
              </a:rPr>
              <a:t>怎么样？</a:t>
            </a:r>
            <a:r>
              <a:rPr lang="zh-CN" altLang="en-US" b="1" dirty="0">
                <a:solidFill>
                  <a:srgbClr val="00B0F0"/>
                </a:solidFill>
              </a:rPr>
              <a:t>”</a:t>
            </a:r>
            <a:r>
              <a:rPr lang="zh-CN" altLang="en-US" b="1" dirty="0" smtClean="0">
                <a:solidFill>
                  <a:srgbClr val="00B0F0"/>
                </a:solidFill>
              </a:rPr>
              <a:t> </a:t>
            </a:r>
            <a:r>
              <a:rPr lang="zh-CN" altLang="en-US" dirty="0"/>
              <a:t>	</a:t>
            </a:r>
          </a:p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教材</a:t>
            </a:r>
            <a:r>
              <a:rPr lang="zh-CN" altLang="en-US" sz="2000" b="1" dirty="0"/>
              <a:t>原</a:t>
            </a:r>
            <a:r>
              <a:rPr lang="zh-CN" altLang="en-US" sz="2000" b="1" dirty="0" smtClean="0"/>
              <a:t>句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b="1" dirty="0"/>
              <a:t>How does she feel about </a:t>
            </a:r>
            <a:r>
              <a:rPr lang="en-US" altLang="zh-CN" sz="2000" dirty="0"/>
              <a:t>her work in Inner Mongolia? </a:t>
            </a:r>
            <a:r>
              <a:rPr lang="zh-CN" altLang="en-US" sz="2000" dirty="0"/>
              <a:t>她感觉在内蒙古工作怎么样？ 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句式分析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How do/does/did... feel about... ? </a:t>
            </a:r>
          </a:p>
          <a:p>
            <a:r>
              <a:rPr lang="en-US" altLang="zh-CN" sz="2000" dirty="0"/>
              <a:t>……</a:t>
            </a:r>
            <a:r>
              <a:rPr lang="zh-CN" altLang="en-US" sz="2000" dirty="0"/>
              <a:t>觉得</a:t>
            </a:r>
            <a:r>
              <a:rPr lang="en-US" altLang="zh-CN" sz="2000" dirty="0"/>
              <a:t>……</a:t>
            </a:r>
            <a:r>
              <a:rPr lang="zh-CN" altLang="en-US" sz="2000" dirty="0"/>
              <a:t>怎么样？（该句式用于征求对方对某事或某人的看法） 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769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归纳拓展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/>
              <a:t>）</a:t>
            </a:r>
            <a:r>
              <a:rPr lang="en-US" altLang="zh-CN" sz="2000" dirty="0"/>
              <a:t>What do you think of... ?</a:t>
            </a:r>
            <a:r>
              <a:rPr lang="zh-CN" altLang="en-US" sz="2000" dirty="0"/>
              <a:t>（关于某人或事物稳定的特点，如某人的相貌、 性格等） </a:t>
            </a:r>
          </a:p>
          <a:p>
            <a:r>
              <a:rPr lang="zh-CN" altLang="en-US" sz="2000" dirty="0"/>
              <a:t>（ </a:t>
            </a: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How do you like/find... ?</a:t>
            </a:r>
            <a:r>
              <a:rPr lang="zh-CN" altLang="en-US" sz="2000" dirty="0"/>
              <a:t>（关于容易变化的特征，如天气、 旅途或电影、 电视、 比赛等） 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6589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pPr>
              <a:lnSpc>
                <a:spcPct val="114000"/>
              </a:lnSpc>
            </a:pPr>
            <a:r>
              <a:rPr lang="zh-CN" altLang="en-US" sz="2000" b="1" dirty="0"/>
              <a:t>单句语法填空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(1) How do you feel about not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take</a:t>
            </a:r>
            <a:r>
              <a:rPr lang="zh-CN" altLang="en-US" sz="2000" dirty="0"/>
              <a:t>） </a:t>
            </a:r>
            <a:r>
              <a:rPr lang="en-US" altLang="zh-CN" sz="2000" dirty="0"/>
              <a:t>the children out?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(2) What do you think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</a:t>
            </a:r>
            <a:r>
              <a:rPr lang="zh-CN" altLang="en-US" sz="2000" u="sng" dirty="0" smtClean="0"/>
              <a:t> </a:t>
            </a:r>
            <a:r>
              <a:rPr lang="en-US" altLang="zh-CN" sz="2000" dirty="0"/>
              <a:t>store shopping in the future?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(3)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</a:t>
            </a:r>
            <a:r>
              <a:rPr lang="en-US" altLang="zh-CN" sz="2000" dirty="0" smtClean="0"/>
              <a:t>do </a:t>
            </a:r>
            <a:r>
              <a:rPr lang="en-US" altLang="zh-CN" sz="2000" dirty="0"/>
              <a:t>you like your visit to Mount Huang? </a:t>
            </a:r>
            <a:endParaRPr lang="en-US" altLang="zh-CN" sz="2000" dirty="0" smtClean="0"/>
          </a:p>
          <a:p>
            <a:pPr>
              <a:lnSpc>
                <a:spcPct val="114000"/>
              </a:lnSpc>
            </a:pPr>
            <a:endParaRPr lang="en-US" altLang="zh-CN" sz="2000" dirty="0"/>
          </a:p>
          <a:p>
            <a:pPr>
              <a:lnSpc>
                <a:spcPct val="114000"/>
              </a:lnSpc>
            </a:pPr>
            <a:r>
              <a:rPr lang="zh-CN" altLang="en-US" sz="2000" b="1" dirty="0"/>
              <a:t>一句多译</a:t>
            </a:r>
          </a:p>
          <a:p>
            <a:pPr>
              <a:lnSpc>
                <a:spcPct val="114000"/>
              </a:lnSpc>
            </a:pPr>
            <a:r>
              <a:rPr lang="zh-CN" altLang="en-US" sz="2000" dirty="0"/>
              <a:t>［词汇复现］你认为让他解决这个问题怎么样？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(4)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</a:t>
            </a:r>
            <a:r>
              <a:rPr lang="zh-CN" altLang="en-US" sz="2000" u="sng" dirty="0" smtClean="0"/>
              <a:t> </a:t>
            </a:r>
            <a:r>
              <a:rPr lang="en-US" altLang="zh-CN" sz="2000" dirty="0"/>
              <a:t>asking him to solve the problem?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(5)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asking </a:t>
            </a:r>
            <a:r>
              <a:rPr lang="en-US" altLang="zh-CN" sz="2000" dirty="0"/>
              <a:t>him to solve the problem?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(6)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</a:t>
            </a:r>
            <a:r>
              <a:rPr lang="en-US" altLang="zh-CN" sz="2000" dirty="0" smtClean="0"/>
              <a:t>asking </a:t>
            </a:r>
            <a:r>
              <a:rPr lang="en-US" altLang="zh-CN" sz="2000" dirty="0"/>
              <a:t>him to solve the problem?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(7)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asking </a:t>
            </a:r>
            <a:r>
              <a:rPr lang="en-US" altLang="zh-CN" sz="2000" dirty="0"/>
              <a:t>him to solve the problem? </a:t>
            </a:r>
          </a:p>
          <a:p>
            <a:pPr>
              <a:lnSpc>
                <a:spcPct val="114000"/>
              </a:lnSpc>
            </a:pPr>
            <a:r>
              <a:rPr lang="en-US" altLang="zh-CN" sz="2000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54515" y="1155010"/>
            <a:ext cx="115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5292" y="1648996"/>
            <a:ext cx="659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2204" y="2109980"/>
            <a:ext cx="834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4554" y="3823156"/>
            <a:ext cx="2782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 you feel about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554" y="4285612"/>
            <a:ext cx="2782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 do you think of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4554" y="4695518"/>
            <a:ext cx="2159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do you find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14554" y="5147463"/>
            <a:ext cx="2159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 do you like </a:t>
            </a:r>
          </a:p>
        </p:txBody>
      </p:sp>
    </p:spTree>
    <p:extLst>
      <p:ext uri="{BB962C8B-B14F-4D97-AF65-F5344CB8AC3E}">
        <p14:creationId xmlns:p14="http://schemas.microsoft.com/office/powerpoint/2010/main" xmlns="" val="144515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93683"/>
            <a:ext cx="10515600" cy="5483280"/>
          </a:xfr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一言助记</a:t>
            </a:r>
            <a:r>
              <a:rPr lang="en-US" altLang="zh-CN" dirty="0" smtClean="0"/>
              <a:t>】</a:t>
            </a:r>
            <a:endParaRPr lang="zh-CN" altLang="en-US" dirty="0"/>
          </a:p>
          <a:p>
            <a:r>
              <a:rPr lang="en-US" altLang="zh-CN" dirty="0">
                <a:cs typeface="Times New Roman" pitchFamily="18" charset="0"/>
              </a:rPr>
              <a:t>As a </a:t>
            </a:r>
            <a:r>
              <a:rPr lang="en-US" altLang="zh-CN" b="1" dirty="0">
                <a:cs typeface="Times New Roman" pitchFamily="18" charset="0"/>
              </a:rPr>
              <a:t>volunteer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>
                <a:cs typeface="Times New Roman" pitchFamily="18" charset="0"/>
              </a:rPr>
              <a:t>he often does </a:t>
            </a:r>
            <a:r>
              <a:rPr lang="en-US" altLang="zh-CN" b="1" dirty="0">
                <a:cs typeface="Times New Roman" pitchFamily="18" charset="0"/>
              </a:rPr>
              <a:t>voluntary </a:t>
            </a:r>
            <a:r>
              <a:rPr lang="en-US" altLang="zh-CN" dirty="0">
                <a:cs typeface="Times New Roman" pitchFamily="18" charset="0"/>
              </a:rPr>
              <a:t>work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dirty="0">
                <a:cs typeface="Times New Roman" pitchFamily="18" charset="0"/>
              </a:rPr>
              <a:t>and he thinks he has responsibility to help those people in need.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作为一名志愿者，他经常做志愿者工作，他认为他有责任帮助那些需要帮助的人。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369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77517"/>
            <a:ext cx="10515600" cy="4799446"/>
          </a:xfrm>
        </p:spPr>
        <p:txBody>
          <a:bodyPr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单元语法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00B0F0"/>
                </a:solidFill>
              </a:rPr>
              <a:t>要点一 　</a:t>
            </a:r>
            <a:r>
              <a:rPr lang="en-US" altLang="zh-CN" b="1" dirty="0">
                <a:solidFill>
                  <a:srgbClr val="00B0F0"/>
                </a:solidFill>
              </a:rPr>
              <a:t>will/shall do </a:t>
            </a:r>
            <a:r>
              <a:rPr lang="zh-CN" altLang="en-US" b="1" dirty="0">
                <a:solidFill>
                  <a:srgbClr val="00B0F0"/>
                </a:solidFill>
              </a:rPr>
              <a:t>表将来 </a:t>
            </a:r>
            <a:r>
              <a:rPr lang="zh-CN" altLang="en-US" dirty="0"/>
              <a:t>	</a:t>
            </a:r>
          </a:p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用法</a:t>
            </a:r>
            <a:r>
              <a:rPr lang="zh-CN" altLang="en-US" sz="2000" b="1" dirty="0"/>
              <a:t>归纳 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will/shall do </a:t>
            </a:r>
            <a:r>
              <a:rPr lang="zh-CN" altLang="en-US" sz="2000" dirty="0"/>
              <a:t>表示单纯的将来时，是对未来发生事情的一种“预见性”。</a:t>
            </a:r>
            <a:r>
              <a:rPr lang="en-US" altLang="zh-CN" sz="2000" dirty="0"/>
              <a:t>will </a:t>
            </a:r>
            <a:r>
              <a:rPr lang="zh-CN" altLang="en-US" sz="2000" dirty="0"/>
              <a:t>用于各种人称，而</a:t>
            </a:r>
            <a:r>
              <a:rPr lang="en-US" altLang="zh-CN" sz="2000" dirty="0"/>
              <a:t>shall </a:t>
            </a:r>
            <a:r>
              <a:rPr lang="zh-CN" altLang="en-US" sz="2000" dirty="0"/>
              <a:t>仅用于第一人称。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误区警示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 </a:t>
            </a:r>
            <a:r>
              <a:rPr lang="en-US" altLang="zh-CN" sz="2000" dirty="0"/>
              <a:t>will </a:t>
            </a:r>
            <a:r>
              <a:rPr lang="zh-CN" altLang="en-US" sz="2000" dirty="0"/>
              <a:t>可表示临时做的打算。 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/>
              <a:t>） </a:t>
            </a:r>
            <a:r>
              <a:rPr lang="en-US" altLang="zh-CN" sz="2000" dirty="0"/>
              <a:t>if </a:t>
            </a:r>
            <a:r>
              <a:rPr lang="zh-CN" altLang="en-US" sz="2000" dirty="0"/>
              <a:t>引导的条件状语从句中使用 </a:t>
            </a:r>
            <a:r>
              <a:rPr lang="en-US" altLang="zh-CN" sz="2000" dirty="0"/>
              <a:t>will </a:t>
            </a:r>
            <a:r>
              <a:rPr lang="zh-CN" altLang="en-US" sz="2000" dirty="0"/>
              <a:t>时，不表示将来，而表示意愿。</a:t>
            </a:r>
            <a:r>
              <a:rPr lang="zh-CN" altLang="en-US" dirty="0"/>
              <a:t>	</a:t>
            </a:r>
          </a:p>
          <a:p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54339" y="804105"/>
            <a:ext cx="286663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领悟方法</a:t>
            </a:r>
          </a:p>
        </p:txBody>
      </p:sp>
      <p:pic>
        <p:nvPicPr>
          <p:cNvPr id="5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479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213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/>
          </a:bodyPr>
          <a:lstStyle/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 smtClean="0"/>
              <a:t>( 1 ) </a:t>
            </a:r>
            <a:r>
              <a:rPr lang="en-US" altLang="zh-CN" sz="2000" dirty="0"/>
              <a:t>They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be</a:t>
            </a:r>
            <a:r>
              <a:rPr lang="zh-CN" altLang="en-US" sz="2000" dirty="0"/>
              <a:t>） </a:t>
            </a:r>
            <a:r>
              <a:rPr lang="en-US" altLang="zh-CN" sz="2000" dirty="0"/>
              <a:t>here by eleven.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２</a:t>
            </a:r>
            <a:r>
              <a:rPr lang="en-US" altLang="zh-CN" sz="2000" dirty="0" smtClean="0"/>
              <a:t>) She 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be</a:t>
            </a:r>
            <a:r>
              <a:rPr lang="zh-CN" altLang="en-US" sz="2000" dirty="0"/>
              <a:t>） </a:t>
            </a:r>
            <a:r>
              <a:rPr lang="en-US" altLang="zh-CN" sz="2000" dirty="0"/>
              <a:t>twenty next year.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３</a:t>
            </a:r>
            <a:r>
              <a:rPr lang="en-US" altLang="zh-CN" sz="2000" dirty="0" smtClean="0"/>
              <a:t>) —</a:t>
            </a:r>
            <a:r>
              <a:rPr lang="en-US" altLang="zh-CN" sz="2000" dirty="0" err="1"/>
              <a:t>Mr</a:t>
            </a:r>
            <a:r>
              <a:rPr lang="en-US" altLang="zh-CN" sz="2000" dirty="0"/>
              <a:t> Wang is ill in hospital. </a:t>
            </a:r>
          </a:p>
          <a:p>
            <a:r>
              <a:rPr lang="en-US" altLang="zh-CN" sz="2000" dirty="0" smtClean="0"/>
              <a:t>       —</a:t>
            </a:r>
            <a:r>
              <a:rPr lang="en-US" altLang="zh-CN" sz="2000" dirty="0"/>
              <a:t>Oh</a:t>
            </a:r>
            <a:r>
              <a:rPr lang="zh-CN" altLang="en-US" sz="2000" dirty="0"/>
              <a:t>，</a:t>
            </a:r>
            <a:r>
              <a:rPr lang="en-US" altLang="zh-CN" sz="2000" dirty="0"/>
              <a:t>I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</a:t>
            </a:r>
            <a:r>
              <a:rPr lang="zh-CN" altLang="en-US" sz="2000" u="sng" dirty="0" smtClean="0"/>
              <a:t>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go </a:t>
            </a:r>
            <a:r>
              <a:rPr lang="en-US" altLang="zh-CN" sz="2000" dirty="0"/>
              <a:t>and see him.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４</a:t>
            </a:r>
            <a:r>
              <a:rPr lang="en-US" altLang="zh-CN" sz="2000" dirty="0" smtClean="0"/>
              <a:t>) If </a:t>
            </a:r>
            <a:r>
              <a:rPr lang="en-US" altLang="zh-CN" sz="2000" dirty="0"/>
              <a:t>you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listen </a:t>
            </a:r>
            <a:r>
              <a:rPr lang="en-US" altLang="zh-CN" sz="2000" dirty="0"/>
              <a:t>to me</a:t>
            </a:r>
            <a:r>
              <a:rPr lang="zh-CN" altLang="en-US" sz="2000" dirty="0"/>
              <a:t>，</a:t>
            </a:r>
            <a:r>
              <a:rPr lang="en-US" altLang="zh-CN" sz="2000" dirty="0"/>
              <a:t>I’ll tell you the truth. </a:t>
            </a:r>
          </a:p>
          <a:p>
            <a:r>
              <a:rPr lang="en-US" altLang="zh-CN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052445" y="1360696"/>
            <a:ext cx="115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will be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68365" y="1938764"/>
            <a:ext cx="115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will be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9351" y="3122252"/>
            <a:ext cx="66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will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9151" y="3710830"/>
            <a:ext cx="66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will 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943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要点二 　</a:t>
            </a:r>
            <a:r>
              <a:rPr lang="en-US" altLang="zh-CN" b="1" dirty="0">
                <a:solidFill>
                  <a:srgbClr val="00B0F0"/>
                </a:solidFill>
              </a:rPr>
              <a:t>be going to do </a:t>
            </a:r>
            <a:r>
              <a:rPr lang="zh-CN" altLang="en-US" b="1" dirty="0">
                <a:solidFill>
                  <a:srgbClr val="00B0F0"/>
                </a:solidFill>
              </a:rPr>
              <a:t>表将来 </a:t>
            </a:r>
            <a:r>
              <a:rPr lang="zh-CN" altLang="en-US" dirty="0"/>
              <a:t>	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用法</a:t>
            </a:r>
            <a:r>
              <a:rPr lang="zh-CN" altLang="en-US" sz="2000" b="1" dirty="0"/>
              <a:t>归纳 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）（</a:t>
            </a:r>
            <a:r>
              <a:rPr lang="zh-CN" altLang="en-US" sz="2000" dirty="0"/>
              <a:t>人作主语）打算做某事 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）（物作主语）有迹象表明要发生某事	</a:t>
            </a:r>
          </a:p>
          <a:p>
            <a:r>
              <a:rPr lang="zh-CN" altLang="en-US" sz="2000" b="1" dirty="0" smtClean="0"/>
              <a:t>单句</a:t>
            </a:r>
            <a:r>
              <a:rPr lang="zh-CN" altLang="en-US" sz="2000" b="1" dirty="0"/>
              <a:t>写作</a:t>
            </a:r>
          </a:p>
          <a:p>
            <a:r>
              <a:rPr lang="en-US" altLang="zh-CN" sz="2000" dirty="0"/>
              <a:t>(1) After graduation</a:t>
            </a:r>
            <a:r>
              <a:rPr lang="zh-CN" altLang="en-US" sz="2000" dirty="0"/>
              <a:t>，</a:t>
            </a:r>
            <a:r>
              <a:rPr lang="en-US" altLang="zh-CN" sz="2000" dirty="0"/>
              <a:t>they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　  　</a:t>
            </a:r>
            <a:r>
              <a:rPr lang="zh-CN" altLang="en-US" sz="2000" dirty="0"/>
              <a:t>（打算开办） </a:t>
            </a:r>
            <a:r>
              <a:rPr lang="en-US" altLang="zh-CN" sz="2000" dirty="0"/>
              <a:t>a business of their own. </a:t>
            </a:r>
          </a:p>
          <a:p>
            <a:r>
              <a:rPr lang="en-US" altLang="zh-CN" sz="2000" dirty="0"/>
              <a:t>(2) It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</a:t>
            </a:r>
            <a:r>
              <a:rPr lang="zh-CN" altLang="en-US" sz="2000" u="sng" dirty="0" smtClean="0"/>
              <a:t> </a:t>
            </a:r>
            <a:r>
              <a:rPr lang="zh-CN" altLang="en-US" sz="2000" dirty="0"/>
              <a:t>（将会是） </a:t>
            </a:r>
            <a:r>
              <a:rPr lang="en-US" altLang="zh-CN" sz="2000" dirty="0"/>
              <a:t>a fine day for surfing tomorrow. 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818182" y="3706315"/>
            <a:ext cx="2467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 going to set up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37438" y="4292528"/>
            <a:ext cx="1920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going to be </a:t>
            </a:r>
          </a:p>
        </p:txBody>
      </p:sp>
    </p:spTree>
    <p:extLst>
      <p:ext uri="{BB962C8B-B14F-4D97-AF65-F5344CB8AC3E}">
        <p14:creationId xmlns:p14="http://schemas.microsoft.com/office/powerpoint/2010/main" xmlns="" val="206786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>
                <a:solidFill>
                  <a:srgbClr val="00B0F0"/>
                </a:solidFill>
              </a:rPr>
              <a:t>要点三 　</a:t>
            </a:r>
            <a:r>
              <a:rPr lang="en-US" altLang="zh-CN" b="1" dirty="0">
                <a:solidFill>
                  <a:srgbClr val="00B0F0"/>
                </a:solidFill>
              </a:rPr>
              <a:t>be to do </a:t>
            </a:r>
            <a:r>
              <a:rPr lang="zh-CN" altLang="en-US" b="1" dirty="0">
                <a:solidFill>
                  <a:srgbClr val="00B0F0"/>
                </a:solidFill>
              </a:rPr>
              <a:t>表将来</a:t>
            </a:r>
            <a:r>
              <a:rPr lang="zh-CN" altLang="en-US" dirty="0"/>
              <a:t>	</a:t>
            </a:r>
          </a:p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用法归纳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）表示预先安排好的计划或约定。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）表示说话人的意志、意图、职责、命令、义务等。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）表示注定要发生的事情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b="1" dirty="0"/>
              <a:t>单句写作</a:t>
            </a:r>
          </a:p>
          <a:p>
            <a:r>
              <a:rPr lang="en-US" altLang="zh-CN" sz="2000" dirty="0" smtClean="0"/>
              <a:t>( 1 ) </a:t>
            </a:r>
            <a:r>
              <a:rPr lang="en-US" altLang="zh-CN" sz="2000" dirty="0"/>
              <a:t>My best friend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　</a:t>
            </a:r>
            <a:r>
              <a:rPr lang="zh-CN" altLang="en-US" sz="2000" dirty="0" smtClean="0"/>
              <a:t>（</a:t>
            </a:r>
            <a:r>
              <a:rPr lang="zh-CN" altLang="en-US" sz="2000" dirty="0"/>
              <a:t>打算结婚） </a:t>
            </a:r>
            <a:r>
              <a:rPr lang="en-US" altLang="zh-CN" sz="2000" dirty="0"/>
              <a:t>in November this year. </a:t>
            </a:r>
          </a:p>
          <a:p>
            <a:r>
              <a:rPr lang="en-US" altLang="zh-CN" sz="2000" dirty="0" smtClean="0"/>
              <a:t>( 2 ) </a:t>
            </a:r>
            <a:r>
              <a:rPr lang="en-US" altLang="zh-CN" sz="2000" dirty="0"/>
              <a:t>You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</a:t>
            </a:r>
            <a:r>
              <a:rPr lang="zh-CN" altLang="en-US" sz="2000" u="sng" dirty="0" smtClean="0"/>
              <a:t> </a:t>
            </a:r>
            <a:r>
              <a:rPr lang="en-US" altLang="zh-CN" sz="2000" dirty="0"/>
              <a:t>back by 9 o’clock. </a:t>
            </a:r>
            <a:r>
              <a:rPr lang="zh-CN" altLang="en-US" sz="2000" dirty="0" smtClean="0"/>
              <a:t>你</a:t>
            </a:r>
            <a:r>
              <a:rPr lang="zh-CN" altLang="en-US" sz="2000" dirty="0"/>
              <a:t>必须</a:t>
            </a:r>
            <a:r>
              <a:rPr lang="en-US" altLang="zh-CN" sz="2000" dirty="0"/>
              <a:t>9 </a:t>
            </a:r>
            <a:r>
              <a:rPr lang="zh-CN" altLang="en-US" sz="2000" dirty="0"/>
              <a:t>点以前回来。</a:t>
            </a:r>
          </a:p>
          <a:p>
            <a:r>
              <a:rPr lang="en-US" altLang="zh-CN" sz="2000" dirty="0" smtClean="0"/>
              <a:t>(</a:t>
            </a:r>
            <a:r>
              <a:rPr lang="zh-CN" altLang="en-US" sz="2000" dirty="0" smtClean="0">
                <a:cs typeface="Times New Roman" pitchFamily="18" charset="0"/>
              </a:rPr>
              <a:t>３</a:t>
            </a:r>
            <a:r>
              <a:rPr lang="en-US" altLang="zh-CN" sz="2000" dirty="0"/>
              <a:t>) </a:t>
            </a:r>
            <a:r>
              <a:rPr lang="en-US" altLang="zh-CN" sz="2000" dirty="0" smtClean="0"/>
              <a:t>Your </a:t>
            </a:r>
            <a:r>
              <a:rPr lang="en-US" altLang="zh-CN" sz="2000" dirty="0"/>
              <a:t>plan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zh-CN" altLang="en-US" sz="2000" u="sng" dirty="0" smtClean="0"/>
              <a:t> </a:t>
            </a:r>
            <a:r>
              <a:rPr lang="en-US" altLang="zh-CN" sz="2000" dirty="0"/>
              <a:t>a failure. </a:t>
            </a:r>
            <a:r>
              <a:rPr lang="zh-CN" altLang="en-US" sz="2000" dirty="0" smtClean="0"/>
              <a:t>你</a:t>
            </a:r>
            <a:r>
              <a:rPr lang="zh-CN" altLang="en-US" sz="2000" dirty="0"/>
              <a:t>的计划注定要失败。</a:t>
            </a:r>
          </a:p>
          <a:p>
            <a:r>
              <a:rPr lang="en-US" altLang="zh-CN" sz="2000" dirty="0"/>
              <a:t>	</a:t>
            </a:r>
          </a:p>
          <a:p>
            <a:r>
              <a:rPr lang="zh-CN" altLang="en-US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567463" y="3706334"/>
            <a:ext cx="1994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to be married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3564" y="4176930"/>
            <a:ext cx="12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 to be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06170" y="4673265"/>
            <a:ext cx="125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to be </a:t>
            </a:r>
          </a:p>
        </p:txBody>
      </p:sp>
    </p:spTree>
    <p:extLst>
      <p:ext uri="{BB962C8B-B14F-4D97-AF65-F5344CB8AC3E}">
        <p14:creationId xmlns:p14="http://schemas.microsoft.com/office/powerpoint/2010/main" xmlns="" val="331522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要点四 　</a:t>
            </a:r>
            <a:r>
              <a:rPr lang="en-US" altLang="zh-CN" b="1" dirty="0">
                <a:solidFill>
                  <a:srgbClr val="00B0F0"/>
                </a:solidFill>
              </a:rPr>
              <a:t>be about to do </a:t>
            </a:r>
            <a:r>
              <a:rPr lang="zh-CN" altLang="en-US" b="1" dirty="0">
                <a:solidFill>
                  <a:srgbClr val="00B0F0"/>
                </a:solidFill>
              </a:rPr>
              <a:t>表将来</a:t>
            </a:r>
            <a:r>
              <a:rPr lang="zh-CN" altLang="en-US" dirty="0"/>
              <a:t>	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用法归纳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 </a:t>
            </a:r>
            <a:endParaRPr lang="zh-CN" altLang="en-US" sz="2000" dirty="0"/>
          </a:p>
          <a:p>
            <a:r>
              <a:rPr lang="zh-CN" altLang="en-US" sz="2000" dirty="0"/>
              <a:t>表示“就要做，正要做”，不与表示将来的时间状语连用，可与</a:t>
            </a:r>
            <a:r>
              <a:rPr lang="en-US" altLang="zh-CN" sz="2000" dirty="0"/>
              <a:t>when </a:t>
            </a:r>
            <a:r>
              <a:rPr lang="zh-CN" altLang="en-US" sz="2000" dirty="0"/>
              <a:t>连用构成</a:t>
            </a:r>
            <a:r>
              <a:rPr lang="en-US" altLang="zh-CN" sz="2000" dirty="0"/>
              <a:t>be about to do... when... </a:t>
            </a:r>
            <a:r>
              <a:rPr lang="zh-CN" altLang="en-US" sz="2000" dirty="0"/>
              <a:t>句式，意为“正要做</a:t>
            </a:r>
            <a:r>
              <a:rPr lang="en-US" altLang="zh-CN" sz="2000" dirty="0"/>
              <a:t>……</a:t>
            </a:r>
            <a:r>
              <a:rPr lang="zh-CN" altLang="en-US" sz="2000" dirty="0"/>
              <a:t>，这时</a:t>
            </a:r>
            <a:r>
              <a:rPr lang="en-US" altLang="zh-CN" sz="2000" dirty="0"/>
              <a:t>……”</a:t>
            </a:r>
            <a:r>
              <a:rPr lang="zh-CN" altLang="en-US" sz="2000" dirty="0"/>
              <a:t>。</a:t>
            </a:r>
          </a:p>
          <a:p>
            <a:r>
              <a:rPr lang="en-US" altLang="zh-CN" sz="2000" dirty="0"/>
              <a:t>【</a:t>
            </a:r>
            <a:r>
              <a:rPr lang="zh-CN" altLang="en-US" sz="2000" b="1" dirty="0" smtClean="0"/>
              <a:t>误区警示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en-US" altLang="zh-CN" sz="2000" dirty="0"/>
              <a:t>be about to do </a:t>
            </a:r>
            <a:r>
              <a:rPr lang="zh-CN" altLang="en-US" sz="2000" dirty="0"/>
              <a:t>不能和具体的时间状语连用。	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9879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Autofit/>
          </a:bodyPr>
          <a:lstStyle/>
          <a:p>
            <a:r>
              <a:rPr lang="zh-CN" altLang="en-US" sz="2000" b="1" dirty="0"/>
              <a:t>单句写作</a:t>
            </a:r>
          </a:p>
          <a:p>
            <a:r>
              <a:rPr lang="en-US" altLang="zh-CN" sz="2000" dirty="0" smtClean="0"/>
              <a:t>( 1 )  You’d </a:t>
            </a:r>
            <a:r>
              <a:rPr lang="en-US" altLang="zh-CN" sz="2000" dirty="0"/>
              <a:t>better fasten your seat belt. </a:t>
            </a:r>
            <a:r>
              <a:rPr lang="en-US" altLang="zh-CN" sz="2000" dirty="0" smtClean="0"/>
              <a:t>The plane 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  　　　　  </a:t>
            </a:r>
            <a:r>
              <a:rPr lang="en-US" altLang="zh-CN" sz="2000" dirty="0" smtClean="0"/>
              <a:t>. </a:t>
            </a:r>
            <a:endParaRPr lang="en-US" altLang="zh-CN" sz="2000" dirty="0"/>
          </a:p>
          <a:p>
            <a:r>
              <a:rPr lang="zh-CN" altLang="en-US" sz="2000" dirty="0" smtClean="0"/>
              <a:t>     你</a:t>
            </a:r>
            <a:r>
              <a:rPr lang="zh-CN" altLang="en-US" sz="2000" dirty="0"/>
              <a:t>最好系好安全带，飞机马上要起飞了。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２</a:t>
            </a:r>
            <a:r>
              <a:rPr lang="en-US" altLang="zh-CN" sz="2000" dirty="0" smtClean="0"/>
              <a:t>) I 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  　　　</a:t>
            </a:r>
            <a:r>
              <a:rPr lang="zh-CN" altLang="en-US" sz="2000" u="sng" dirty="0" smtClean="0"/>
              <a:t>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 </a:t>
            </a:r>
            <a:r>
              <a:rPr lang="en-US" altLang="zh-CN" sz="2000" dirty="0"/>
              <a:t>bed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the </a:t>
            </a:r>
            <a:r>
              <a:rPr lang="en-US" altLang="zh-CN" sz="2000" dirty="0"/>
              <a:t>telephone rang. 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</a:t>
            </a:r>
            <a:r>
              <a:rPr lang="zh-CN" altLang="en-US" sz="2000" dirty="0" smtClean="0"/>
              <a:t>我</a:t>
            </a:r>
            <a:r>
              <a:rPr lang="zh-CN" altLang="en-US" sz="2000" dirty="0"/>
              <a:t>正要上床睡觉，这时电话响了。</a:t>
            </a:r>
          </a:p>
          <a:p>
            <a:r>
              <a:rPr lang="zh-CN" altLang="en-US" sz="2000" b="1" dirty="0"/>
              <a:t>判断正误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３</a:t>
            </a:r>
            <a:r>
              <a:rPr lang="en-US" altLang="zh-CN" sz="2000" dirty="0" smtClean="0"/>
              <a:t>) The </a:t>
            </a:r>
            <a:r>
              <a:rPr lang="en-US" altLang="zh-CN" sz="2000" dirty="0" err="1"/>
              <a:t>programme</a:t>
            </a:r>
            <a:r>
              <a:rPr lang="en-US" altLang="zh-CN" sz="2000" dirty="0"/>
              <a:t> is about to begin in ten minutes. </a:t>
            </a:r>
            <a:r>
              <a:rPr lang="zh-CN" altLang="en-US" sz="2000" dirty="0"/>
              <a:t>（　　）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４</a:t>
            </a:r>
            <a:r>
              <a:rPr lang="en-US" altLang="zh-CN" sz="2000" dirty="0" smtClean="0"/>
              <a:t>) The </a:t>
            </a:r>
            <a:r>
              <a:rPr lang="en-US" altLang="zh-CN" sz="2000" dirty="0" err="1"/>
              <a:t>programme</a:t>
            </a:r>
            <a:r>
              <a:rPr lang="en-US" altLang="zh-CN" sz="2000" dirty="0"/>
              <a:t> is about to begin. </a:t>
            </a:r>
            <a:r>
              <a:rPr lang="zh-CN" altLang="en-US" sz="2000" dirty="0"/>
              <a:t>（　　）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５</a:t>
            </a:r>
            <a:r>
              <a:rPr lang="en-US" altLang="zh-CN" sz="2000" dirty="0" smtClean="0"/>
              <a:t>) The </a:t>
            </a:r>
            <a:r>
              <a:rPr lang="en-US" altLang="zh-CN" sz="2000" dirty="0" err="1"/>
              <a:t>programme</a:t>
            </a:r>
            <a:r>
              <a:rPr lang="en-US" altLang="zh-CN" sz="2000" dirty="0"/>
              <a:t> is going to begin in ten minutes. </a:t>
            </a:r>
            <a:r>
              <a:rPr lang="zh-CN" altLang="en-US" sz="2000" dirty="0"/>
              <a:t>（　　） </a:t>
            </a:r>
          </a:p>
          <a:p>
            <a:r>
              <a:rPr lang="zh-CN" altLang="en-US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025353" y="1362505"/>
            <a:ext cx="2456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about to take off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00498" y="2476604"/>
            <a:ext cx="2004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 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about to go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80324" y="2518644"/>
            <a:ext cx="827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29536" y="4294892"/>
            <a:ext cx="413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6556" y="4904489"/>
            <a:ext cx="413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61066" y="5472047"/>
            <a:ext cx="413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xmlns="" val="43704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b="1" dirty="0">
                <a:solidFill>
                  <a:srgbClr val="00B0F0"/>
                </a:solidFill>
              </a:rPr>
              <a:t>要点五 　现在进行时表将来	</a:t>
            </a:r>
          </a:p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用法归纳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 </a:t>
            </a:r>
            <a:endParaRPr lang="zh-CN" altLang="en-US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）位移动词的进行时表将来 </a:t>
            </a:r>
          </a:p>
          <a:p>
            <a:r>
              <a:rPr lang="zh-CN" altLang="en-US" sz="2000" dirty="0"/>
              <a:t>现在进行时表将来主要表示按计划或安排将要发生的事。这种用法比较生动，给人一种期待感。此时所使用的动词多是表示位置移动的动词（词组），如</a:t>
            </a:r>
            <a:r>
              <a:rPr lang="en-US" altLang="zh-CN" sz="2000" dirty="0"/>
              <a:t>come</a:t>
            </a:r>
            <a:r>
              <a:rPr lang="zh-CN" altLang="en-US" sz="2000" dirty="0"/>
              <a:t>， </a:t>
            </a:r>
            <a:r>
              <a:rPr lang="en-US" altLang="zh-CN" sz="2000" dirty="0"/>
              <a:t>go off</a:t>
            </a:r>
            <a:r>
              <a:rPr lang="zh-CN" altLang="en-US" sz="2000" dirty="0"/>
              <a:t>，</a:t>
            </a:r>
            <a:r>
              <a:rPr lang="en-US" altLang="zh-CN" sz="2000" dirty="0"/>
              <a:t>leave</a:t>
            </a:r>
            <a:r>
              <a:rPr lang="zh-CN" altLang="en-US" sz="2000" dirty="0"/>
              <a:t>，</a:t>
            </a:r>
            <a:r>
              <a:rPr lang="en-US" altLang="zh-CN" sz="2000" dirty="0"/>
              <a:t>arrive</a:t>
            </a:r>
            <a:r>
              <a:rPr lang="zh-CN" altLang="en-US" sz="2000" dirty="0"/>
              <a:t>，</a:t>
            </a:r>
            <a:r>
              <a:rPr lang="en-US" altLang="zh-CN" sz="2000" dirty="0"/>
              <a:t>fly</a:t>
            </a:r>
            <a:r>
              <a:rPr lang="zh-CN" altLang="en-US" sz="2000" dirty="0"/>
              <a:t>，</a:t>
            </a:r>
            <a:r>
              <a:rPr lang="en-US" altLang="zh-CN" sz="2000" dirty="0"/>
              <a:t>start</a:t>
            </a:r>
            <a:r>
              <a:rPr lang="zh-CN" altLang="en-US" sz="2000" dirty="0"/>
              <a:t>，</a:t>
            </a:r>
            <a:r>
              <a:rPr lang="en-US" altLang="zh-CN" sz="2000" dirty="0"/>
              <a:t>travel</a:t>
            </a:r>
            <a:r>
              <a:rPr lang="zh-CN" altLang="en-US" sz="2000" dirty="0"/>
              <a:t>， </a:t>
            </a:r>
            <a:r>
              <a:rPr lang="en-US" altLang="zh-CN" sz="2000" dirty="0"/>
              <a:t>walk</a:t>
            </a:r>
            <a:r>
              <a:rPr lang="zh-CN" altLang="en-US" sz="2000" dirty="0"/>
              <a:t>，</a:t>
            </a:r>
            <a:r>
              <a:rPr lang="en-US" altLang="zh-CN" sz="2000" dirty="0"/>
              <a:t>ride</a:t>
            </a:r>
            <a:r>
              <a:rPr lang="zh-CN" altLang="en-US" sz="2000" dirty="0"/>
              <a:t>，</a:t>
            </a:r>
            <a:r>
              <a:rPr lang="en-US" altLang="zh-CN" sz="2000" dirty="0"/>
              <a:t>drive</a:t>
            </a:r>
            <a:r>
              <a:rPr lang="zh-CN" altLang="en-US" sz="2000" dirty="0"/>
              <a:t>，</a:t>
            </a:r>
            <a:r>
              <a:rPr lang="en-US" altLang="zh-CN" sz="2000" dirty="0"/>
              <a:t>take off </a:t>
            </a:r>
            <a:r>
              <a:rPr lang="zh-CN" altLang="en-US" sz="2000" dirty="0"/>
              <a:t>等。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）非位移动词的进行时表将来</a:t>
            </a:r>
          </a:p>
          <a:p>
            <a:r>
              <a:rPr lang="zh-CN" altLang="en-US" sz="2000" dirty="0"/>
              <a:t>除使用表示位置移动的动词（词组）外， 还可使用某些非位移动词，如</a:t>
            </a:r>
            <a:r>
              <a:rPr lang="en-US" altLang="zh-CN" sz="2000" dirty="0"/>
              <a:t>do</a:t>
            </a:r>
            <a:r>
              <a:rPr lang="zh-CN" altLang="en-US" sz="2000" dirty="0"/>
              <a:t>，</a:t>
            </a:r>
            <a:r>
              <a:rPr lang="en-US" altLang="zh-CN" sz="2000" dirty="0"/>
              <a:t>buy</a:t>
            </a:r>
            <a:r>
              <a:rPr lang="zh-CN" altLang="en-US" sz="2000" dirty="0"/>
              <a:t>， </a:t>
            </a:r>
            <a:r>
              <a:rPr lang="en-US" altLang="zh-CN" sz="2000" dirty="0"/>
              <a:t>meet</a:t>
            </a:r>
            <a:r>
              <a:rPr lang="zh-CN" altLang="en-US" sz="2000" dirty="0"/>
              <a:t>，</a:t>
            </a:r>
            <a:r>
              <a:rPr lang="en-US" altLang="zh-CN" sz="2000" dirty="0"/>
              <a:t>play</a:t>
            </a:r>
            <a:r>
              <a:rPr lang="zh-CN" altLang="en-US" sz="2000" dirty="0"/>
              <a:t>，</a:t>
            </a:r>
            <a:r>
              <a:rPr lang="en-US" altLang="zh-CN" sz="2000" dirty="0"/>
              <a:t>publish </a:t>
            </a:r>
            <a:r>
              <a:rPr lang="zh-CN" altLang="en-US" sz="2000" dirty="0"/>
              <a:t>等，此时句中一般要有表示将来的时间状语。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661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/>
              <a:t>(1) When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you </a:t>
            </a:r>
            <a:r>
              <a:rPr lang="en-US" altLang="zh-CN" sz="2000" u="sng" dirty="0" smtClean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go</a:t>
            </a:r>
            <a:r>
              <a:rPr lang="zh-CN" altLang="en-US" sz="2000" dirty="0"/>
              <a:t>） </a:t>
            </a:r>
            <a:r>
              <a:rPr lang="en-US" altLang="zh-CN" sz="2000" dirty="0"/>
              <a:t>off for your holiday?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２</a:t>
            </a:r>
            <a:r>
              <a:rPr lang="en-US" altLang="zh-CN" sz="2000" dirty="0"/>
              <a:t>)She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u="sng" dirty="0" smtClean="0"/>
              <a:t>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leave</a:t>
            </a:r>
            <a:r>
              <a:rPr lang="zh-CN" altLang="en-US" sz="2000" dirty="0"/>
              <a:t>） </a:t>
            </a:r>
            <a:r>
              <a:rPr lang="en-US" altLang="zh-CN" sz="2000" dirty="0"/>
              <a:t>for Singapore tonight. 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３</a:t>
            </a:r>
            <a:r>
              <a:rPr lang="en-US" altLang="zh-CN" sz="2000" dirty="0"/>
              <a:t>)His plane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</a:t>
            </a:r>
            <a:r>
              <a:rPr lang="zh-CN" altLang="en-US" sz="2000" u="sng" dirty="0" smtClean="0"/>
              <a:t>           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take</a:t>
            </a:r>
            <a:r>
              <a:rPr lang="zh-CN" altLang="en-US" sz="2000" dirty="0"/>
              <a:t>） </a:t>
            </a:r>
            <a:r>
              <a:rPr lang="en-US" altLang="zh-CN" sz="2000" dirty="0"/>
              <a:t>off at 9</a:t>
            </a:r>
            <a:r>
              <a:rPr lang="zh-CN" altLang="en-US" sz="2000" dirty="0"/>
              <a:t>：</a:t>
            </a:r>
            <a:r>
              <a:rPr lang="en-US" altLang="zh-CN" sz="2000" dirty="0"/>
              <a:t>20. </a:t>
            </a:r>
          </a:p>
          <a:p>
            <a:r>
              <a:rPr lang="zh-CN" altLang="en-US" sz="2000" dirty="0"/>
              <a:t>单句写作</a:t>
            </a:r>
          </a:p>
          <a:p>
            <a:r>
              <a:rPr lang="en-US" altLang="zh-CN" sz="2000" dirty="0"/>
              <a:t>(</a:t>
            </a:r>
            <a:r>
              <a:rPr lang="zh-CN" altLang="en-US" sz="2000" dirty="0"/>
              <a:t>４</a:t>
            </a:r>
            <a:r>
              <a:rPr lang="en-US" altLang="zh-CN" sz="2000" dirty="0"/>
              <a:t>)Jack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his </a:t>
            </a:r>
            <a:r>
              <a:rPr lang="en-US" altLang="zh-CN" sz="2000" dirty="0"/>
              <a:t>girlfriend this afternoon. </a:t>
            </a:r>
            <a:r>
              <a:rPr lang="zh-CN" altLang="en-US" sz="2000" dirty="0" smtClean="0"/>
              <a:t>杰</a:t>
            </a:r>
            <a:r>
              <a:rPr lang="zh-CN" altLang="en-US" sz="2000" dirty="0"/>
              <a:t>克今天下午要去见女朋友。</a:t>
            </a:r>
          </a:p>
          <a:p>
            <a:r>
              <a:rPr lang="en-US" altLang="zh-CN" sz="2000" dirty="0"/>
              <a:t>(5) I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  　　</a:t>
            </a:r>
            <a:r>
              <a:rPr lang="zh-CN" altLang="en-US" sz="2000" u="sng" dirty="0" smtClean="0"/>
              <a:t> 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a </a:t>
            </a:r>
            <a:r>
              <a:rPr lang="en-US" altLang="zh-CN" sz="2000" dirty="0"/>
              <a:t>book this year. </a:t>
            </a:r>
            <a:r>
              <a:rPr lang="zh-CN" altLang="en-US" sz="2000" dirty="0" smtClean="0"/>
              <a:t>我</a:t>
            </a:r>
            <a:r>
              <a:rPr lang="zh-CN" altLang="en-US" sz="2000" dirty="0"/>
              <a:t>计划今年出一本书。</a:t>
            </a:r>
          </a:p>
          <a:p>
            <a:r>
              <a:rPr lang="en-US" altLang="zh-CN" sz="2000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83973" y="1375169"/>
            <a:ext cx="585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7763" y="1332915"/>
            <a:ext cx="985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30102" y="1921496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leaving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57095" y="2509646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taking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30102" y="3676295"/>
            <a:ext cx="1355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meeting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46642" y="4254363"/>
            <a:ext cx="1759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am publishing</a:t>
            </a:r>
          </a:p>
        </p:txBody>
      </p:sp>
    </p:spTree>
    <p:extLst>
      <p:ext uri="{BB962C8B-B14F-4D97-AF65-F5344CB8AC3E}">
        <p14:creationId xmlns:p14="http://schemas.microsoft.com/office/powerpoint/2010/main" xmlns="" val="15455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solidFill>
                  <a:srgbClr val="00B0F0"/>
                </a:solidFill>
              </a:rPr>
              <a:t>要点六 　一般现在时表将来</a:t>
            </a:r>
            <a:r>
              <a:rPr lang="zh-CN" altLang="en-US" dirty="0"/>
              <a:t>	</a:t>
            </a:r>
          </a:p>
          <a:p>
            <a:r>
              <a:rPr lang="en-US" altLang="zh-CN" sz="2000" dirty="0" smtClean="0"/>
              <a:t>【</a:t>
            </a:r>
            <a:r>
              <a:rPr lang="zh-CN" altLang="en-US" sz="2000" b="1" dirty="0" smtClean="0"/>
              <a:t>用法归纳</a:t>
            </a:r>
            <a:r>
              <a:rPr lang="en-US" altLang="zh-CN" sz="2000" dirty="0" smtClean="0"/>
              <a:t>】</a:t>
            </a:r>
            <a:endParaRPr lang="zh-CN" altLang="en-US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）按计划或时刻表将要发生的动作。仅限于</a:t>
            </a:r>
            <a:r>
              <a:rPr lang="en-US" altLang="zh-CN" sz="2000" dirty="0"/>
              <a:t>go</a:t>
            </a:r>
            <a:r>
              <a:rPr lang="zh-CN" altLang="en-US" sz="2000" dirty="0"/>
              <a:t>，</a:t>
            </a:r>
            <a:r>
              <a:rPr lang="en-US" altLang="zh-CN" sz="2000" dirty="0"/>
              <a:t>come</a:t>
            </a:r>
            <a:r>
              <a:rPr lang="zh-CN" altLang="en-US" sz="2000" dirty="0"/>
              <a:t>，</a:t>
            </a:r>
            <a:r>
              <a:rPr lang="en-US" altLang="zh-CN" sz="2000" dirty="0"/>
              <a:t>leave</a:t>
            </a:r>
            <a:r>
              <a:rPr lang="zh-CN" altLang="en-US" sz="2000" dirty="0"/>
              <a:t>，</a:t>
            </a:r>
            <a:r>
              <a:rPr lang="en-US" altLang="zh-CN" sz="2000" dirty="0"/>
              <a:t>start</a:t>
            </a:r>
            <a:r>
              <a:rPr lang="zh-CN" altLang="en-US" sz="2000" dirty="0"/>
              <a:t>，</a:t>
            </a:r>
            <a:r>
              <a:rPr lang="en-US" altLang="zh-CN" sz="2000" dirty="0"/>
              <a:t>return</a:t>
            </a:r>
            <a:r>
              <a:rPr lang="zh-CN" altLang="en-US" sz="2000" dirty="0"/>
              <a:t>，</a:t>
            </a:r>
            <a:r>
              <a:rPr lang="en-US" altLang="zh-CN" sz="2000" dirty="0"/>
              <a:t>begin</a:t>
            </a:r>
            <a:r>
              <a:rPr lang="zh-CN" altLang="en-US" sz="2000" dirty="0"/>
              <a:t>， </a:t>
            </a:r>
            <a:r>
              <a:rPr lang="en-US" altLang="zh-CN" sz="2000" dirty="0"/>
              <a:t>end</a:t>
            </a:r>
            <a:r>
              <a:rPr lang="zh-CN" altLang="en-US" sz="2000" dirty="0"/>
              <a:t>，</a:t>
            </a:r>
            <a:r>
              <a:rPr lang="en-US" altLang="zh-CN" sz="2000" dirty="0"/>
              <a:t>open</a:t>
            </a:r>
            <a:r>
              <a:rPr lang="zh-CN" altLang="en-US" sz="2000" dirty="0"/>
              <a:t>，</a:t>
            </a:r>
            <a:r>
              <a:rPr lang="en-US" altLang="zh-CN" sz="2000" dirty="0"/>
              <a:t>close </a:t>
            </a:r>
            <a:r>
              <a:rPr lang="zh-CN" altLang="en-US" sz="2000" dirty="0"/>
              <a:t>等动词。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）用于条件或时间状语从句中。	</a:t>
            </a:r>
          </a:p>
          <a:p>
            <a:r>
              <a:rPr lang="zh-CN" altLang="en-US" sz="2000" b="1" dirty="0"/>
              <a:t>单句语法填空</a:t>
            </a:r>
          </a:p>
          <a:p>
            <a:r>
              <a:rPr lang="en-US" altLang="zh-CN" sz="2000" dirty="0"/>
              <a:t>(1) The new term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begin</a:t>
            </a:r>
            <a:r>
              <a:rPr lang="zh-CN" altLang="en-US" sz="2000" dirty="0"/>
              <a:t>） </a:t>
            </a:r>
            <a:r>
              <a:rPr lang="en-US" altLang="zh-CN" sz="2000" dirty="0"/>
              <a:t>on September 1st. </a:t>
            </a:r>
          </a:p>
          <a:p>
            <a:r>
              <a:rPr lang="en-US" altLang="zh-CN" sz="2000" dirty="0"/>
              <a:t>(2) If it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　　</a:t>
            </a:r>
            <a:r>
              <a:rPr lang="zh-CN" altLang="en-US" sz="2000" dirty="0"/>
              <a:t>（</a:t>
            </a:r>
            <a:r>
              <a:rPr lang="en-US" altLang="zh-CN" sz="2000" dirty="0"/>
              <a:t>be</a:t>
            </a:r>
            <a:r>
              <a:rPr lang="zh-CN" altLang="en-US" sz="2000" dirty="0"/>
              <a:t>） </a:t>
            </a:r>
            <a:r>
              <a:rPr lang="en-US" altLang="zh-CN" sz="2000" dirty="0"/>
              <a:t>fine tomorrow</a:t>
            </a:r>
            <a:r>
              <a:rPr lang="zh-CN" altLang="en-US" sz="2000" dirty="0"/>
              <a:t>，</a:t>
            </a:r>
            <a:r>
              <a:rPr lang="en-US" altLang="zh-CN" sz="2000" dirty="0"/>
              <a:t>we’ll visit the Great Wall. </a:t>
            </a:r>
          </a:p>
          <a:p>
            <a:r>
              <a:rPr lang="en-US" altLang="zh-CN" sz="2000" dirty="0"/>
              <a:t>(3) I’ll write to you as soon as I </a:t>
            </a:r>
            <a:r>
              <a:rPr lang="en-US" altLang="zh-CN" sz="2000" u="sng" dirty="0"/>
              <a:t> </a:t>
            </a:r>
            <a:r>
              <a:rPr lang="zh-CN" altLang="en-US" sz="2000" u="sng" dirty="0"/>
              <a:t>　　</a:t>
            </a:r>
            <a:r>
              <a:rPr lang="zh-CN" altLang="en-US" sz="2000" u="sng" dirty="0" smtClean="0"/>
              <a:t>　　</a:t>
            </a:r>
            <a:r>
              <a:rPr lang="zh-CN" altLang="en-US" sz="2000" dirty="0" smtClean="0"/>
              <a:t>（</a:t>
            </a:r>
            <a:r>
              <a:rPr lang="en-US" altLang="zh-CN" sz="2000" dirty="0"/>
              <a:t>get</a:t>
            </a:r>
            <a:r>
              <a:rPr lang="zh-CN" altLang="en-US" sz="2000" dirty="0"/>
              <a:t>） </a:t>
            </a:r>
            <a:r>
              <a:rPr lang="en-US" altLang="zh-CN" sz="2000" dirty="0"/>
              <a:t>there. </a:t>
            </a:r>
          </a:p>
          <a:p>
            <a:r>
              <a:rPr lang="en-US" altLang="zh-CN" sz="2000" dirty="0"/>
              <a:t>	</a:t>
            </a:r>
          </a:p>
          <a:p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823483" y="3950000"/>
            <a:ext cx="949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begins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84463" y="4580194"/>
            <a:ext cx="474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8264" y="5032142"/>
            <a:ext cx="61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xmlns="" val="233716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000" y="2694422"/>
            <a:ext cx="10440000" cy="720000"/>
          </a:xfrm>
        </p:spPr>
        <p:txBody>
          <a:bodyPr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2400" b="1" dirty="0" smtClean="0">
                <a:latin typeface="宋体" pitchFamily="2" charset="-122"/>
              </a:rPr>
              <a:t>“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综合练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提升能力</a:t>
            </a:r>
            <a:r>
              <a:rPr lang="zh-CN" altLang="en-US" sz="2400" b="1" dirty="0" smtClean="0">
                <a:latin typeface="宋体" pitchFamily="2" charset="-122"/>
              </a:rPr>
              <a:t>”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中的题目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884085" y="804105"/>
            <a:ext cx="286810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综合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提升能力</a:t>
            </a:r>
          </a:p>
        </p:txBody>
      </p:sp>
      <p:pic>
        <p:nvPicPr>
          <p:cNvPr id="9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522" y="629645"/>
            <a:ext cx="1337128" cy="74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368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/>
          <a:lstStyle/>
          <a:p>
            <a:r>
              <a:rPr lang="zh-CN" altLang="en-US" b="1" dirty="0">
                <a:latin typeface="宋体" pitchFamily="2" charset="-122"/>
                <a:ea typeface="宋体" pitchFamily="2" charset="-122"/>
              </a:rPr>
              <a:t>单句语法填空</a:t>
            </a:r>
          </a:p>
          <a:p>
            <a:r>
              <a:rPr lang="en-US" altLang="zh-CN" dirty="0"/>
              <a:t>(1) Schools need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u="sng" dirty="0" smtClean="0"/>
              <a:t>          </a:t>
            </a:r>
            <a:r>
              <a:rPr lang="zh-CN" altLang="en-US" dirty="0" smtClean="0"/>
              <a:t>（</a:t>
            </a:r>
            <a:r>
              <a:rPr lang="en-US" altLang="zh-CN" dirty="0"/>
              <a:t>volunteer</a:t>
            </a:r>
            <a:r>
              <a:rPr lang="zh-CN" altLang="en-US" dirty="0"/>
              <a:t>） </a:t>
            </a:r>
            <a:r>
              <a:rPr lang="en-US" altLang="zh-CN" dirty="0"/>
              <a:t>to help children to read. </a:t>
            </a:r>
          </a:p>
          <a:p>
            <a:r>
              <a:rPr lang="en-US" altLang="zh-CN" dirty="0"/>
              <a:t>(2) Why do you want to volunteer </a:t>
            </a:r>
            <a:r>
              <a:rPr lang="en-US" altLang="zh-CN" u="sng" dirty="0"/>
              <a:t> </a:t>
            </a:r>
            <a:r>
              <a:rPr lang="zh-CN" altLang="en-US" u="sng" dirty="0"/>
              <a:t>　　 </a:t>
            </a:r>
            <a:r>
              <a:rPr lang="zh-CN" altLang="en-US" u="sng" dirty="0" smtClean="0"/>
              <a:t>       </a:t>
            </a:r>
            <a:r>
              <a:rPr lang="en-US" altLang="zh-CN" dirty="0"/>
              <a:t>our </a:t>
            </a:r>
            <a:r>
              <a:rPr lang="en-US" altLang="zh-CN" dirty="0" err="1"/>
              <a:t>organisation</a:t>
            </a:r>
            <a:r>
              <a:rPr lang="en-US" altLang="zh-CN" dirty="0"/>
              <a:t>? </a:t>
            </a:r>
          </a:p>
          <a:p>
            <a:r>
              <a:rPr lang="en-US" altLang="zh-CN" dirty="0"/>
              <a:t>(3)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［词汇复现］</a:t>
            </a:r>
            <a:r>
              <a:rPr lang="en-US" altLang="zh-CN" dirty="0"/>
              <a:t>He volunteered </a:t>
            </a:r>
            <a:r>
              <a:rPr lang="en-US" altLang="zh-CN" u="sng" dirty="0"/>
              <a:t> </a:t>
            </a:r>
            <a:r>
              <a:rPr lang="zh-CN" altLang="en-US" u="sng" dirty="0"/>
              <a:t>　　　</a:t>
            </a:r>
            <a:r>
              <a:rPr lang="zh-CN" altLang="en-US" u="sng" dirty="0" smtClean="0"/>
              <a:t>   </a:t>
            </a:r>
            <a:r>
              <a:rPr lang="zh-CN" altLang="en-US" dirty="0" smtClean="0"/>
              <a:t>（</a:t>
            </a:r>
            <a:r>
              <a:rPr lang="en-US" altLang="zh-CN" dirty="0"/>
              <a:t>do</a:t>
            </a:r>
            <a:r>
              <a:rPr lang="zh-CN" altLang="en-US" dirty="0"/>
              <a:t>） </a:t>
            </a:r>
            <a:r>
              <a:rPr lang="en-US" altLang="zh-CN" dirty="0"/>
              <a:t>the </a:t>
            </a:r>
            <a:r>
              <a:rPr lang="en-US" altLang="zh-CN" i="1" dirty="0"/>
              <a:t>stressful </a:t>
            </a:r>
            <a:r>
              <a:rPr lang="en-US" altLang="zh-CN" dirty="0"/>
              <a:t>job. </a:t>
            </a:r>
          </a:p>
          <a:p>
            <a:r>
              <a:rPr lang="en-US" altLang="zh-CN" dirty="0" smtClean="0"/>
              <a:t>(4) The Students’ Union asks for </a:t>
            </a:r>
            <a:r>
              <a:rPr lang="zh-CN" altLang="en-US" u="sng" dirty="0" smtClean="0"/>
              <a:t>　　　　       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volunteer</a:t>
            </a:r>
            <a:r>
              <a:rPr lang="zh-CN" altLang="en-US" dirty="0" smtClean="0"/>
              <a:t>） </a:t>
            </a:r>
            <a:r>
              <a:rPr lang="en-US" altLang="zh-CN" dirty="0"/>
              <a:t>service to help the poor students.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57222" y="1423271"/>
            <a:ext cx="1567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volunteers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6982" y="2068698"/>
            <a:ext cx="668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92413" y="2699316"/>
            <a:ext cx="853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 do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1410" y="3298389"/>
            <a:ext cx="1529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voluntary</a:t>
            </a:r>
          </a:p>
        </p:txBody>
      </p:sp>
    </p:spTree>
    <p:extLst>
      <p:ext uri="{BB962C8B-B14F-4D97-AF65-F5344CB8AC3E}">
        <p14:creationId xmlns:p14="http://schemas.microsoft.com/office/powerpoint/2010/main" xmlns="" val="202280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1131"/>
            <a:ext cx="10515600" cy="5535832"/>
          </a:xfrm>
        </p:spPr>
        <p:txBody>
          <a:bodyPr/>
          <a:lstStyle/>
          <a:p>
            <a:r>
              <a:rPr lang="zh-CN" altLang="en-US" dirty="0"/>
              <a:t>单句写作</a:t>
            </a:r>
          </a:p>
          <a:p>
            <a:pPr algn="just"/>
            <a:r>
              <a:rPr lang="en-US" altLang="zh-CN" dirty="0"/>
              <a:t>(5)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［词汇复现］</a:t>
            </a:r>
            <a:r>
              <a:rPr lang="zh-CN" altLang="en-US" u="sng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u="sng" dirty="0"/>
              <a:t>　　　　  　　　　  　　　</a:t>
            </a:r>
            <a:r>
              <a:rPr lang="zh-CN" altLang="en-US" dirty="0"/>
              <a:t>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作为志愿者之一</a:t>
            </a:r>
            <a:r>
              <a:rPr lang="zh-CN" altLang="en-US" dirty="0" smtClean="0"/>
              <a:t>）</a:t>
            </a:r>
            <a:r>
              <a:rPr lang="en-US" altLang="zh-CN" dirty="0" smtClean="0"/>
              <a:t>, I </a:t>
            </a:r>
            <a:r>
              <a:rPr lang="en-US" altLang="zh-CN" dirty="0"/>
              <a:t>have taught English in a </a:t>
            </a:r>
            <a:r>
              <a:rPr lang="en-US" altLang="zh-CN" i="1" dirty="0"/>
              <a:t>remote </a:t>
            </a:r>
            <a:r>
              <a:rPr lang="en-US" altLang="zh-CN" dirty="0"/>
              <a:t>mountain village for three years. </a:t>
            </a:r>
          </a:p>
          <a:p>
            <a:r>
              <a:rPr lang="en-US" altLang="zh-CN" dirty="0" smtClean="0"/>
              <a:t>(6)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［词汇复现］</a:t>
            </a:r>
            <a:r>
              <a:rPr lang="en-US" altLang="zh-CN" dirty="0" smtClean="0"/>
              <a:t>Jill </a:t>
            </a:r>
            <a:r>
              <a:rPr lang="en-US" altLang="zh-CN" u="sng" dirty="0" smtClean="0"/>
              <a:t> </a:t>
            </a:r>
            <a:r>
              <a:rPr lang="zh-CN" altLang="en-US" u="sng" dirty="0" smtClean="0"/>
              <a:t>　　　　  　　　　  　　 </a:t>
            </a:r>
            <a:r>
              <a:rPr lang="zh-CN" altLang="en-US" dirty="0" smtClean="0"/>
              <a:t>（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自愿组织</a:t>
            </a:r>
            <a:r>
              <a:rPr lang="zh-CN" altLang="en-US" dirty="0" smtClean="0"/>
              <a:t>） </a:t>
            </a:r>
            <a:r>
              <a:rPr lang="en-US" altLang="zh-CN" dirty="0"/>
              <a:t>a New Year’s party. </a:t>
            </a:r>
            <a:r>
              <a:rPr lang="zh-CN" altLang="en-US" dirty="0"/>
              <a:t>　</a:t>
            </a:r>
            <a:r>
              <a:rPr lang="en-US" altLang="zh-CN" dirty="0" smtClean="0"/>
              <a:t> </a:t>
            </a:r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41297" y="1391734"/>
            <a:ext cx="320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As one of the volunteers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7107" y="2484806"/>
            <a:ext cx="320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volunteered to </a:t>
            </a:r>
            <a:r>
              <a:rPr lang="en-US" altLang="zh-CN" sz="20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organise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39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72662"/>
            <a:ext cx="10515600" cy="5504301"/>
          </a:xfrm>
        </p:spPr>
        <p:txBody>
          <a:bodyPr>
            <a:normAutofit lnSpcReduction="10000"/>
          </a:bodyPr>
          <a:lstStyle/>
          <a:p>
            <a:r>
              <a:rPr lang="zh-CN" altLang="en-US" b="1" dirty="0">
                <a:solidFill>
                  <a:srgbClr val="00B0F0"/>
                </a:solidFill>
              </a:rPr>
              <a:t>词汇二 　</a:t>
            </a:r>
            <a:r>
              <a:rPr lang="en-US" altLang="zh-CN" b="1" dirty="0">
                <a:solidFill>
                  <a:srgbClr val="00B0F0"/>
                </a:solidFill>
              </a:rPr>
              <a:t>graduate </a:t>
            </a:r>
            <a:r>
              <a:rPr lang="zh-CN" altLang="en-US" b="1" dirty="0">
                <a:solidFill>
                  <a:srgbClr val="00B0F0"/>
                </a:solidFill>
              </a:rPr>
              <a:t>（</a:t>
            </a:r>
            <a:r>
              <a:rPr lang="en-US" altLang="zh-CN" b="1" dirty="0">
                <a:solidFill>
                  <a:srgbClr val="00B0F0"/>
                </a:solidFill>
              </a:rPr>
              <a:t>1</a:t>
            </a:r>
            <a:r>
              <a:rPr lang="zh-CN" altLang="en-US" b="1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vi. </a:t>
            </a:r>
            <a:r>
              <a:rPr lang="zh-CN" altLang="en-US" b="1" dirty="0">
                <a:solidFill>
                  <a:srgbClr val="00B0F0"/>
                </a:solidFill>
              </a:rPr>
              <a:t>毕业 </a:t>
            </a:r>
            <a:r>
              <a:rPr lang="zh-CN" altLang="en-US" b="1" dirty="0" smtClean="0">
                <a:solidFill>
                  <a:srgbClr val="00B0F0"/>
                </a:solidFill>
              </a:rPr>
              <a:t>   （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zh-CN" altLang="en-US" b="1" dirty="0">
                <a:solidFill>
                  <a:srgbClr val="00B0F0"/>
                </a:solidFill>
              </a:rPr>
              <a:t>）</a:t>
            </a:r>
            <a:r>
              <a:rPr lang="en-US" altLang="zh-CN" b="1" i="1" dirty="0">
                <a:solidFill>
                  <a:srgbClr val="00B0F0"/>
                </a:solidFill>
              </a:rPr>
              <a:t>n. </a:t>
            </a:r>
            <a:r>
              <a:rPr lang="zh-CN" altLang="en-US" b="1" dirty="0">
                <a:solidFill>
                  <a:srgbClr val="00B0F0"/>
                </a:solidFill>
              </a:rPr>
              <a:t>毕业生；大学毕业生</a:t>
            </a:r>
            <a:r>
              <a:rPr lang="zh-CN" altLang="en-US" dirty="0"/>
              <a:t>	</a:t>
            </a:r>
          </a:p>
          <a:p>
            <a:r>
              <a:rPr lang="en-US" altLang="zh-CN" dirty="0" smtClean="0"/>
              <a:t>【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教材原句</a:t>
            </a:r>
            <a:r>
              <a:rPr lang="en-US" altLang="zh-CN" dirty="0" smtClean="0"/>
              <a:t>】</a:t>
            </a:r>
            <a:endParaRPr lang="zh-CN" altLang="en-US" dirty="0"/>
          </a:p>
          <a:p>
            <a:r>
              <a:rPr lang="en-US" altLang="zh-CN" dirty="0"/>
              <a:t>Kate </a:t>
            </a:r>
            <a:r>
              <a:rPr lang="en-US" altLang="zh-CN" b="1" dirty="0"/>
              <a:t>graduated </a:t>
            </a:r>
            <a:r>
              <a:rPr lang="en-US" altLang="zh-CN" dirty="0"/>
              <a:t>from medical school last year and she’s working in a big hospital now. </a:t>
            </a:r>
            <a:endParaRPr lang="en-US" altLang="zh-CN" dirty="0" smtClean="0"/>
          </a:p>
          <a:p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凯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特去年从医学院毕业，现在在一家大医院工作。</a:t>
            </a:r>
          </a:p>
          <a:p>
            <a:r>
              <a:rPr lang="en-US" altLang="zh-CN" dirty="0"/>
              <a:t>【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要点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必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记</a:t>
            </a:r>
            <a:r>
              <a:rPr lang="en-US" altLang="zh-CN" dirty="0" smtClean="0"/>
              <a:t>】</a:t>
            </a:r>
            <a:endParaRPr lang="zh-CN" altLang="en-US" dirty="0"/>
          </a:p>
          <a:p>
            <a:r>
              <a:rPr lang="en-US" altLang="zh-CN" dirty="0"/>
              <a:t>graduate from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毕业于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（学校） </a:t>
            </a:r>
          </a:p>
          <a:p>
            <a:r>
              <a:rPr lang="en-US" altLang="zh-CN" dirty="0"/>
              <a:t>graduate in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毕业于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（专业） </a:t>
            </a:r>
          </a:p>
          <a:p>
            <a:r>
              <a:rPr lang="en-US" altLang="zh-CN" dirty="0"/>
              <a:t>graduation </a:t>
            </a:r>
            <a:r>
              <a:rPr lang="en-US" altLang="zh-CN" i="1" dirty="0"/>
              <a:t>n.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毕业</a:t>
            </a:r>
            <a:r>
              <a:rPr lang="zh-CN" altLang="en-US" dirty="0"/>
              <a:t>	</a:t>
            </a:r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2860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2152"/>
            <a:ext cx="10515600" cy="5514811"/>
          </a:xfrm>
        </p:spPr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误区警示</a:t>
            </a:r>
            <a:r>
              <a:rPr lang="en-US" altLang="zh-CN" dirty="0" smtClean="0"/>
              <a:t>】</a:t>
            </a:r>
            <a:endParaRPr lang="zh-CN" altLang="en-US" dirty="0"/>
          </a:p>
          <a:p>
            <a:r>
              <a:rPr lang="en-US" altLang="zh-CN" dirty="0"/>
              <a:t>graduate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是终止性动词，不能与表一段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时间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的状语连用。</a:t>
            </a:r>
          </a:p>
          <a:p>
            <a:r>
              <a:rPr lang="en-US" altLang="zh-CN" dirty="0" smtClean="0"/>
              <a:t>【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一言助记</a:t>
            </a:r>
            <a:r>
              <a:rPr lang="en-US" altLang="zh-CN" dirty="0" smtClean="0"/>
              <a:t>】</a:t>
            </a:r>
            <a:endParaRPr lang="zh-CN" altLang="en-US" dirty="0"/>
          </a:p>
          <a:p>
            <a:pPr algn="just"/>
            <a:r>
              <a:rPr lang="en-US" altLang="zh-CN" dirty="0"/>
              <a:t>Lily was a </a:t>
            </a:r>
            <a:r>
              <a:rPr lang="en-US" altLang="zh-CN" b="1" dirty="0"/>
              <a:t>graduate</a:t>
            </a:r>
            <a:r>
              <a:rPr lang="en-US" altLang="zh-CN" dirty="0"/>
              <a:t> who </a:t>
            </a:r>
            <a:r>
              <a:rPr lang="en-US" altLang="zh-CN" b="1" dirty="0"/>
              <a:t>graduated</a:t>
            </a:r>
            <a:r>
              <a:rPr lang="en-US" altLang="zh-CN" dirty="0"/>
              <a:t> </a:t>
            </a:r>
            <a:r>
              <a:rPr lang="en-US" altLang="zh-CN" b="1" dirty="0"/>
              <a:t>from</a:t>
            </a:r>
            <a:r>
              <a:rPr lang="en-US" altLang="zh-CN" dirty="0"/>
              <a:t> Beijing Normal University. She </a:t>
            </a:r>
            <a:r>
              <a:rPr lang="en-US" altLang="zh-CN" b="1" dirty="0"/>
              <a:t>graduated</a:t>
            </a:r>
            <a:r>
              <a:rPr lang="en-US" altLang="zh-CN" dirty="0"/>
              <a:t> </a:t>
            </a:r>
            <a:r>
              <a:rPr lang="en-US" altLang="zh-CN" b="1" dirty="0"/>
              <a:t>in</a:t>
            </a:r>
            <a:r>
              <a:rPr lang="en-US" altLang="zh-CN" dirty="0"/>
              <a:t> English. After </a:t>
            </a:r>
            <a:r>
              <a:rPr lang="en-US" altLang="zh-CN" b="1" dirty="0"/>
              <a:t>graduation</a:t>
            </a:r>
            <a:r>
              <a:rPr lang="zh-CN" altLang="en-US" dirty="0"/>
              <a:t>，</a:t>
            </a:r>
            <a:r>
              <a:rPr lang="en-US" altLang="zh-CN" dirty="0"/>
              <a:t>she became a teacher. </a:t>
            </a:r>
            <a:endParaRPr lang="en-US" altLang="zh-CN" dirty="0" smtClean="0"/>
          </a:p>
          <a:p>
            <a:pPr algn="just"/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莉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莉是一名毕业于北京师范大学的毕业 生。她毕业于英语专业。毕业之后她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成了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一名老师。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5235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单句语法填空</a:t>
            </a:r>
          </a:p>
          <a:p>
            <a:pPr algn="just">
              <a:lnSpc>
                <a:spcPct val="130000"/>
              </a:lnSpc>
            </a:pPr>
            <a:r>
              <a:rPr lang="en-US" altLang="zh-CN" dirty="0"/>
              <a:t>(1) Jackie has been devoted to voluntary work ever since he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 </a:t>
            </a:r>
            <a:r>
              <a:rPr lang="zh-CN" altLang="en-US" u="sng" dirty="0" smtClean="0"/>
              <a:t>     </a:t>
            </a:r>
            <a:r>
              <a:rPr lang="zh-CN" altLang="en-US" dirty="0" smtClean="0"/>
              <a:t>（ </a:t>
            </a:r>
            <a:r>
              <a:rPr lang="en-US" altLang="zh-CN" dirty="0"/>
              <a:t>graduate</a:t>
            </a:r>
            <a:r>
              <a:rPr lang="zh-CN" altLang="en-US" dirty="0"/>
              <a:t>） </a:t>
            </a:r>
            <a:r>
              <a:rPr lang="en-US" altLang="zh-CN" dirty="0"/>
              <a:t>from college. 	</a:t>
            </a:r>
          </a:p>
          <a:p>
            <a:pPr algn="just">
              <a:lnSpc>
                <a:spcPct val="130000"/>
              </a:lnSpc>
            </a:pPr>
            <a:r>
              <a:rPr lang="en-US" altLang="zh-CN" dirty="0"/>
              <a:t>(2) The reason why he is so happy is that he is graduating </a:t>
            </a:r>
            <a:r>
              <a:rPr lang="en-US" altLang="zh-CN" u="sng" dirty="0"/>
              <a:t> </a:t>
            </a:r>
            <a:r>
              <a:rPr lang="zh-CN" altLang="en-US" u="sng" dirty="0"/>
              <a:t>　　 </a:t>
            </a:r>
            <a:r>
              <a:rPr lang="zh-CN" altLang="en-US" dirty="0" smtClean="0"/>
              <a:t> </a:t>
            </a:r>
            <a:r>
              <a:rPr lang="en-US" altLang="zh-CN" dirty="0" smtClean="0"/>
              <a:t>physics </a:t>
            </a:r>
            <a:r>
              <a:rPr lang="en-US" altLang="zh-CN" u="sng" dirty="0" smtClean="0"/>
              <a:t> </a:t>
            </a:r>
            <a:r>
              <a:rPr lang="zh-CN" altLang="en-US" u="sng" dirty="0"/>
              <a:t>　</a:t>
            </a:r>
            <a:r>
              <a:rPr lang="zh-CN" altLang="en-US" u="sng" dirty="0" smtClean="0"/>
              <a:t>     </a:t>
            </a:r>
            <a:r>
              <a:rPr lang="zh-CN" altLang="en-US" dirty="0" smtClean="0"/>
              <a:t> </a:t>
            </a:r>
            <a:r>
              <a:rPr lang="en-US" altLang="zh-CN" dirty="0" smtClean="0"/>
              <a:t>Cambridge </a:t>
            </a:r>
            <a:r>
              <a:rPr lang="en-US" altLang="zh-CN" dirty="0"/>
              <a:t>University. </a:t>
            </a:r>
          </a:p>
          <a:p>
            <a:pPr algn="just">
              <a:lnSpc>
                <a:spcPct val="130000"/>
              </a:lnSpc>
            </a:pPr>
            <a:r>
              <a:rPr lang="en-US" altLang="zh-CN" dirty="0"/>
              <a:t>(3) The young man decided that he should try to earn his own living after </a:t>
            </a:r>
            <a:r>
              <a:rPr lang="en-US" altLang="zh-CN" dirty="0" smtClean="0"/>
              <a:t>___________</a:t>
            </a:r>
            <a:r>
              <a:rPr lang="zh-CN" altLang="en-US" dirty="0" smtClean="0"/>
              <a:t>（</a:t>
            </a:r>
            <a:r>
              <a:rPr lang="en-US" altLang="zh-CN" dirty="0"/>
              <a:t>graduate</a:t>
            </a:r>
            <a:r>
              <a:rPr lang="zh-CN" altLang="en-US" dirty="0"/>
              <a:t>）</a:t>
            </a:r>
            <a:r>
              <a:rPr lang="en-US" altLang="zh-CN" dirty="0"/>
              <a:t>. 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(4)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［词汇复现］</a:t>
            </a:r>
            <a:r>
              <a:rPr lang="en-US" altLang="zh-CN" dirty="0"/>
              <a:t>After he graduated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 </a:t>
            </a:r>
            <a:r>
              <a:rPr lang="zh-CN" altLang="en-US" dirty="0" smtClean="0"/>
              <a:t> </a:t>
            </a:r>
            <a:r>
              <a:rPr lang="en-US" altLang="zh-CN" dirty="0" smtClean="0"/>
              <a:t>Harvard</a:t>
            </a:r>
            <a:r>
              <a:rPr lang="zh-CN" altLang="en-US" dirty="0"/>
              <a:t>，</a:t>
            </a:r>
            <a:r>
              <a:rPr lang="en-US" altLang="zh-CN" dirty="0"/>
              <a:t>he </a:t>
            </a:r>
            <a:r>
              <a:rPr lang="en-US" altLang="zh-CN" i="1" dirty="0" err="1"/>
              <a:t>organised</a:t>
            </a:r>
            <a:r>
              <a:rPr lang="en-US" altLang="zh-CN" i="1" dirty="0"/>
              <a:t> </a:t>
            </a:r>
            <a:r>
              <a:rPr lang="en-US" altLang="zh-CN" dirty="0"/>
              <a:t>a lot of social activities. </a:t>
            </a:r>
          </a:p>
          <a:p>
            <a:pPr>
              <a:lnSpc>
                <a:spcPct val="130000"/>
              </a:lnSpc>
            </a:pPr>
            <a:r>
              <a:rPr lang="en-US" altLang="zh-CN" dirty="0"/>
              <a:t>(5) Top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</a:t>
            </a:r>
            <a:r>
              <a:rPr lang="zh-CN" altLang="en-US" dirty="0"/>
              <a:t>（</a:t>
            </a:r>
            <a:r>
              <a:rPr lang="en-US" altLang="zh-CN" dirty="0"/>
              <a:t>graduate</a:t>
            </a:r>
            <a:r>
              <a:rPr lang="zh-CN" altLang="en-US" dirty="0"/>
              <a:t>） </a:t>
            </a:r>
            <a:r>
              <a:rPr lang="en-US" altLang="zh-CN" dirty="0"/>
              <a:t>from universities are welcomed by major companies. </a:t>
            </a:r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07581" y="1249316"/>
            <a:ext cx="1493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graduated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08190" y="2174588"/>
            <a:ext cx="568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75529" y="2163713"/>
            <a:ext cx="819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from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32559" y="3099135"/>
            <a:ext cx="1608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graduation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0250" y="4045066"/>
            <a:ext cx="804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from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3165" y="4980486"/>
            <a:ext cx="1566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graduates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07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641"/>
            <a:ext cx="10515600" cy="5525322"/>
          </a:xfrm>
        </p:spPr>
        <p:txBody>
          <a:bodyPr/>
          <a:lstStyle/>
          <a:p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单句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写作</a:t>
            </a:r>
          </a:p>
          <a:p>
            <a:r>
              <a:rPr lang="en-US" altLang="zh-CN" dirty="0"/>
              <a:t>(6) </a:t>
            </a:r>
            <a:r>
              <a:rPr lang="zh-CN" altLang="en-US" u="sng" dirty="0"/>
              <a:t> 　　　　　　　　　　　　　　　　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（这些大学毕业生都毕业于） </a:t>
            </a:r>
            <a:r>
              <a:rPr lang="en-US" altLang="zh-CN" dirty="0"/>
              <a:t>the University of Oxford. </a:t>
            </a:r>
          </a:p>
          <a:p>
            <a:r>
              <a:rPr lang="en-US" altLang="zh-CN" dirty="0"/>
              <a:t>(7)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［词汇复现］</a:t>
            </a:r>
            <a:r>
              <a:rPr lang="en-US" altLang="zh-CN" dirty="0"/>
              <a:t>The reason why my son </a:t>
            </a:r>
            <a:r>
              <a:rPr lang="en-US" altLang="zh-CN" u="sng" dirty="0"/>
              <a:t> </a:t>
            </a:r>
            <a:r>
              <a:rPr lang="zh-CN" altLang="en-US" u="sng" dirty="0"/>
              <a:t>　　　　　　　　　　　</a:t>
            </a:r>
            <a:r>
              <a:rPr lang="zh-CN" altLang="en-US" u="sng" dirty="0" smtClean="0"/>
              <a:t>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（希望毕业于法律专业）</a:t>
            </a:r>
            <a:r>
              <a:rPr lang="zh-CN" altLang="en-US" dirty="0"/>
              <a:t> </a:t>
            </a:r>
            <a:r>
              <a:rPr lang="en-US" altLang="zh-CN" dirty="0"/>
              <a:t>is that he has dreamed of being a lawyer. </a:t>
            </a:r>
          </a:p>
          <a:p>
            <a:r>
              <a:rPr lang="en-US" altLang="zh-CN" dirty="0"/>
              <a:t>	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55836" y="1354416"/>
            <a:ext cx="464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These graduates all graduated from 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4062" y="2500760"/>
            <a:ext cx="3331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hopes to graduate in law 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688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</TotalTime>
  <Words>851</Words>
  <Application>Microsoft Office PowerPoint</Application>
  <PresentationFormat>自定义</PresentationFormat>
  <Paragraphs>376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564</cp:revision>
  <dcterms:created xsi:type="dcterms:W3CDTF">2018-05-18T09:56:38Z</dcterms:created>
  <dcterms:modified xsi:type="dcterms:W3CDTF">2020-03-09T02:42:23Z</dcterms:modified>
</cp:coreProperties>
</file>