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577" r:id="rId2"/>
    <p:sldId id="501" r:id="rId3"/>
    <p:sldId id="505" r:id="rId4"/>
    <p:sldId id="506" r:id="rId5"/>
    <p:sldId id="507" r:id="rId6"/>
    <p:sldId id="514" r:id="rId7"/>
    <p:sldId id="578" r:id="rId8"/>
    <p:sldId id="579" r:id="rId9"/>
    <p:sldId id="627" r:id="rId10"/>
    <p:sldId id="580" r:id="rId11"/>
    <p:sldId id="584" r:id="rId12"/>
    <p:sldId id="585" r:id="rId13"/>
    <p:sldId id="586" r:id="rId14"/>
    <p:sldId id="587" r:id="rId15"/>
    <p:sldId id="588" r:id="rId16"/>
    <p:sldId id="589" r:id="rId17"/>
    <p:sldId id="590" r:id="rId18"/>
    <p:sldId id="591" r:id="rId19"/>
    <p:sldId id="592" r:id="rId20"/>
    <p:sldId id="593" r:id="rId21"/>
    <p:sldId id="628" r:id="rId22"/>
    <p:sldId id="594" r:id="rId23"/>
    <p:sldId id="581" r:id="rId24"/>
    <p:sldId id="595" r:id="rId25"/>
    <p:sldId id="596" r:id="rId26"/>
    <p:sldId id="597" r:id="rId27"/>
    <p:sldId id="598" r:id="rId28"/>
    <p:sldId id="603" r:id="rId29"/>
    <p:sldId id="604" r:id="rId30"/>
    <p:sldId id="605" r:id="rId31"/>
    <p:sldId id="606" r:id="rId32"/>
    <p:sldId id="629" r:id="rId33"/>
    <p:sldId id="607" r:id="rId34"/>
    <p:sldId id="608" r:id="rId35"/>
    <p:sldId id="609" r:id="rId36"/>
    <p:sldId id="610" r:id="rId37"/>
    <p:sldId id="630" r:id="rId38"/>
    <p:sldId id="611" r:id="rId39"/>
    <p:sldId id="612" r:id="rId40"/>
    <p:sldId id="613" r:id="rId41"/>
    <p:sldId id="614" r:id="rId42"/>
    <p:sldId id="615" r:id="rId43"/>
    <p:sldId id="631" r:id="rId44"/>
    <p:sldId id="616" r:id="rId45"/>
    <p:sldId id="632" r:id="rId46"/>
    <p:sldId id="550" r:id="rId47"/>
    <p:sldId id="601" r:id="rId48"/>
    <p:sldId id="553" r:id="rId49"/>
    <p:sldId id="602" r:id="rId50"/>
    <p:sldId id="619" r:id="rId51"/>
    <p:sldId id="620" r:id="rId52"/>
    <p:sldId id="566" r:id="rId53"/>
    <p:sldId id="567" r:id="rId54"/>
    <p:sldId id="600" r:id="rId55"/>
    <p:sldId id="625" r:id="rId56"/>
    <p:sldId id="624" r:id="rId57"/>
    <p:sldId id="633" r:id="rId58"/>
    <p:sldId id="626" r:id="rId59"/>
    <p:sldId id="634" r:id="rId60"/>
    <p:sldId id="576" r:id="rId6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86370" autoAdjust="0"/>
  </p:normalViewPr>
  <p:slideViewPr>
    <p:cSldViewPr snapToGrid="0">
      <p:cViewPr varScale="1">
        <p:scale>
          <a:sx n="43" d="100"/>
          <a:sy n="43" d="100"/>
        </p:scale>
        <p:origin x="-132" y="-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24F50-2106-43F6-8BD0-C31361EB150A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24005-1CC4-46EC-862D-504F2FE6E2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9343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AD45840-D2B0-4901-B178-19B6783B1BA9}"/>
              </a:ext>
            </a:extLst>
          </p:cNvPr>
          <p:cNvCxnSpPr>
            <a:cxnSpLocks/>
          </p:cNvCxnSpPr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>
            <a:extLst>
              <a:ext uri="{FF2B5EF4-FFF2-40B4-BE49-F238E27FC236}">
                <a16:creationId xmlns="" xmlns:a16="http://schemas.microsoft.com/office/drawing/2014/main" id="{414C84BC-7BA9-4C68-8C1A-1C2B4FC245CF}"/>
              </a:ext>
            </a:extLst>
          </p:cNvPr>
          <p:cNvSpPr txBox="1"/>
          <p:nvPr userDrawn="1"/>
        </p:nvSpPr>
        <p:spPr>
          <a:xfrm>
            <a:off x="184068" y="308758"/>
            <a:ext cx="2856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高中英语  必修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  Unit</a:t>
            </a:r>
            <a:r>
              <a:rPr lang="en-US" altLang="zh-CN" sz="12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7 The Sea</a:t>
            </a:r>
          </a:p>
        </p:txBody>
      </p:sp>
    </p:spTree>
    <p:extLst>
      <p:ext uri="{BB962C8B-B14F-4D97-AF65-F5344CB8AC3E}">
        <p14:creationId xmlns:p14="http://schemas.microsoft.com/office/powerpoint/2010/main" xmlns="" val="1610698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594415B-F8FE-46A2-91F9-A422BEB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38A2E4F-ABA6-487C-A978-535EECC4A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7F545E8-1FDB-422E-A8B0-A3D33AE8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CE43212-FA11-4379-82D0-A74B9520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ECB8899-57E5-4110-8F16-7B31FF2B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9578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A7D822B-ED7D-4103-86BD-F832BF40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E1A0C35-9A74-4C5D-9D68-3E9CE5E5B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3B08651-BC5A-40B0-ADCF-7B0B6744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FC8B68-5A16-4B60-B816-E8AB21E2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EB47B72-4419-4FFD-9F24-1187AC12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3999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7E7EBC-2750-431C-87E9-B47029444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5F7298-537A-47DA-9181-673DCCB77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7D01C68-8E5F-4580-9625-5D3AF405C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D7590CC-7EFC-44B2-AAEB-0589EABA3D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CCBB20A-4EF5-4A13-8B35-A5E58585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5D949D5-4D79-4042-9D50-8504BC24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35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C7E4FF-B5A7-43A2-B8C1-12CDEDB96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B078881-1BCA-4BD5-B79F-D814C4D2E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64C149C-79E9-48BF-921D-5A092468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D146D59-AACC-4569-ADD2-21BC76232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20BC514-EB89-4E09-BC82-A4EC315CA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A0A166B-A79B-4AAA-AB29-594B46C2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9CDB51CF-D950-4192-BE57-C535E6ED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4A2C101-F397-4435-BE36-B294D0B4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5372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D682CE-714F-4514-80B5-AA1D92E0D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CC71819-5D84-4A03-A5D0-AA880623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FD7B9E0-FE2B-43C4-8A3B-D6EAB697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F599776-F181-4A6F-8865-24E0BB1E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5095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37C33E69-C358-4CF4-89BA-217710E43B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5DF2F66-8CCC-4996-9C86-A95842058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5F6C8C1-2744-473C-AB11-DCAB7C6DC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484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08F660-EECA-4165-BC6A-80C3628D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AB78CF7-4C62-4EE2-90BF-A5458A1F0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1E580D1-EBF3-4E40-B1B7-847A3943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6C2B151-DF76-4C90-8312-918EEF15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00C606D-C791-48D8-9339-6ED5937E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B51BFD2-D67A-4B5C-AD62-E120ED3C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0100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6E085C-4396-49C9-9959-7FF26A45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C4B0194-8E38-483D-A93B-8CA2A5F4A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5FBDFAC-8457-4BCC-BB20-867329A60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6932CFB-C02A-49FA-837E-F9477EB3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56D9C07-EC35-4F0B-9178-41E5BBB7C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9D4AE3A-F993-4562-88B0-40C99E9A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358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1B2999-D7C1-4A80-B33E-CB8C9BD0C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3F40DB2-D56B-4C94-9D77-9BCC09796D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C0CF573-27F3-4F42-A14B-D3DF01AB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0E7E886-DB75-4C31-90C0-28F57148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EED4D25-CB5F-4DDD-B014-2130C61C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13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6000" y="729000"/>
            <a:ext cx="104400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altLang="zh-CN" dirty="0" smtClean="0"/>
          </a:p>
          <a:p>
            <a:pPr lvl="0"/>
            <a:r>
              <a:rPr lang="zh-CN" altLang="en-US" dirty="0" smtClean="0"/>
              <a:t>单击此处</a:t>
            </a:r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264563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Times New Roman" pitchFamily="18" charset="0"/>
        </a:defRPr>
      </a:lvl1pPr>
      <a:lvl2pPr marL="457200" indent="0" algn="just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914400" indent="0" algn="just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371600" indent="0" algn="just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1828800" indent="0" algn="just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876369" y="1912881"/>
            <a:ext cx="7910279" cy="14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7</a:t>
            </a:r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Sea</a:t>
            </a:r>
            <a:endParaRPr lang="zh-CN" altLang="en-US" sz="4800" dirty="0"/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336369" y="3444388"/>
            <a:ext cx="9720000" cy="104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0" kern="1200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Warm-up &amp; Lesson 1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Spirit of Explorers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s://cdn.thinglink.me/api/image/672411731087065088/1024/10/scaletowidth/0/0/1/1/false/true?wait=tru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9637" y="1460729"/>
            <a:ext cx="3267956" cy="189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912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0000" y="729000"/>
            <a:ext cx="10512000" cy="5400000"/>
          </a:xfrm>
        </p:spPr>
        <p:txBody>
          <a:bodyPr/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词汇二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fill out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填写（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=fill in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...asking everyone to </a:t>
            </a:r>
            <a:r>
              <a:rPr lang="en-US" altLang="zh-CN" b="1" dirty="0"/>
              <a:t>fill out </a:t>
            </a:r>
            <a:r>
              <a:rPr lang="en-US" altLang="zh-CN" dirty="0"/>
              <a:t>a form </a:t>
            </a:r>
            <a:r>
              <a:rPr lang="en-US" altLang="zh-CN" dirty="0" smtClean="0"/>
              <a:t>after you’ve </a:t>
            </a:r>
            <a:r>
              <a:rPr lang="en-US" altLang="zh-CN" dirty="0"/>
              <a:t>done it to evaluate group </a:t>
            </a:r>
            <a:r>
              <a:rPr lang="en-US" altLang="zh-CN" dirty="0" smtClean="0"/>
              <a:t>members’ performance. </a:t>
            </a:r>
            <a:r>
              <a:rPr lang="en-US" altLang="zh-CN" dirty="0" smtClean="0">
                <a:latin typeface="宋体" pitchFamily="2" charset="-122"/>
              </a:rPr>
              <a:t>……</a:t>
            </a:r>
            <a:r>
              <a:rPr lang="zh-CN" altLang="en-US" dirty="0" smtClean="0"/>
              <a:t>要求</a:t>
            </a:r>
            <a:r>
              <a:rPr lang="zh-CN" altLang="en-US" dirty="0"/>
              <a:t>你们每个人在</a:t>
            </a:r>
            <a:r>
              <a:rPr lang="zh-CN" altLang="en-US" dirty="0" smtClean="0"/>
              <a:t>做完</a:t>
            </a:r>
            <a:r>
              <a:rPr lang="zh-CN" altLang="en-US" dirty="0"/>
              <a:t>之后填一张表格，以对你们小组</a:t>
            </a:r>
            <a:r>
              <a:rPr lang="zh-CN" altLang="en-US" dirty="0" smtClean="0"/>
              <a:t>成员的</a:t>
            </a:r>
            <a:r>
              <a:rPr lang="zh-CN" altLang="en-US" dirty="0"/>
              <a:t>表现进行评估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fill in </a:t>
            </a:r>
            <a:r>
              <a:rPr lang="zh-CN" altLang="en-US" dirty="0"/>
              <a:t>填写，填入（表格、空格）；填满</a:t>
            </a:r>
          </a:p>
          <a:p>
            <a:r>
              <a:rPr lang="en-US" altLang="zh-CN" dirty="0"/>
              <a:t>fill up </a:t>
            </a:r>
            <a:r>
              <a:rPr lang="zh-CN" altLang="en-US" dirty="0"/>
              <a:t>充满；（使）填满；装满；吃饱</a:t>
            </a:r>
          </a:p>
          <a:p>
            <a:r>
              <a:rPr lang="en-US" altLang="zh-CN" dirty="0"/>
              <a:t>fill...with... </a:t>
            </a:r>
            <a:r>
              <a:rPr lang="zh-CN" altLang="en-US" dirty="0"/>
              <a:t>用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把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充满</a:t>
            </a:r>
          </a:p>
          <a:p>
            <a:r>
              <a:rPr lang="en-US" altLang="zh-CN" dirty="0"/>
              <a:t>be filled with</a:t>
            </a:r>
            <a:r>
              <a:rPr lang="zh-CN" altLang="en-US" dirty="0"/>
              <a:t>（</a:t>
            </a:r>
            <a:r>
              <a:rPr lang="en-US" altLang="zh-CN" dirty="0"/>
              <a:t>=be full of</a:t>
            </a:r>
            <a:r>
              <a:rPr lang="zh-CN" altLang="en-US" dirty="0"/>
              <a:t>） 充满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xmlns="" val="49077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Before </a:t>
            </a:r>
            <a:r>
              <a:rPr lang="en-US" altLang="zh-CN" i="1" dirty="0"/>
              <a:t>participating in </a:t>
            </a:r>
            <a:r>
              <a:rPr lang="en-US" altLang="zh-CN" dirty="0"/>
              <a:t>the discussion</a:t>
            </a:r>
            <a:r>
              <a:rPr lang="zh-CN" altLang="en-US" dirty="0"/>
              <a:t>，</a:t>
            </a:r>
            <a:r>
              <a:rPr lang="en-US" altLang="zh-CN" dirty="0"/>
              <a:t>you should </a:t>
            </a:r>
            <a:r>
              <a:rPr lang="en-US" altLang="zh-CN" dirty="0" smtClean="0"/>
              <a:t>fill________</a:t>
            </a:r>
            <a:r>
              <a:rPr lang="zh-CN" altLang="en-US" dirty="0" smtClean="0"/>
              <a:t> </a:t>
            </a:r>
            <a:r>
              <a:rPr lang="en-US" altLang="zh-CN" dirty="0"/>
              <a:t>a form first.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</a:t>
            </a:r>
            <a:r>
              <a:rPr lang="en-US" altLang="zh-CN" dirty="0"/>
              <a:t>The assistant kept filling the </a:t>
            </a:r>
            <a:r>
              <a:rPr lang="en-US" altLang="zh-CN" i="1" dirty="0"/>
              <a:t>actress</a:t>
            </a:r>
            <a:r>
              <a:rPr lang="en-US" altLang="zh-CN" dirty="0"/>
              <a:t>’s glass </a:t>
            </a:r>
            <a:r>
              <a:rPr lang="en-US" altLang="zh-CN" dirty="0" smtClean="0"/>
              <a:t>________with </a:t>
            </a:r>
            <a:r>
              <a:rPr lang="en-US" altLang="zh-CN" dirty="0"/>
              <a:t>wine.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Sorry</a:t>
            </a:r>
            <a:r>
              <a:rPr lang="zh-CN" altLang="en-US" dirty="0"/>
              <a:t>，</a:t>
            </a:r>
            <a:r>
              <a:rPr lang="en-US" altLang="zh-CN" dirty="0"/>
              <a:t>I can’t go skating with you. I’m busy right now. I 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（</a:t>
            </a:r>
            <a:r>
              <a:rPr lang="en-US" altLang="zh-CN" dirty="0"/>
              <a:t>fill</a:t>
            </a:r>
            <a:r>
              <a:rPr lang="zh-CN" altLang="en-US" dirty="0" smtClean="0"/>
              <a:t>）</a:t>
            </a:r>
            <a:r>
              <a:rPr lang="en-US" altLang="zh-CN" dirty="0" smtClean="0"/>
              <a:t>in </a:t>
            </a:r>
            <a:r>
              <a:rPr lang="en-US" altLang="zh-CN" dirty="0"/>
              <a:t>an application form for a new job.</a:t>
            </a:r>
          </a:p>
          <a:p>
            <a:pPr algn="just"/>
            <a:r>
              <a:rPr lang="zh-CN" altLang="en-US" b="1" dirty="0"/>
              <a:t>单句写作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I was wondering if you could tell me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 ________</a:t>
            </a:r>
            <a:r>
              <a:rPr lang="zh-CN" altLang="en-US" dirty="0" smtClean="0"/>
              <a:t>（</a:t>
            </a:r>
            <a:r>
              <a:rPr lang="zh-CN" altLang="en-US" dirty="0"/>
              <a:t>如何填写）</a:t>
            </a:r>
            <a:r>
              <a:rPr lang="en-US" altLang="zh-CN" dirty="0"/>
              <a:t>this form.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The room </a:t>
            </a:r>
            <a:r>
              <a:rPr lang="en-US" altLang="zh-CN" dirty="0" smtClean="0"/>
              <a:t>___________________________________</a:t>
            </a:r>
            <a:r>
              <a:rPr lang="zh-CN" altLang="en-US" dirty="0" smtClean="0"/>
              <a:t> </a:t>
            </a:r>
            <a:r>
              <a:rPr lang="zh-CN" altLang="en-US" dirty="0"/>
              <a:t>（满是烟</a:t>
            </a:r>
            <a:r>
              <a:rPr lang="zh-CN" altLang="en-US" dirty="0" smtClean="0"/>
              <a:t>）</a:t>
            </a:r>
            <a:r>
              <a:rPr lang="en-US" altLang="zh-CN" dirty="0" smtClean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39764" y="1319087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out/in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93162" y="1759761"/>
            <a:ext cx="95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27062" y="2230549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am filling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66059" y="3585624"/>
            <a:ext cx="4318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how          to            fill         out/in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57605" y="4511041"/>
            <a:ext cx="4602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filled with smoke/is full of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smoke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520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0000" y="729000"/>
            <a:ext cx="10512000" cy="5400000"/>
          </a:xfrm>
        </p:spPr>
        <p:txBody>
          <a:bodyPr/>
          <a:lstStyle/>
          <a:p>
            <a:pPr algn="just"/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词汇三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evaluate 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vt.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评估，评价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...asking everyone to fill out a form </a:t>
            </a:r>
            <a:r>
              <a:rPr lang="en-US" altLang="zh-CN" dirty="0" smtClean="0"/>
              <a:t>after you’ve </a:t>
            </a:r>
            <a:r>
              <a:rPr lang="en-US" altLang="zh-CN" dirty="0"/>
              <a:t>done it to </a:t>
            </a:r>
            <a:r>
              <a:rPr lang="en-US" altLang="zh-CN" b="1" dirty="0"/>
              <a:t>evaluate </a:t>
            </a:r>
            <a:r>
              <a:rPr lang="en-US" altLang="zh-CN" dirty="0"/>
              <a:t>group </a:t>
            </a:r>
            <a:r>
              <a:rPr lang="en-US" altLang="zh-CN" dirty="0" smtClean="0"/>
              <a:t>members’ performance</a:t>
            </a:r>
            <a:r>
              <a:rPr lang="en-US" altLang="zh-CN" dirty="0"/>
              <a:t>. 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要求你们每个人在</a:t>
            </a:r>
            <a:r>
              <a:rPr lang="zh-CN" altLang="en-US" dirty="0" smtClean="0"/>
              <a:t>做完</a:t>
            </a:r>
            <a:r>
              <a:rPr lang="zh-CN" altLang="en-US" dirty="0"/>
              <a:t>之后填一张表格，以对你们小组</a:t>
            </a:r>
            <a:r>
              <a:rPr lang="zh-CN" altLang="en-US" dirty="0" smtClean="0"/>
              <a:t>成员的</a:t>
            </a:r>
            <a:r>
              <a:rPr lang="zh-CN" altLang="en-US" dirty="0"/>
              <a:t>表现进行评估。</a:t>
            </a: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evaluate one’s ability </a:t>
            </a:r>
            <a:r>
              <a:rPr lang="zh-CN" altLang="en-US" dirty="0"/>
              <a:t>评估某人的能力</a:t>
            </a:r>
          </a:p>
          <a:p>
            <a:pPr algn="just"/>
            <a:r>
              <a:rPr lang="en-US" altLang="zh-CN" dirty="0"/>
              <a:t>evaluate the value/quality of... </a:t>
            </a:r>
            <a:r>
              <a:rPr lang="zh-CN" altLang="en-US" dirty="0"/>
              <a:t>评估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 smtClean="0"/>
              <a:t>的价值</a:t>
            </a:r>
            <a:r>
              <a:rPr lang="en-US" altLang="zh-CN" dirty="0"/>
              <a:t>/ </a:t>
            </a:r>
            <a:r>
              <a:rPr lang="zh-CN" altLang="en-US" dirty="0"/>
              <a:t>质量</a:t>
            </a:r>
          </a:p>
          <a:p>
            <a:pPr algn="just"/>
            <a:r>
              <a:rPr lang="en-US" altLang="zh-CN" dirty="0"/>
              <a:t>evaluate the service of the hotel </a:t>
            </a:r>
            <a:r>
              <a:rPr lang="zh-CN" altLang="en-US" dirty="0"/>
              <a:t>评价</a:t>
            </a:r>
            <a:r>
              <a:rPr lang="zh-CN" altLang="en-US" dirty="0" smtClean="0"/>
              <a:t>旅馆的</a:t>
            </a:r>
            <a:r>
              <a:rPr lang="zh-CN" altLang="en-US" dirty="0"/>
              <a:t>服务</a:t>
            </a: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词语积累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evaluation </a:t>
            </a:r>
            <a:r>
              <a:rPr lang="en-US" altLang="zh-CN" i="1" dirty="0"/>
              <a:t>n. </a:t>
            </a:r>
            <a:r>
              <a:rPr lang="zh-CN" altLang="en-US" dirty="0"/>
              <a:t>评估，评价</a:t>
            </a:r>
          </a:p>
        </p:txBody>
      </p:sp>
    </p:spTree>
    <p:extLst>
      <p:ext uri="{BB962C8B-B14F-4D97-AF65-F5344CB8AC3E}">
        <p14:creationId xmlns:p14="http://schemas.microsoft.com/office/powerpoint/2010/main" xmlns="" val="59188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Please </a:t>
            </a:r>
            <a:r>
              <a:rPr lang="en-US" altLang="zh-CN" i="1" dirty="0"/>
              <a:t>fill out </a:t>
            </a:r>
            <a:r>
              <a:rPr lang="en-US" altLang="zh-CN" dirty="0"/>
              <a:t>the form </a:t>
            </a:r>
            <a:r>
              <a:rPr lang="en-US" altLang="zh-CN" dirty="0" smtClean="0"/>
              <a:t>___________</a:t>
            </a:r>
            <a:r>
              <a:rPr lang="zh-CN" altLang="en-US" dirty="0" smtClean="0"/>
              <a:t>（</a:t>
            </a:r>
            <a:r>
              <a:rPr lang="en-US" altLang="zh-CN" dirty="0"/>
              <a:t>evaluate</a:t>
            </a:r>
            <a:r>
              <a:rPr lang="zh-CN" altLang="en-US" dirty="0"/>
              <a:t>） </a:t>
            </a:r>
            <a:r>
              <a:rPr lang="en-US" altLang="zh-CN" dirty="0"/>
              <a:t>the </a:t>
            </a:r>
            <a:r>
              <a:rPr lang="en-US" altLang="zh-CN" dirty="0" smtClean="0"/>
              <a:t>service of </a:t>
            </a:r>
            <a:r>
              <a:rPr lang="en-US" altLang="zh-CN" dirty="0"/>
              <a:t>our hotel.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It is widely accepted that students should </a:t>
            </a:r>
            <a:r>
              <a:rPr lang="en-US" altLang="zh-CN" dirty="0" smtClean="0"/>
              <a:t>___________</a:t>
            </a:r>
            <a:r>
              <a:rPr lang="zh-CN" altLang="en-US" dirty="0" smtClean="0"/>
              <a:t>（</a:t>
            </a:r>
            <a:r>
              <a:rPr lang="en-US" altLang="zh-CN" dirty="0"/>
              <a:t>evaluate</a:t>
            </a:r>
            <a:r>
              <a:rPr lang="zh-CN" altLang="en-US" dirty="0"/>
              <a:t>） </a:t>
            </a:r>
            <a:r>
              <a:rPr lang="en-US" altLang="zh-CN" dirty="0" smtClean="0"/>
              <a:t>in terms </a:t>
            </a:r>
            <a:r>
              <a:rPr lang="en-US" altLang="zh-CN" dirty="0"/>
              <a:t>of overall quality.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We need to carry out a proper </a:t>
            </a:r>
            <a:r>
              <a:rPr lang="en-US" altLang="zh-CN" dirty="0" smtClean="0"/>
              <a:t>___________</a:t>
            </a:r>
            <a:r>
              <a:rPr lang="zh-CN" altLang="en-US" dirty="0" smtClean="0"/>
              <a:t>（</a:t>
            </a:r>
            <a:r>
              <a:rPr lang="en-US" altLang="zh-CN" dirty="0"/>
              <a:t>evaluate</a:t>
            </a:r>
            <a:r>
              <a:rPr lang="zh-CN" altLang="en-US" dirty="0"/>
              <a:t>） </a:t>
            </a:r>
            <a:r>
              <a:rPr lang="en-US" altLang="zh-CN" dirty="0"/>
              <a:t>of the new system.</a:t>
            </a:r>
          </a:p>
          <a:p>
            <a:pPr algn="just"/>
            <a:r>
              <a:rPr lang="zh-CN" altLang="en-US" b="1" dirty="0"/>
              <a:t>单句写作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You should be able to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（评估</a:t>
            </a:r>
            <a:r>
              <a:rPr lang="zh-CN" altLang="en-US" dirty="0"/>
              <a:t>自己的工作）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5433854" y="1330103"/>
            <a:ext cx="1672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evaluate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1990" y="1762599"/>
            <a:ext cx="1672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 evaluated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63522" y="2654969"/>
            <a:ext cx="161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evaluation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8444" y="3580387"/>
            <a:ext cx="4415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evaluate       your    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own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work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265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0000" y="675000"/>
            <a:ext cx="10512000" cy="5508000"/>
          </a:xfrm>
        </p:spPr>
        <p:txBody>
          <a:bodyPr>
            <a:normAutofit lnSpcReduction="10000"/>
          </a:bodyPr>
          <a:lstStyle/>
          <a:p>
            <a:pPr algn="just"/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词汇四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arrange 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v.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）安排，准备 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）布置，排列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...your group should </a:t>
            </a:r>
            <a:r>
              <a:rPr lang="en-US" altLang="zh-CN" b="1" dirty="0"/>
              <a:t>arrange </a:t>
            </a:r>
            <a:r>
              <a:rPr lang="en-US" altLang="zh-CN" dirty="0"/>
              <a:t>to </a:t>
            </a:r>
            <a:r>
              <a:rPr lang="en-US" altLang="zh-CN" dirty="0" smtClean="0"/>
              <a:t>meet outside </a:t>
            </a:r>
            <a:r>
              <a:rPr lang="en-US" altLang="zh-CN" dirty="0"/>
              <a:t>of school </a:t>
            </a:r>
            <a:r>
              <a:rPr lang="en-US" altLang="zh-CN" dirty="0" smtClean="0"/>
              <a:t>hours...</a:t>
            </a:r>
          </a:p>
          <a:p>
            <a:pPr algn="just"/>
            <a:r>
              <a:rPr lang="en-US" altLang="zh-CN" dirty="0" smtClean="0">
                <a:latin typeface="宋体" pitchFamily="2" charset="-122"/>
              </a:rPr>
              <a:t>……</a:t>
            </a:r>
            <a:r>
              <a:rPr lang="zh-CN" altLang="en-US" dirty="0"/>
              <a:t>你们组</a:t>
            </a:r>
            <a:r>
              <a:rPr lang="zh-CN" altLang="en-US" dirty="0" smtClean="0"/>
              <a:t>应该安排</a:t>
            </a:r>
            <a:r>
              <a:rPr lang="zh-CN" altLang="en-US" dirty="0"/>
              <a:t>好在校外时间见面</a:t>
            </a:r>
            <a:r>
              <a:rPr lang="en-US" altLang="zh-CN" dirty="0">
                <a:latin typeface="宋体" pitchFamily="2" charset="-122"/>
              </a:rPr>
              <a:t>……</a:t>
            </a: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>
              <a:tabLst>
                <a:tab pos="4748213" algn="l"/>
              </a:tabLst>
            </a:pPr>
            <a:r>
              <a:rPr lang="en-US" altLang="zh-CN" dirty="0" smtClean="0"/>
              <a:t>arrange to </a:t>
            </a:r>
            <a:r>
              <a:rPr lang="en-US" altLang="zh-CN" dirty="0"/>
              <a:t>do sth. </a:t>
            </a:r>
            <a:r>
              <a:rPr lang="zh-CN" altLang="en-US" dirty="0"/>
              <a:t>安排做某</a:t>
            </a:r>
            <a:r>
              <a:rPr lang="zh-CN" altLang="en-US" dirty="0" smtClean="0"/>
              <a:t>事</a:t>
            </a:r>
            <a:r>
              <a:rPr lang="en-US" altLang="zh-CN" dirty="0" smtClean="0"/>
              <a:t>	arrange for </a:t>
            </a:r>
            <a:r>
              <a:rPr lang="en-US" altLang="zh-CN" dirty="0"/>
              <a:t>sb. to do sth. </a:t>
            </a:r>
            <a:r>
              <a:rPr lang="zh-CN" altLang="en-US" dirty="0"/>
              <a:t>安排某人做某事</a:t>
            </a:r>
          </a:p>
          <a:p>
            <a:pPr algn="just">
              <a:tabLst>
                <a:tab pos="4748213" algn="l"/>
              </a:tabLst>
            </a:pPr>
            <a:r>
              <a:rPr lang="en-US" altLang="zh-CN" dirty="0"/>
              <a:t>arrange </a:t>
            </a:r>
            <a:r>
              <a:rPr lang="en-US" altLang="zh-CN" dirty="0" smtClean="0"/>
              <a:t>sth</a:t>
            </a:r>
            <a:r>
              <a:rPr lang="en-US" altLang="zh-CN" dirty="0"/>
              <a:t>. with sb. </a:t>
            </a:r>
            <a:r>
              <a:rPr lang="zh-CN" altLang="en-US" dirty="0"/>
              <a:t>安排好与某人</a:t>
            </a:r>
            <a:r>
              <a:rPr lang="zh-CN" altLang="en-US" dirty="0" smtClean="0"/>
              <a:t>做某事</a:t>
            </a:r>
            <a:r>
              <a:rPr lang="en-US" altLang="zh-CN" dirty="0" smtClean="0"/>
              <a:t>	arrange when/where/how</a:t>
            </a:r>
            <a:r>
              <a:rPr lang="en-US" altLang="zh-CN" dirty="0"/>
              <a:t>... </a:t>
            </a:r>
            <a:r>
              <a:rPr lang="zh-CN" altLang="en-US" dirty="0"/>
              <a:t>安排何时</a:t>
            </a:r>
            <a:r>
              <a:rPr lang="en-US" altLang="zh-CN" dirty="0" smtClean="0"/>
              <a:t>/</a:t>
            </a:r>
            <a:r>
              <a:rPr lang="zh-CN" altLang="en-US" dirty="0" smtClean="0"/>
              <a:t>何</a:t>
            </a:r>
            <a:r>
              <a:rPr lang="zh-CN" altLang="en-US" dirty="0"/>
              <a:t>地</a:t>
            </a:r>
            <a:r>
              <a:rPr lang="en-US" altLang="zh-CN" dirty="0"/>
              <a:t>/ </a:t>
            </a:r>
            <a:r>
              <a:rPr lang="zh-CN" altLang="en-US" dirty="0"/>
              <a:t>如何</a:t>
            </a:r>
            <a:r>
              <a:rPr lang="en-US" altLang="zh-CN" dirty="0" smtClean="0">
                <a:latin typeface="宋体" pitchFamily="2" charset="-122"/>
              </a:rPr>
              <a:t>……</a:t>
            </a:r>
          </a:p>
          <a:p>
            <a:pPr algn="just">
              <a:tabLst>
                <a:tab pos="4748213" algn="l"/>
              </a:tabLst>
            </a:pPr>
            <a:r>
              <a:rPr lang="en-US" altLang="zh-CN" b="1" dirty="0">
                <a:latin typeface="宋体" pitchFamily="2" charset="-122"/>
              </a:rPr>
              <a:t>【</a:t>
            </a:r>
            <a:r>
              <a:rPr lang="zh-CN" altLang="en-US" b="1" dirty="0" smtClean="0"/>
              <a:t>误区警示</a:t>
            </a:r>
            <a:r>
              <a:rPr lang="en-US" altLang="zh-CN" b="1" dirty="0" smtClean="0"/>
              <a:t>】</a:t>
            </a:r>
          </a:p>
          <a:p>
            <a:pPr algn="just">
              <a:tabLst>
                <a:tab pos="4748213" algn="l"/>
              </a:tabLst>
            </a:pPr>
            <a:r>
              <a:rPr lang="en-US" altLang="zh-CN" dirty="0" smtClean="0"/>
              <a:t>arrange </a:t>
            </a:r>
            <a:r>
              <a:rPr lang="en-US" altLang="zh-CN" dirty="0"/>
              <a:t>for sb. to do sth. </a:t>
            </a:r>
            <a:r>
              <a:rPr lang="zh-CN" altLang="en-US" dirty="0"/>
              <a:t>（√</a:t>
            </a:r>
            <a:r>
              <a:rPr lang="zh-CN" altLang="en-US" dirty="0" smtClean="0"/>
              <a:t>）     </a:t>
            </a:r>
            <a:r>
              <a:rPr lang="en-US" altLang="zh-CN" dirty="0" smtClean="0"/>
              <a:t>	arrange </a:t>
            </a:r>
            <a:r>
              <a:rPr lang="en-US" altLang="zh-CN" dirty="0"/>
              <a:t>sb. to do sth. </a:t>
            </a:r>
            <a:r>
              <a:rPr lang="zh-CN" altLang="en-US" dirty="0"/>
              <a:t>（</a:t>
            </a:r>
            <a:r>
              <a:rPr lang="en-US" altLang="zh-CN" dirty="0"/>
              <a:t>×</a:t>
            </a:r>
            <a:r>
              <a:rPr lang="zh-CN" altLang="en-US" dirty="0"/>
              <a:t>）</a:t>
            </a: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词语积累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arrangement </a:t>
            </a:r>
            <a:r>
              <a:rPr lang="en-US" altLang="zh-CN" i="1" dirty="0"/>
              <a:t>n. </a:t>
            </a:r>
            <a:r>
              <a:rPr lang="zh-CN" altLang="en-US" dirty="0"/>
              <a:t>安排；</a:t>
            </a:r>
            <a:r>
              <a:rPr lang="zh-CN" altLang="en-US" dirty="0" smtClean="0"/>
              <a:t>整理</a:t>
            </a:r>
            <a:r>
              <a:rPr lang="en-US" altLang="zh-CN" dirty="0" smtClean="0"/>
              <a:t>	</a:t>
            </a:r>
          </a:p>
          <a:p>
            <a:pPr algn="just"/>
            <a:r>
              <a:rPr lang="en-US" altLang="zh-CN" dirty="0" smtClean="0"/>
              <a:t>make </a:t>
            </a:r>
            <a:r>
              <a:rPr lang="en-US" altLang="zh-CN" dirty="0"/>
              <a:t>arrangements for </a:t>
            </a:r>
            <a:r>
              <a:rPr lang="zh-CN" altLang="en-US" dirty="0"/>
              <a:t>为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en-US" altLang="zh-CN" dirty="0"/>
              <a:t> </a:t>
            </a:r>
            <a:r>
              <a:rPr lang="zh-CN" altLang="en-US" dirty="0"/>
              <a:t>做准备</a:t>
            </a:r>
            <a:r>
              <a:rPr lang="zh-CN" altLang="en-US" dirty="0" smtClean="0"/>
              <a:t>，为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做</a:t>
            </a:r>
            <a:r>
              <a:rPr lang="zh-CN" altLang="en-US" dirty="0" smtClean="0"/>
              <a:t>安排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17560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We’ve arranged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fill</a:t>
            </a:r>
            <a:r>
              <a:rPr lang="zh-CN" altLang="en-US" dirty="0"/>
              <a:t>） </a:t>
            </a:r>
            <a:r>
              <a:rPr lang="en-US" altLang="zh-CN" dirty="0"/>
              <a:t>out the questionnaires.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</a:t>
            </a:r>
            <a:r>
              <a:rPr lang="en-US" altLang="zh-CN" dirty="0"/>
              <a:t>Dave arranged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someone to </a:t>
            </a:r>
            <a:r>
              <a:rPr lang="en-US" altLang="zh-CN" i="1" dirty="0"/>
              <a:t>participate in </a:t>
            </a:r>
            <a:r>
              <a:rPr lang="en-US" altLang="zh-CN" dirty="0" smtClean="0"/>
              <a:t>the discussion</a:t>
            </a:r>
            <a:r>
              <a:rPr lang="en-US" altLang="zh-CN" dirty="0"/>
              <a:t>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The chief editor arranged a meeting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writers.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The manager has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（</a:t>
            </a:r>
            <a:r>
              <a:rPr lang="en-US" altLang="zh-CN" dirty="0"/>
              <a:t>arrange</a:t>
            </a:r>
            <a:r>
              <a:rPr lang="zh-CN" altLang="en-US" dirty="0"/>
              <a:t>）</a:t>
            </a:r>
            <a:r>
              <a:rPr lang="en-US" altLang="zh-CN" dirty="0"/>
              <a:t>for a car/has made </a:t>
            </a:r>
            <a:r>
              <a:rPr lang="en-US" altLang="zh-CN" dirty="0" smtClean="0"/>
              <a:t>_____________</a:t>
            </a:r>
            <a:r>
              <a:rPr lang="zh-CN" altLang="en-US" dirty="0" smtClean="0"/>
              <a:t>（</a:t>
            </a:r>
            <a:r>
              <a:rPr lang="en-US" altLang="zh-CN" dirty="0"/>
              <a:t>arrange</a:t>
            </a:r>
            <a:r>
              <a:rPr lang="zh-CN" altLang="en-US" dirty="0"/>
              <a:t>）</a:t>
            </a:r>
            <a:r>
              <a:rPr lang="en-US" altLang="zh-CN" dirty="0"/>
              <a:t>for a car to pick up the invited scientist at the airport.</a:t>
            </a:r>
          </a:p>
          <a:p>
            <a:pPr algn="just"/>
            <a:r>
              <a:rPr lang="zh-CN" altLang="en-US" b="1" dirty="0"/>
              <a:t>单句写作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The government has </a:t>
            </a:r>
            <a:r>
              <a:rPr lang="en-US" altLang="zh-CN" dirty="0" smtClean="0"/>
              <a:t>________________</a:t>
            </a:r>
            <a:r>
              <a:rPr lang="zh-CN" altLang="en-US" dirty="0" smtClean="0"/>
              <a:t> </a:t>
            </a:r>
            <a:r>
              <a:rPr lang="en-US" altLang="zh-CN" dirty="0"/>
              <a:t>more doctors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the wounded</a:t>
            </a:r>
            <a:r>
              <a:rPr lang="en-US" altLang="zh-CN" dirty="0"/>
              <a:t>. </a:t>
            </a:r>
            <a:r>
              <a:rPr lang="zh-CN" altLang="en-US" dirty="0"/>
              <a:t>（政府已经安排了更多的医生去救伤员。）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Have you </a:t>
            </a:r>
            <a:r>
              <a:rPr lang="en-US" altLang="zh-CN" dirty="0" smtClean="0"/>
              <a:t>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安排去见）</a:t>
            </a:r>
            <a:r>
              <a:rPr lang="en-US" altLang="zh-CN" dirty="0"/>
              <a:t>Mark this weekend?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</a:t>
            </a:r>
            <a:r>
              <a:rPr lang="en-US" altLang="zh-CN" dirty="0"/>
              <a:t>We haven’t </a:t>
            </a:r>
            <a:r>
              <a:rPr lang="en-US" altLang="zh-CN" dirty="0" smtClean="0"/>
              <a:t>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安排如何去）</a:t>
            </a:r>
            <a:r>
              <a:rPr lang="en-US" altLang="zh-CN" dirty="0"/>
              <a:t>the airport</a:t>
            </a:r>
            <a:r>
              <a:rPr lang="en-US" altLang="zh-CN" dirty="0" smtClean="0"/>
              <a:t>.</a:t>
            </a:r>
            <a:endParaRPr lang="zh-CN" altLang="en-US" sz="1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1500" y="1319087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fill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37253" y="1770779"/>
            <a:ext cx="958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35553" y="2244504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27941" y="2665984"/>
            <a:ext cx="6299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arranged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arrangements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68614" y="4054109"/>
            <a:ext cx="5638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arranged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save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02521" y="4957492"/>
            <a:ext cx="2520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arranged to meet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01673" y="5442234"/>
            <a:ext cx="3247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arranged how to get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816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5000"/>
              </a:lnSpc>
            </a:pP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词汇五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sign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n.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手势；符号，记号；标牌；迹象</a:t>
            </a:r>
          </a:p>
          <a:p>
            <a:pPr>
              <a:lnSpc>
                <a:spcPct val="145000"/>
              </a:lnSpc>
            </a:pP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            　　 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v.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签（名），签署；示意，打手势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45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>
              <a:lnSpc>
                <a:spcPct val="145000"/>
              </a:lnSpc>
            </a:pPr>
            <a:r>
              <a:rPr lang="en-US" altLang="zh-CN" dirty="0"/>
              <a:t>Some chimpanzees have learnt </a:t>
            </a:r>
            <a:r>
              <a:rPr lang="en-US" altLang="zh-CN" b="1" dirty="0" smtClean="0"/>
              <a:t>sign </a:t>
            </a:r>
            <a:r>
              <a:rPr lang="en-US" altLang="zh-CN" dirty="0" smtClean="0"/>
              <a:t>language</a:t>
            </a:r>
            <a:r>
              <a:rPr lang="zh-CN" altLang="en-US" dirty="0"/>
              <a:t>，</a:t>
            </a:r>
            <a:r>
              <a:rPr lang="en-US" altLang="zh-CN" dirty="0"/>
              <a:t>but they can only copy language...</a:t>
            </a:r>
          </a:p>
          <a:p>
            <a:pPr>
              <a:lnSpc>
                <a:spcPct val="145000"/>
              </a:lnSpc>
            </a:pPr>
            <a:r>
              <a:rPr lang="zh-CN" altLang="en-US" dirty="0"/>
              <a:t>有些黑猩猩学会了手语，但是它们只</a:t>
            </a:r>
            <a:r>
              <a:rPr lang="zh-CN" altLang="en-US" dirty="0" smtClean="0"/>
              <a:t>会模仿</a:t>
            </a:r>
            <a:r>
              <a:rPr lang="zh-CN" altLang="en-US" dirty="0"/>
              <a:t>语言</a:t>
            </a:r>
            <a:r>
              <a:rPr lang="en-US" altLang="zh-CN" dirty="0">
                <a:latin typeface="宋体" pitchFamily="2" charset="-122"/>
              </a:rPr>
              <a:t>……</a:t>
            </a:r>
          </a:p>
          <a:p>
            <a:pPr>
              <a:lnSpc>
                <a:spcPct val="145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>
              <a:lnSpc>
                <a:spcPct val="145000"/>
              </a:lnSpc>
            </a:pPr>
            <a:r>
              <a:rPr lang="en-US" altLang="zh-CN" dirty="0"/>
              <a:t>sign to sb. = give sb. a sign </a:t>
            </a:r>
            <a:r>
              <a:rPr lang="zh-CN" altLang="en-US" dirty="0"/>
              <a:t>示意某人，</a:t>
            </a:r>
            <a:r>
              <a:rPr lang="zh-CN" altLang="en-US" dirty="0" smtClean="0"/>
              <a:t>向某人</a:t>
            </a:r>
            <a:r>
              <a:rPr lang="zh-CN" altLang="en-US" dirty="0"/>
              <a:t>示意</a:t>
            </a:r>
          </a:p>
          <a:p>
            <a:pPr>
              <a:lnSpc>
                <a:spcPct val="145000"/>
              </a:lnSpc>
            </a:pPr>
            <a:r>
              <a:rPr lang="en-US" altLang="zh-CN" dirty="0"/>
              <a:t>sign up </a:t>
            </a:r>
            <a:r>
              <a:rPr lang="zh-CN" altLang="en-US" dirty="0"/>
              <a:t>（</a:t>
            </a:r>
            <a:r>
              <a:rPr lang="en-US" altLang="zh-CN" dirty="0"/>
              <a:t>for</a:t>
            </a:r>
            <a:r>
              <a:rPr lang="zh-CN" altLang="en-US" dirty="0"/>
              <a:t>） 报名（参加）；签约</a:t>
            </a:r>
          </a:p>
          <a:p>
            <a:pPr>
              <a:lnSpc>
                <a:spcPct val="145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图解助记</a:t>
            </a:r>
            <a:r>
              <a:rPr lang="en-US" altLang="zh-CN" b="1" dirty="0" smtClean="0"/>
              <a:t>】</a:t>
            </a:r>
            <a:r>
              <a:rPr lang="en-US" altLang="zh-CN" dirty="0" smtClean="0"/>
              <a:t>sign </a:t>
            </a:r>
            <a:r>
              <a:rPr lang="zh-CN" altLang="en-US" dirty="0"/>
              <a:t>的一词多义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8413" y="4832167"/>
            <a:ext cx="4623240" cy="1378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5791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写出下列句中</a:t>
            </a:r>
            <a:r>
              <a:rPr lang="en-US" altLang="zh-CN" b="1" dirty="0" smtClean="0"/>
              <a:t>sign</a:t>
            </a:r>
            <a:r>
              <a:rPr lang="zh-CN" altLang="en-US" b="1" dirty="0" smtClean="0"/>
              <a:t>的</a:t>
            </a:r>
            <a:r>
              <a:rPr lang="zh-CN" altLang="en-US" b="1" dirty="0"/>
              <a:t>含义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She nodded as a sign for us to sit down</a:t>
            </a:r>
            <a:r>
              <a:rPr lang="en-US" altLang="zh-CN" dirty="0" smtClean="0"/>
              <a:t>.	 	________________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It is nothing but a dollar sign. </a:t>
            </a:r>
            <a:r>
              <a:rPr lang="en-US" altLang="zh-CN" dirty="0" smtClean="0"/>
              <a:t>			________________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The sign on the wall </a:t>
            </a:r>
            <a:r>
              <a:rPr lang="en-US" altLang="zh-CN" dirty="0" smtClean="0"/>
              <a:t>said “</a:t>
            </a:r>
            <a:r>
              <a:rPr lang="en-US" altLang="zh-CN" dirty="0"/>
              <a:t>Now wash your hands”. </a:t>
            </a:r>
            <a:r>
              <a:rPr lang="en-US" altLang="zh-CN" dirty="0" smtClean="0"/>
              <a:t>	________________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Headache may be a sign of stress. </a:t>
            </a:r>
            <a:r>
              <a:rPr lang="en-US" altLang="zh-CN" dirty="0" smtClean="0"/>
              <a:t>			________________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The policeman signed the driver to stop his car. </a:t>
            </a:r>
            <a:r>
              <a:rPr lang="en-US" altLang="zh-CN" dirty="0" smtClean="0"/>
              <a:t>	________________</a:t>
            </a:r>
            <a:endParaRPr lang="zh-CN" altLang="en-US" dirty="0"/>
          </a:p>
          <a:p>
            <a:r>
              <a:rPr lang="zh-CN" altLang="en-US" b="1" dirty="0"/>
              <a:t>单句语法填空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He signed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us to stop walking on.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</a:t>
            </a:r>
            <a:r>
              <a:rPr lang="en-US" altLang="zh-CN" dirty="0"/>
              <a:t>To our surprise</a:t>
            </a:r>
            <a:r>
              <a:rPr lang="zh-CN" altLang="en-US" dirty="0"/>
              <a:t>，</a:t>
            </a:r>
            <a:r>
              <a:rPr lang="en-US" altLang="zh-CN" dirty="0"/>
              <a:t>the conference ended up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sign</a:t>
            </a:r>
            <a:r>
              <a:rPr lang="zh-CN" altLang="en-US" dirty="0"/>
              <a:t>）</a:t>
            </a:r>
            <a:r>
              <a:rPr lang="en-US" altLang="zh-CN" dirty="0" smtClean="0"/>
              <a:t>no agreement.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7394859" y="1308070"/>
            <a:ext cx="21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手势，示意的动作　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4859" y="1757359"/>
            <a:ext cx="21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符号，记号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94859" y="2187016"/>
            <a:ext cx="21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招牌；指示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牌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94859" y="2666518"/>
            <a:ext cx="21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迹象；征兆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94859" y="3129225"/>
            <a:ext cx="21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示意，打手势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2182" y="4065659"/>
            <a:ext cx="1046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26225" y="4468477"/>
            <a:ext cx="1046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signing</a:t>
            </a:r>
          </a:p>
        </p:txBody>
      </p:sp>
    </p:spTree>
    <p:extLst>
      <p:ext uri="{BB962C8B-B14F-4D97-AF65-F5344CB8AC3E}">
        <p14:creationId xmlns:p14="http://schemas.microsoft.com/office/powerpoint/2010/main" xmlns="" val="383639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词汇六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hunt 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v.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）打猎，猎杀 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）搜寻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...when people started to live and </a:t>
            </a:r>
            <a:r>
              <a:rPr lang="en-US" altLang="zh-CN" b="1" dirty="0" smtClean="0"/>
              <a:t>hunt </a:t>
            </a:r>
            <a:r>
              <a:rPr lang="en-US" altLang="zh-CN" dirty="0" smtClean="0"/>
              <a:t>together</a:t>
            </a:r>
            <a:r>
              <a:rPr lang="en-US" altLang="zh-CN" dirty="0"/>
              <a:t>. 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当人们开始一起居住和</a:t>
            </a:r>
            <a:r>
              <a:rPr lang="zh-CN" altLang="en-US" dirty="0" smtClean="0"/>
              <a:t>狩猎</a:t>
            </a:r>
            <a:r>
              <a:rPr lang="zh-CN" altLang="en-US" dirty="0"/>
              <a:t>时。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hunt for </a:t>
            </a:r>
            <a:r>
              <a:rPr lang="zh-CN" altLang="en-US" dirty="0" smtClean="0"/>
              <a:t>寻找 </a:t>
            </a:r>
            <a:r>
              <a:rPr lang="en-US" altLang="zh-CN" dirty="0" smtClean="0"/>
              <a:t>		</a:t>
            </a:r>
          </a:p>
          <a:p>
            <a:r>
              <a:rPr lang="en-US" altLang="zh-CN" dirty="0" smtClean="0"/>
              <a:t>go </a:t>
            </a:r>
            <a:r>
              <a:rPr lang="en-US" altLang="zh-CN" dirty="0"/>
              <a:t>hunting </a:t>
            </a:r>
            <a:r>
              <a:rPr lang="zh-CN" altLang="en-US" dirty="0"/>
              <a:t>去打猎　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归纳拓展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 smtClean="0"/>
              <a:t>go swimming </a:t>
            </a:r>
            <a:r>
              <a:rPr lang="zh-CN" altLang="en-US" dirty="0"/>
              <a:t>去</a:t>
            </a:r>
            <a:r>
              <a:rPr lang="zh-CN" altLang="en-US" dirty="0" smtClean="0"/>
              <a:t>游泳</a:t>
            </a:r>
            <a:r>
              <a:rPr lang="en-US" altLang="zh-CN" dirty="0" smtClean="0"/>
              <a:t>	go fishing </a:t>
            </a:r>
            <a:r>
              <a:rPr lang="zh-CN" altLang="en-US" dirty="0"/>
              <a:t>去</a:t>
            </a:r>
            <a:r>
              <a:rPr lang="zh-CN" altLang="en-US" dirty="0" smtClean="0"/>
              <a:t>钓鱼</a:t>
            </a:r>
            <a:r>
              <a:rPr lang="en-US" altLang="zh-CN" dirty="0" smtClean="0"/>
              <a:t>	go camping </a:t>
            </a:r>
            <a:r>
              <a:rPr lang="zh-CN" altLang="en-US" dirty="0"/>
              <a:t>去</a:t>
            </a:r>
            <a:r>
              <a:rPr lang="zh-CN" altLang="en-US" dirty="0" smtClean="0"/>
              <a:t>野营</a:t>
            </a:r>
            <a:r>
              <a:rPr lang="en-US" altLang="zh-CN" dirty="0" smtClean="0"/>
              <a:t>	</a:t>
            </a:r>
          </a:p>
          <a:p>
            <a:r>
              <a:rPr lang="en-US" altLang="zh-CN" dirty="0" smtClean="0"/>
              <a:t>go shopping </a:t>
            </a:r>
            <a:r>
              <a:rPr lang="zh-CN" altLang="en-US" dirty="0"/>
              <a:t>去</a:t>
            </a:r>
            <a:r>
              <a:rPr lang="zh-CN" altLang="en-US" dirty="0" smtClean="0"/>
              <a:t>购物</a:t>
            </a:r>
            <a:r>
              <a:rPr lang="en-US" altLang="zh-CN" dirty="0" smtClean="0"/>
              <a:t>	go hiking </a:t>
            </a:r>
            <a:r>
              <a:rPr lang="zh-CN" altLang="en-US" dirty="0"/>
              <a:t>去</a:t>
            </a:r>
            <a:r>
              <a:rPr lang="zh-CN" altLang="en-US" dirty="0" smtClean="0"/>
              <a:t>远足</a:t>
            </a:r>
            <a:r>
              <a:rPr lang="en-US" altLang="zh-CN" dirty="0" smtClean="0"/>
              <a:t>		go boating </a:t>
            </a:r>
            <a:r>
              <a:rPr lang="zh-CN" altLang="en-US" dirty="0"/>
              <a:t>去划船</a:t>
            </a:r>
          </a:p>
          <a:p>
            <a:r>
              <a:rPr lang="en-US" altLang="zh-CN" dirty="0"/>
              <a:t>go </a:t>
            </a:r>
            <a:r>
              <a:rPr lang="en-US" altLang="zh-CN" dirty="0" smtClean="0"/>
              <a:t>skating </a:t>
            </a:r>
            <a:r>
              <a:rPr lang="zh-CN" altLang="en-US" dirty="0"/>
              <a:t>去滑冰</a:t>
            </a:r>
          </a:p>
        </p:txBody>
      </p:sp>
    </p:spTree>
    <p:extLst>
      <p:ext uri="{BB962C8B-B14F-4D97-AF65-F5344CB8AC3E}">
        <p14:creationId xmlns:p14="http://schemas.microsoft.com/office/powerpoint/2010/main" xmlns="" val="62308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They have decided to go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hunt</a:t>
            </a:r>
            <a:r>
              <a:rPr lang="zh-CN" altLang="en-US" dirty="0"/>
              <a:t>） </a:t>
            </a:r>
            <a:r>
              <a:rPr lang="en-US" altLang="zh-CN" dirty="0"/>
              <a:t>this weekend.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She is still hunting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a new job.</a:t>
            </a:r>
          </a:p>
          <a:p>
            <a:pPr algn="just"/>
            <a:r>
              <a:rPr lang="zh-CN" altLang="en-US" b="1" dirty="0"/>
              <a:t>单句写作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）［词汇复现］</a:t>
            </a:r>
            <a:r>
              <a:rPr lang="en-US" altLang="zh-CN" dirty="0"/>
              <a:t>They </a:t>
            </a:r>
            <a:r>
              <a:rPr lang="en-US" altLang="zh-CN" dirty="0" smtClean="0"/>
              <a:t>________ 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 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 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zh-CN" altLang="en-US" dirty="0"/>
              <a:t>（</a:t>
            </a:r>
            <a:r>
              <a:rPr lang="zh-CN" altLang="en-US" dirty="0" smtClean="0"/>
              <a:t>过去常常</a:t>
            </a:r>
            <a:r>
              <a:rPr lang="zh-CN" altLang="en-US" dirty="0"/>
              <a:t>去打猎） </a:t>
            </a:r>
            <a:r>
              <a:rPr lang="en-US" altLang="zh-CN" dirty="0"/>
              <a:t>and saw it as a </a:t>
            </a:r>
            <a:r>
              <a:rPr lang="en-US" altLang="zh-CN" i="1" dirty="0"/>
              <a:t>noble entertainment</a:t>
            </a:r>
            <a:r>
              <a:rPr lang="en-US" altLang="zh-CN" dirty="0"/>
              <a:t>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）［词汇复现］</a:t>
            </a:r>
            <a:r>
              <a:rPr lang="en-US" altLang="zh-CN" dirty="0"/>
              <a:t>They went to the island to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寻找</a:t>
            </a:r>
            <a:r>
              <a:rPr lang="zh-CN" altLang="en-US" dirty="0" smtClean="0"/>
              <a:t>）</a:t>
            </a:r>
            <a:r>
              <a:rPr lang="en-US" altLang="zh-CN" dirty="0" smtClean="0"/>
              <a:t>the </a:t>
            </a:r>
            <a:r>
              <a:rPr lang="en-US" altLang="zh-CN" dirty="0"/>
              <a:t>buried </a:t>
            </a:r>
            <a:r>
              <a:rPr lang="en-US" altLang="zh-CN" i="1" dirty="0"/>
              <a:t>jewellery</a:t>
            </a:r>
            <a:r>
              <a:rPr lang="en-US" altLang="zh-CN" dirty="0"/>
              <a:t>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）［词汇复现］</a:t>
            </a:r>
            <a:r>
              <a:rPr lang="en-US" altLang="zh-CN" dirty="0"/>
              <a:t>When I was a child</a:t>
            </a:r>
            <a:r>
              <a:rPr lang="zh-CN" altLang="en-US" dirty="0"/>
              <a:t>，</a:t>
            </a:r>
            <a:r>
              <a:rPr lang="en-US" altLang="zh-CN" dirty="0"/>
              <a:t>my father </a:t>
            </a:r>
            <a:r>
              <a:rPr lang="en-US" altLang="zh-CN" i="1" dirty="0"/>
              <a:t>arranged </a:t>
            </a:r>
            <a:r>
              <a:rPr lang="en-US" altLang="zh-CN" dirty="0"/>
              <a:t>for me to </a:t>
            </a:r>
            <a:r>
              <a:rPr lang="en-US" altLang="zh-CN" dirty="0" smtClean="0"/>
              <a:t>learn to 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打猎和捕鱼）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4122848" y="1308069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hunting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2005" y="1770778"/>
            <a:ext cx="1077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8446" y="2685177"/>
            <a:ext cx="4393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used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to             go       hunting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4530" y="3588561"/>
            <a:ext cx="2222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hunt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for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93142" y="4073303"/>
            <a:ext cx="1077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hunt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192" y="4524995"/>
            <a:ext cx="2024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and         fish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44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080" y="592031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 bwMode="auto">
          <a:xfrm>
            <a:off x="864837" y="754057"/>
            <a:ext cx="2112607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课文预习自测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76000" y="1315544"/>
            <a:ext cx="10440000" cy="4680000"/>
          </a:xfrm>
        </p:spPr>
        <p:txBody>
          <a:bodyPr>
            <a:normAutofit/>
          </a:bodyPr>
          <a:lstStyle/>
          <a:p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Ⅰ 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阅读理解（根据课文内容选择正确答案） </a:t>
            </a:r>
          </a:p>
          <a:p>
            <a:r>
              <a:rPr lang="en-US" altLang="zh-CN" dirty="0" smtClean="0"/>
              <a:t>1</a:t>
            </a:r>
            <a:r>
              <a:rPr lang="en-US" altLang="zh-CN" dirty="0"/>
              <a:t>. What does the passage mainly talk about?</a:t>
            </a:r>
          </a:p>
          <a:p>
            <a:r>
              <a:rPr lang="en-US" altLang="zh-CN" dirty="0"/>
              <a:t>A. How the Vikings discovered the Americas</a:t>
            </a:r>
            <a:r>
              <a:rPr lang="en-US" altLang="zh-CN" dirty="0" smtClean="0"/>
              <a:t>.	</a:t>
            </a:r>
          </a:p>
          <a:p>
            <a:r>
              <a:rPr lang="en-US" altLang="zh-CN" dirty="0" smtClean="0"/>
              <a:t>B</a:t>
            </a:r>
            <a:r>
              <a:rPr lang="en-US" altLang="zh-CN" dirty="0"/>
              <a:t>. The life of the Vikings in Scandinavia.</a:t>
            </a:r>
          </a:p>
          <a:p>
            <a:r>
              <a:rPr lang="en-US" altLang="zh-CN" dirty="0"/>
              <a:t>C. Eric the Red’s life story</a:t>
            </a:r>
            <a:r>
              <a:rPr lang="en-US" altLang="zh-CN" dirty="0" smtClean="0"/>
              <a:t>.			</a:t>
            </a:r>
          </a:p>
          <a:p>
            <a:r>
              <a:rPr lang="en-US" altLang="zh-CN" dirty="0" smtClean="0"/>
              <a:t>D</a:t>
            </a:r>
            <a:r>
              <a:rPr lang="en-US" altLang="zh-CN" dirty="0"/>
              <a:t>. Old stories about the Vikings.</a:t>
            </a:r>
          </a:p>
          <a:p>
            <a:r>
              <a:rPr lang="en-US" altLang="zh-CN" dirty="0"/>
              <a:t>2. It’s said that Eric the Red got into trouble </a:t>
            </a:r>
            <a:r>
              <a:rPr lang="en-US" altLang="zh-CN" dirty="0" smtClean="0"/>
              <a:t>________.</a:t>
            </a:r>
            <a:endParaRPr lang="en-US" altLang="zh-CN" dirty="0"/>
          </a:p>
          <a:p>
            <a:r>
              <a:rPr lang="en-US" altLang="zh-CN" dirty="0"/>
              <a:t>A. when he left </a:t>
            </a:r>
            <a:r>
              <a:rPr lang="en-US" altLang="zh-CN" dirty="0" smtClean="0"/>
              <a:t>Iceland			B</a:t>
            </a:r>
            <a:r>
              <a:rPr lang="en-US" altLang="zh-CN" dirty="0"/>
              <a:t>. when he reached Greenland</a:t>
            </a:r>
          </a:p>
          <a:p>
            <a:r>
              <a:rPr lang="en-US" altLang="zh-CN" dirty="0"/>
              <a:t>C. when he committed a </a:t>
            </a:r>
            <a:r>
              <a:rPr lang="en-US" altLang="zh-CN" dirty="0" smtClean="0"/>
              <a:t>murder		D</a:t>
            </a:r>
            <a:r>
              <a:rPr lang="en-US" altLang="zh-CN" dirty="0"/>
              <a:t>. when he returned to </a:t>
            </a:r>
            <a:r>
              <a:rPr lang="en-US" altLang="zh-CN" dirty="0" smtClean="0"/>
              <a:t>Iceland</a:t>
            </a:r>
            <a:endParaRPr lang="en-US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780479" y="2313459"/>
            <a:ext cx="696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0479" y="5056659"/>
            <a:ext cx="696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</p:spTree>
    <p:extLst>
      <p:ext uri="{BB962C8B-B14F-4D97-AF65-F5344CB8AC3E}">
        <p14:creationId xmlns:p14="http://schemas.microsoft.com/office/powerpoint/2010/main" xmlns="" val="153036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词汇七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frightening 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adj.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令人惊恐的，骇人的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frighten </a:t>
            </a:r>
            <a:r>
              <a:rPr lang="en-US" altLang="zh-CN" i="1" dirty="0"/>
              <a:t>v. </a:t>
            </a:r>
            <a:r>
              <a:rPr lang="zh-CN" altLang="en-US" dirty="0"/>
              <a:t>使惊恐</a:t>
            </a:r>
          </a:p>
          <a:p>
            <a:r>
              <a:rPr lang="en-US" altLang="zh-CN" dirty="0"/>
              <a:t>frighten sb. into/out of </a:t>
            </a:r>
            <a:r>
              <a:rPr lang="zh-CN" altLang="en-US" dirty="0"/>
              <a:t>（</a:t>
            </a:r>
            <a:r>
              <a:rPr lang="en-US" altLang="zh-CN" dirty="0"/>
              <a:t>doing</a:t>
            </a:r>
            <a:r>
              <a:rPr lang="zh-CN" altLang="en-US" dirty="0"/>
              <a:t>） </a:t>
            </a:r>
            <a:r>
              <a:rPr lang="en-US" altLang="zh-CN" dirty="0"/>
              <a:t>sth</a:t>
            </a:r>
            <a:r>
              <a:rPr lang="en-US" altLang="zh-CN" dirty="0" smtClean="0"/>
              <a:t>. </a:t>
            </a:r>
            <a:r>
              <a:rPr lang="zh-CN" altLang="en-US" dirty="0" smtClean="0"/>
              <a:t>恐吓</a:t>
            </a:r>
            <a:r>
              <a:rPr lang="zh-CN" altLang="en-US" dirty="0"/>
              <a:t>某人做</a:t>
            </a:r>
            <a:r>
              <a:rPr lang="en-US" altLang="zh-CN" dirty="0"/>
              <a:t>/</a:t>
            </a:r>
            <a:r>
              <a:rPr lang="zh-CN" altLang="en-US" dirty="0"/>
              <a:t>不做某事　</a:t>
            </a:r>
          </a:p>
          <a:p>
            <a:r>
              <a:rPr lang="en-US" altLang="zh-CN" dirty="0"/>
              <a:t>frighten sb. away/off </a:t>
            </a:r>
            <a:r>
              <a:rPr lang="zh-CN" altLang="en-US" dirty="0"/>
              <a:t>把某人吓跑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frightened </a:t>
            </a:r>
            <a:r>
              <a:rPr lang="en-US" altLang="zh-CN" i="1" dirty="0"/>
              <a:t>adj. </a:t>
            </a:r>
            <a:r>
              <a:rPr lang="zh-CN" altLang="en-US" dirty="0"/>
              <a:t>害怕的，惊恐的</a:t>
            </a:r>
          </a:p>
          <a:p>
            <a:r>
              <a:rPr lang="en-US" altLang="zh-CN" dirty="0"/>
              <a:t>be frightened at/that</a:t>
            </a:r>
            <a:r>
              <a:rPr lang="en-US" altLang="zh-CN" dirty="0" smtClean="0"/>
              <a:t>... </a:t>
            </a:r>
            <a:r>
              <a:rPr lang="zh-CN" altLang="en-US" dirty="0" smtClean="0"/>
              <a:t>对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感到惊恐　　</a:t>
            </a:r>
            <a:r>
              <a:rPr lang="en-US" altLang="zh-CN" dirty="0" smtClean="0"/>
              <a:t>	</a:t>
            </a:r>
            <a:endParaRPr lang="zh-CN" altLang="en-US" dirty="0" smtClean="0"/>
          </a:p>
          <a:p>
            <a:r>
              <a:rPr lang="en-US" altLang="zh-CN" dirty="0" smtClean="0"/>
              <a:t>be frightened of </a:t>
            </a:r>
            <a:r>
              <a:rPr lang="zh-CN" altLang="en-US" dirty="0" smtClean="0"/>
              <a:t>害怕</a:t>
            </a:r>
          </a:p>
          <a:p>
            <a:r>
              <a:rPr lang="en-US" altLang="zh-CN" dirty="0" smtClean="0"/>
              <a:t>be </a:t>
            </a:r>
            <a:r>
              <a:rPr lang="en-US" altLang="zh-CN" dirty="0"/>
              <a:t>frightened to death </a:t>
            </a:r>
            <a:r>
              <a:rPr lang="zh-CN" altLang="en-US" dirty="0"/>
              <a:t>怕得</a:t>
            </a:r>
            <a:r>
              <a:rPr lang="zh-CN" altLang="en-US" dirty="0" smtClean="0"/>
              <a:t>要命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2364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【</a:t>
            </a:r>
            <a:r>
              <a:rPr lang="zh-CN" altLang="en-US" b="1" dirty="0"/>
              <a:t>误区警示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frightening </a:t>
            </a:r>
            <a:r>
              <a:rPr lang="zh-CN" altLang="en-US" dirty="0"/>
              <a:t>表示“令人害怕的”，修饰物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en-US" dirty="0" smtClean="0"/>
              <a:t>而</a:t>
            </a:r>
            <a:r>
              <a:rPr lang="en-US" altLang="zh-CN" dirty="0"/>
              <a:t>frightened </a:t>
            </a:r>
            <a:r>
              <a:rPr lang="zh-CN" altLang="en-US" dirty="0"/>
              <a:t>表示“感到害怕的”，修饰人</a:t>
            </a:r>
            <a:r>
              <a:rPr lang="zh-CN" altLang="en-US" dirty="0" smtClean="0"/>
              <a:t>、人</a:t>
            </a:r>
            <a:r>
              <a:rPr lang="zh-CN" altLang="en-US" dirty="0"/>
              <a:t>的心理、表情和声音等。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一言助记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The little girl </a:t>
            </a:r>
            <a:r>
              <a:rPr lang="en-US" altLang="zh-CN" b="1" dirty="0"/>
              <a:t>is frightened of </a:t>
            </a:r>
            <a:r>
              <a:rPr lang="en-US" altLang="zh-CN" dirty="0"/>
              <a:t>snakes. </a:t>
            </a:r>
            <a:r>
              <a:rPr lang="en-US" altLang="zh-CN" dirty="0" smtClean="0"/>
              <a:t>The other </a:t>
            </a:r>
            <a:r>
              <a:rPr lang="en-US" altLang="zh-CN" dirty="0"/>
              <a:t>day when she saw the </a:t>
            </a:r>
            <a:r>
              <a:rPr lang="en-US" altLang="zh-CN" b="1" dirty="0" smtClean="0"/>
              <a:t>frightening </a:t>
            </a:r>
            <a:r>
              <a:rPr lang="en-US" altLang="zh-CN" dirty="0" smtClean="0"/>
              <a:t>snake</a:t>
            </a:r>
            <a:r>
              <a:rPr lang="zh-CN" altLang="en-US" dirty="0"/>
              <a:t>，</a:t>
            </a:r>
            <a:r>
              <a:rPr lang="en-US" altLang="zh-CN" dirty="0"/>
              <a:t>she </a:t>
            </a:r>
            <a:r>
              <a:rPr lang="en-US" altLang="zh-CN" b="1" dirty="0"/>
              <a:t>was frightened to death</a:t>
            </a:r>
            <a:r>
              <a:rPr lang="en-US" altLang="zh-CN" dirty="0"/>
              <a:t>. </a:t>
            </a:r>
            <a:r>
              <a:rPr lang="zh-CN" altLang="en-US" dirty="0" smtClean="0"/>
              <a:t>这个 小</a:t>
            </a:r>
            <a:r>
              <a:rPr lang="zh-CN" altLang="en-US" dirty="0"/>
              <a:t>女孩怕蛇。前几天当她看到那条</a:t>
            </a:r>
            <a:r>
              <a:rPr lang="zh-CN" altLang="en-US" dirty="0" smtClean="0"/>
              <a:t>吓人的</a:t>
            </a:r>
            <a:r>
              <a:rPr lang="zh-CN" altLang="en-US" dirty="0"/>
              <a:t>蛇时，她差点吓死。</a:t>
            </a:r>
          </a:p>
        </p:txBody>
      </p:sp>
    </p:spTree>
    <p:extLst>
      <p:ext uri="{BB962C8B-B14F-4D97-AF65-F5344CB8AC3E}">
        <p14:creationId xmlns:p14="http://schemas.microsoft.com/office/powerpoint/2010/main" xmlns="" val="131835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648990"/>
            <a:ext cx="10440000" cy="5400000"/>
          </a:xfrm>
        </p:spPr>
        <p:txBody>
          <a:bodyPr/>
          <a:lstStyle/>
          <a:p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He felt rather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 </a:t>
            </a:r>
            <a:r>
              <a:rPr lang="en-US" altLang="zh-CN" dirty="0"/>
              <a:t>that his wife should drive the car at such </a:t>
            </a:r>
            <a:r>
              <a:rPr lang="en-US" altLang="zh-CN" dirty="0" smtClean="0"/>
              <a:t>a __________</a:t>
            </a:r>
            <a:r>
              <a:rPr lang="zh-CN" altLang="en-US" dirty="0" smtClean="0"/>
              <a:t> </a:t>
            </a:r>
            <a:r>
              <a:rPr lang="en-US" altLang="zh-CN" dirty="0"/>
              <a:t>speed. </a:t>
            </a:r>
            <a:r>
              <a:rPr lang="zh-CN" altLang="en-US" dirty="0"/>
              <a:t>（</a:t>
            </a:r>
            <a:r>
              <a:rPr lang="en-US" altLang="zh-CN" dirty="0"/>
              <a:t>frighten</a:t>
            </a:r>
            <a:r>
              <a:rPr lang="zh-CN" altLang="en-US" dirty="0"/>
              <a:t>）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The company frightened people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buying its service.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）［词汇复现］</a:t>
            </a:r>
            <a:r>
              <a:rPr lang="en-US" altLang="zh-CN" dirty="0"/>
              <a:t>When </a:t>
            </a:r>
            <a:r>
              <a:rPr lang="en-US" altLang="zh-CN" i="1" dirty="0"/>
              <a:t>hunting</a:t>
            </a:r>
            <a:r>
              <a:rPr lang="zh-CN" altLang="en-US" dirty="0"/>
              <a:t>，</a:t>
            </a:r>
            <a:r>
              <a:rPr lang="en-US" altLang="zh-CN" dirty="0"/>
              <a:t>he was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 </a:t>
            </a:r>
            <a:r>
              <a:rPr lang="en-US" altLang="zh-CN" dirty="0"/>
              <a:t>by the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 </a:t>
            </a:r>
            <a:r>
              <a:rPr lang="en-US" altLang="zh-CN" dirty="0"/>
              <a:t>scene</a:t>
            </a:r>
            <a:r>
              <a:rPr lang="en-US" altLang="zh-CN" dirty="0" smtClean="0"/>
              <a:t>.</a:t>
            </a:r>
            <a:r>
              <a:rPr lang="zh-CN" altLang="en-US" dirty="0" smtClean="0"/>
              <a:t>（ </a:t>
            </a:r>
            <a:r>
              <a:rPr lang="en-US" altLang="zh-CN" dirty="0"/>
              <a:t>frighten</a:t>
            </a:r>
            <a:r>
              <a:rPr lang="zh-CN" altLang="en-US" dirty="0"/>
              <a:t>）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Now he is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（</a:t>
            </a:r>
            <a:r>
              <a:rPr lang="en-US" altLang="zh-CN" dirty="0"/>
              <a:t>frighten</a:t>
            </a:r>
            <a:r>
              <a:rPr lang="zh-CN" altLang="en-US" dirty="0"/>
              <a:t>） </a:t>
            </a:r>
            <a:r>
              <a:rPr lang="en-US" altLang="zh-CN" dirty="0"/>
              <a:t>to go out at night.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He will never forget the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（</a:t>
            </a:r>
            <a:r>
              <a:rPr lang="en-US" altLang="zh-CN" dirty="0"/>
              <a:t>frighten</a:t>
            </a:r>
            <a:r>
              <a:rPr lang="zh-CN" altLang="en-US" dirty="0"/>
              <a:t>） </a:t>
            </a:r>
            <a:r>
              <a:rPr lang="en-US" altLang="zh-CN" dirty="0"/>
              <a:t>experience.</a:t>
            </a:r>
          </a:p>
          <a:p>
            <a:pPr algn="just"/>
            <a:r>
              <a:rPr lang="zh-CN" altLang="en-US" b="1" dirty="0"/>
              <a:t>单句写作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The child </a:t>
            </a:r>
            <a:r>
              <a:rPr lang="en-US" altLang="zh-CN" dirty="0" smtClean="0"/>
              <a:t>________________________________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被吓得不敢说话）</a:t>
            </a:r>
            <a:r>
              <a:rPr lang="en-US" altLang="zh-CN" dirty="0"/>
              <a:t>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</a:t>
            </a:r>
            <a:r>
              <a:rPr lang="en-US" altLang="zh-CN" dirty="0"/>
              <a:t>Don’t put your prices too high or you’ll </a:t>
            </a:r>
            <a:r>
              <a:rPr lang="en-US" altLang="zh-CN" dirty="0" smtClean="0"/>
              <a:t>_____________________________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把顾客吓跑）</a:t>
            </a:r>
            <a:r>
              <a:rPr lang="en-US" altLang="zh-CN" dirty="0"/>
              <a:t>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</a:t>
            </a:r>
            <a:r>
              <a:rPr lang="en-US" altLang="zh-CN" dirty="0"/>
              <a:t>She </a:t>
            </a:r>
            <a:r>
              <a:rPr lang="en-US" altLang="zh-CN" dirty="0" smtClean="0"/>
              <a:t>_____________________________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不敢出去</a:t>
            </a:r>
            <a:r>
              <a:rPr lang="zh-CN" altLang="en-US" dirty="0" smtClean="0"/>
              <a:t>）</a:t>
            </a:r>
            <a:r>
              <a:rPr lang="en-US" altLang="zh-CN" dirty="0" smtClean="0"/>
              <a:t>alone </a:t>
            </a:r>
            <a:r>
              <a:rPr lang="en-US" altLang="zh-CN" dirty="0"/>
              <a:t>at night.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9</a:t>
            </a:r>
            <a:r>
              <a:rPr lang="zh-CN" altLang="en-US" dirty="0"/>
              <a:t>）</a:t>
            </a:r>
            <a:r>
              <a:rPr lang="en-US" altLang="zh-CN" dirty="0"/>
              <a:t>Almost all of those present </a:t>
            </a:r>
            <a:r>
              <a:rPr lang="en-US" altLang="zh-CN" dirty="0" smtClean="0"/>
              <a:t>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看到了那只吓人的老虎）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3131328" y="1217043"/>
            <a:ext cx="7643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frightened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frightening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31231" y="2167385"/>
            <a:ext cx="1135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into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45580" y="2601725"/>
            <a:ext cx="38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frightened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frightening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722" y="3058182"/>
            <a:ext cx="1379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frightened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77639" y="3503952"/>
            <a:ext cx="1543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frightening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43722" y="4429782"/>
            <a:ext cx="4145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 frightened into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silence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66932" y="4898412"/>
            <a:ext cx="4145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frighten the customers away/off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95083" y="5331266"/>
            <a:ext cx="356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frightened of going out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06813" y="5785494"/>
            <a:ext cx="3231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saw the frightening tiger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2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5000"/>
              </a:lnSpc>
            </a:pP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词汇八</a:t>
            </a:r>
            <a:r>
              <a:rPr lang="zh-CN" altLang="en-US" dirty="0"/>
              <a:t>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spirit 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n.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）精神，心灵 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）情绪，心情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45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>
              <a:lnSpc>
                <a:spcPct val="145000"/>
              </a:lnSpc>
            </a:pPr>
            <a:r>
              <a:rPr lang="en-US" altLang="zh-CN" dirty="0"/>
              <a:t>The </a:t>
            </a:r>
            <a:r>
              <a:rPr lang="en-US" altLang="zh-CN" b="1" dirty="0"/>
              <a:t>Spirit </a:t>
            </a:r>
            <a:r>
              <a:rPr lang="en-US" altLang="zh-CN" dirty="0"/>
              <a:t>of Explorers </a:t>
            </a:r>
            <a:r>
              <a:rPr lang="zh-CN" altLang="en-US" dirty="0"/>
              <a:t>探险家的精神</a:t>
            </a:r>
          </a:p>
          <a:p>
            <a:pPr>
              <a:lnSpc>
                <a:spcPct val="145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>
              <a:lnSpc>
                <a:spcPct val="145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team spirit </a:t>
            </a:r>
            <a:r>
              <a:rPr lang="zh-CN" altLang="en-US" dirty="0"/>
              <a:t>团队</a:t>
            </a:r>
            <a:r>
              <a:rPr lang="zh-CN" altLang="en-US" dirty="0" smtClean="0"/>
              <a:t>精神</a:t>
            </a:r>
            <a:r>
              <a:rPr lang="en-US" altLang="zh-CN" dirty="0" smtClean="0"/>
              <a:t>	</a:t>
            </a:r>
          </a:p>
          <a:p>
            <a:pPr>
              <a:lnSpc>
                <a:spcPct val="145000"/>
              </a:lnSpc>
            </a:pPr>
            <a:r>
              <a:rPr lang="en-US" altLang="zh-CN" dirty="0" smtClean="0"/>
              <a:t>a </a:t>
            </a:r>
            <a:r>
              <a:rPr lang="en-US" altLang="zh-CN" dirty="0"/>
              <a:t>spirit of adventure </a:t>
            </a:r>
            <a:r>
              <a:rPr lang="zh-CN" altLang="en-US" dirty="0"/>
              <a:t>冒险精神</a:t>
            </a:r>
          </a:p>
          <a:p>
            <a:pPr>
              <a:lnSpc>
                <a:spcPct val="145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in low/high spirits </a:t>
            </a:r>
            <a:r>
              <a:rPr lang="zh-CN" altLang="en-US" dirty="0"/>
              <a:t>情绪低落</a:t>
            </a:r>
            <a:r>
              <a:rPr lang="en-US" altLang="zh-CN" dirty="0"/>
              <a:t>/ </a:t>
            </a:r>
            <a:r>
              <a:rPr lang="zh-CN" altLang="en-US" dirty="0"/>
              <a:t>高涨</a:t>
            </a:r>
          </a:p>
          <a:p>
            <a:pPr>
              <a:lnSpc>
                <a:spcPct val="145000"/>
              </a:lnSpc>
            </a:pPr>
            <a:r>
              <a:rPr lang="en-US" altLang="zh-CN" dirty="0"/>
              <a:t>keep our spirits up </a:t>
            </a:r>
            <a:r>
              <a:rPr lang="zh-CN" altLang="en-US" dirty="0"/>
              <a:t>保持我们高昂的</a:t>
            </a:r>
            <a:r>
              <a:rPr lang="zh-CN" altLang="en-US" dirty="0" smtClean="0"/>
              <a:t>情绪</a:t>
            </a:r>
            <a:endParaRPr lang="en-US" altLang="zh-CN" dirty="0" smtClean="0"/>
          </a:p>
          <a:p>
            <a:pPr>
              <a:lnSpc>
                <a:spcPct val="145000"/>
              </a:lnSpc>
            </a:pPr>
            <a:r>
              <a:rPr lang="en-US" altLang="zh-CN" dirty="0"/>
              <a:t>raise/lift one’s spirits </a:t>
            </a:r>
            <a:r>
              <a:rPr lang="zh-CN" altLang="en-US" dirty="0"/>
              <a:t>振奋某人的情绪</a:t>
            </a:r>
          </a:p>
          <a:p>
            <a:pPr>
              <a:lnSpc>
                <a:spcPct val="145000"/>
              </a:lnSpc>
            </a:pPr>
            <a:r>
              <a:rPr lang="en-US" altLang="zh-CN" dirty="0"/>
              <a:t>one’s spirits rise/lift/sink </a:t>
            </a:r>
            <a:r>
              <a:rPr lang="zh-CN" altLang="en-US" dirty="0"/>
              <a:t>某人高兴起来</a:t>
            </a:r>
            <a:r>
              <a:rPr lang="en-US" altLang="zh-CN" dirty="0" smtClean="0"/>
              <a:t>/</a:t>
            </a:r>
            <a:r>
              <a:rPr lang="zh-CN" altLang="en-US" dirty="0" smtClean="0"/>
              <a:t>情绪</a:t>
            </a:r>
            <a:r>
              <a:rPr lang="zh-CN" altLang="en-US" dirty="0"/>
              <a:t>低落</a:t>
            </a:r>
          </a:p>
          <a:p>
            <a:pPr>
              <a:lnSpc>
                <a:spcPct val="145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学法点拨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>
              <a:lnSpc>
                <a:spcPct val="145000"/>
              </a:lnSpc>
            </a:pPr>
            <a:r>
              <a:rPr lang="en-US" altLang="zh-CN" dirty="0"/>
              <a:t>spirit </a:t>
            </a:r>
            <a:r>
              <a:rPr lang="zh-CN" altLang="en-US" dirty="0"/>
              <a:t>表“情绪”时，用复数形式。</a:t>
            </a:r>
          </a:p>
        </p:txBody>
      </p:sp>
    </p:spTree>
    <p:extLst>
      <p:ext uri="{BB962C8B-B14F-4D97-AF65-F5344CB8AC3E}">
        <p14:creationId xmlns:p14="http://schemas.microsoft.com/office/powerpoint/2010/main" xmlns="" val="392106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After his wife’s sudden death</a:t>
            </a:r>
            <a:r>
              <a:rPr lang="zh-CN" altLang="en-US" dirty="0"/>
              <a:t>，</a:t>
            </a:r>
            <a:r>
              <a:rPr lang="en-US" altLang="zh-CN" dirty="0"/>
              <a:t>his children did what they could </a:t>
            </a:r>
            <a:r>
              <a:rPr lang="en-US" altLang="zh-CN" dirty="0" smtClean="0"/>
              <a:t>to keep </a:t>
            </a:r>
            <a:r>
              <a:rPr lang="en-US" altLang="zh-CN" dirty="0"/>
              <a:t>his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spirit</a:t>
            </a:r>
            <a:r>
              <a:rPr lang="zh-CN" altLang="en-US" dirty="0"/>
              <a:t>） </a:t>
            </a:r>
            <a:r>
              <a:rPr lang="en-US" altLang="zh-CN" dirty="0"/>
              <a:t>up.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He was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high spirits when he heard the news that he </a:t>
            </a:r>
            <a:r>
              <a:rPr lang="en-US" altLang="zh-CN" dirty="0" smtClean="0"/>
              <a:t>passed the </a:t>
            </a:r>
            <a:r>
              <a:rPr lang="en-US" altLang="zh-CN" dirty="0"/>
              <a:t>driving test.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Before the great moment</a:t>
            </a:r>
            <a:r>
              <a:rPr lang="zh-CN" altLang="en-US" dirty="0"/>
              <a:t>，</a:t>
            </a:r>
            <a:r>
              <a:rPr lang="en-US" altLang="zh-CN" dirty="0"/>
              <a:t>the director made a speech to raise </a:t>
            </a:r>
            <a:r>
              <a:rPr lang="en-US" altLang="zh-CN" dirty="0" smtClean="0"/>
              <a:t>our ________</a:t>
            </a:r>
            <a:r>
              <a:rPr lang="zh-CN" altLang="en-US" dirty="0" smtClean="0"/>
              <a:t>（</a:t>
            </a:r>
            <a:r>
              <a:rPr lang="en-US" altLang="zh-CN" dirty="0"/>
              <a:t>spirit</a:t>
            </a:r>
            <a:r>
              <a:rPr lang="zh-CN" altLang="en-US" dirty="0"/>
              <a:t>） </a:t>
            </a:r>
            <a:r>
              <a:rPr lang="en-US" altLang="zh-CN" dirty="0"/>
              <a:t>for the last time</a:t>
            </a:r>
            <a:r>
              <a:rPr lang="en-US" altLang="zh-CN" dirty="0" smtClean="0"/>
              <a:t>.</a:t>
            </a:r>
          </a:p>
          <a:p>
            <a:pPr algn="just"/>
            <a:r>
              <a:rPr lang="zh-CN" altLang="en-US" b="1" dirty="0"/>
              <a:t>单句写作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Encouraged by the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团队精神），</a:t>
            </a:r>
            <a:r>
              <a:rPr lang="en-US" altLang="zh-CN" dirty="0"/>
              <a:t>all the </a:t>
            </a:r>
            <a:r>
              <a:rPr lang="en-US" altLang="zh-CN" dirty="0" smtClean="0"/>
              <a:t>football players </a:t>
            </a:r>
            <a:r>
              <a:rPr lang="en-US" altLang="zh-CN" dirty="0"/>
              <a:t>were </a:t>
            </a:r>
            <a:r>
              <a:rPr lang="en-US" altLang="zh-CN" dirty="0" smtClean="0"/>
              <a:t>________ 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情绪高涨），</a:t>
            </a:r>
            <a:r>
              <a:rPr lang="en-US" altLang="zh-CN" dirty="0"/>
              <a:t>and </a:t>
            </a:r>
            <a:r>
              <a:rPr lang="en-US" altLang="zh-CN" dirty="0" smtClean="0"/>
              <a:t>finally they </a:t>
            </a:r>
            <a:r>
              <a:rPr lang="en-US" altLang="zh-CN" dirty="0"/>
              <a:t>won the game.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）［词汇复现］这个好消息让那位探险家感到振奋。</a:t>
            </a:r>
          </a:p>
          <a:p>
            <a:pPr algn="just"/>
            <a:r>
              <a:rPr lang="en-US" altLang="zh-CN" dirty="0" smtClean="0"/>
              <a:t>________________________________________________________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44843" y="1308070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spirits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49132" y="2222471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42308" y="2674162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spirits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69458" y="4029237"/>
            <a:ext cx="226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team     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spirit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69481" y="4524996"/>
            <a:ext cx="348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            high      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spirits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0153" y="5417363"/>
            <a:ext cx="6876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 good news raised/lifted the explorer’s spirits.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77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词汇九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set sail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启航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They achieved this long before </a:t>
            </a:r>
            <a:r>
              <a:rPr lang="en-US" altLang="zh-CN" dirty="0" smtClean="0"/>
              <a:t>Columbus ever </a:t>
            </a:r>
            <a:r>
              <a:rPr lang="en-US" altLang="zh-CN" b="1" dirty="0"/>
              <a:t>set sail</a:t>
            </a:r>
            <a:r>
              <a:rPr lang="en-US" altLang="zh-CN" dirty="0"/>
              <a:t>. </a:t>
            </a:r>
            <a:r>
              <a:rPr lang="zh-CN" altLang="en-US" dirty="0"/>
              <a:t>早在哥伦布启航之前，</a:t>
            </a:r>
            <a:r>
              <a:rPr lang="zh-CN" altLang="en-US" dirty="0" smtClean="0"/>
              <a:t>他们就</a:t>
            </a:r>
            <a:r>
              <a:rPr lang="zh-CN" altLang="en-US" dirty="0"/>
              <a:t>已经到达那里了。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set sail for </a:t>
            </a:r>
            <a:r>
              <a:rPr lang="zh-CN" altLang="en-US" dirty="0"/>
              <a:t>朝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 smtClean="0"/>
              <a:t>启航</a:t>
            </a:r>
            <a:r>
              <a:rPr lang="en-US" altLang="zh-CN" dirty="0" smtClean="0"/>
              <a:t>			set </a:t>
            </a:r>
            <a:r>
              <a:rPr lang="en-US" altLang="zh-CN" dirty="0"/>
              <a:t>about </a:t>
            </a:r>
            <a:r>
              <a:rPr lang="zh-CN" altLang="en-US" dirty="0"/>
              <a:t>着手做</a:t>
            </a:r>
          </a:p>
          <a:p>
            <a:r>
              <a:rPr lang="en-US" altLang="zh-CN" dirty="0"/>
              <a:t>set out </a:t>
            </a:r>
            <a:r>
              <a:rPr lang="zh-CN" altLang="en-US" dirty="0"/>
              <a:t>开始做，着手进行；</a:t>
            </a:r>
            <a:r>
              <a:rPr lang="zh-CN" altLang="en-US" dirty="0" smtClean="0"/>
              <a:t>动身</a:t>
            </a:r>
            <a:r>
              <a:rPr lang="en-US" altLang="zh-CN" dirty="0" smtClean="0"/>
              <a:t>		set </a:t>
            </a:r>
            <a:r>
              <a:rPr lang="en-US" altLang="zh-CN" dirty="0"/>
              <a:t>aside </a:t>
            </a:r>
            <a:r>
              <a:rPr lang="zh-CN" altLang="en-US" dirty="0"/>
              <a:t>把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放到一旁；留出</a:t>
            </a:r>
          </a:p>
          <a:p>
            <a:r>
              <a:rPr lang="en-US" altLang="zh-CN" dirty="0"/>
              <a:t>set down </a:t>
            </a:r>
            <a:r>
              <a:rPr lang="zh-CN" altLang="en-US" dirty="0"/>
              <a:t>放下，</a:t>
            </a:r>
            <a:r>
              <a:rPr lang="zh-CN" altLang="en-US" dirty="0" smtClean="0"/>
              <a:t>记下</a:t>
            </a:r>
            <a:r>
              <a:rPr lang="en-US" altLang="zh-CN" dirty="0" smtClean="0"/>
              <a:t>			set </a:t>
            </a:r>
            <a:r>
              <a:rPr lang="en-US" altLang="zh-CN" dirty="0"/>
              <a:t>off </a:t>
            </a:r>
            <a:r>
              <a:rPr lang="zh-CN" altLang="en-US" dirty="0"/>
              <a:t>动身，出发；使爆炸</a:t>
            </a:r>
          </a:p>
          <a:p>
            <a:r>
              <a:rPr lang="en-US" altLang="zh-CN" dirty="0"/>
              <a:t>set up </a:t>
            </a:r>
            <a:r>
              <a:rPr lang="zh-CN" altLang="en-US" dirty="0"/>
              <a:t>建立，创立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误区警示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set about doing sth. =set out to do sth</a:t>
            </a:r>
            <a:r>
              <a:rPr lang="en-US" altLang="zh-CN" dirty="0" smtClean="0"/>
              <a:t>. </a:t>
            </a:r>
            <a:r>
              <a:rPr lang="zh-CN" altLang="en-US" dirty="0" smtClean="0"/>
              <a:t>开始</a:t>
            </a:r>
            <a:r>
              <a:rPr lang="zh-CN" altLang="en-US" dirty="0"/>
              <a:t>做某事，着手做某事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5353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639000"/>
            <a:ext cx="10440000" cy="5580000"/>
          </a:xfrm>
        </p:spPr>
        <p:txBody>
          <a:bodyPr/>
          <a:lstStyle/>
          <a:p>
            <a:pPr algn="just">
              <a:lnSpc>
                <a:spcPct val="140000"/>
              </a:lnSpc>
            </a:pPr>
            <a:r>
              <a:rPr lang="zh-CN" altLang="en-US" b="1" dirty="0"/>
              <a:t>单句语法填空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Whatever the weather is like tomorrow</a:t>
            </a:r>
            <a:r>
              <a:rPr lang="zh-CN" altLang="en-US" dirty="0"/>
              <a:t>，</a:t>
            </a:r>
            <a:r>
              <a:rPr lang="en-US" altLang="zh-CN" dirty="0"/>
              <a:t>our ship will set sail </a:t>
            </a:r>
            <a:r>
              <a:rPr lang="en-US" altLang="zh-CN" dirty="0" smtClean="0"/>
              <a:t>________France</a:t>
            </a:r>
            <a:r>
              <a:rPr lang="en-US" altLang="zh-CN" dirty="0"/>
              <a:t>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Children love to set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fireworks during the Spring Festival.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I don’t think you should set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whatever the teacher says </a:t>
            </a:r>
            <a:r>
              <a:rPr lang="en-US" altLang="zh-CN" dirty="0" smtClean="0"/>
              <a:t>in class</a:t>
            </a:r>
            <a:r>
              <a:rPr lang="en-US" altLang="zh-CN" dirty="0"/>
              <a:t>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Armed with the information you have gathered</a:t>
            </a:r>
            <a:r>
              <a:rPr lang="zh-CN" altLang="en-US" dirty="0"/>
              <a:t>，</a:t>
            </a:r>
            <a:r>
              <a:rPr lang="en-US" altLang="zh-CN" dirty="0"/>
              <a:t>you can set </a:t>
            </a:r>
            <a:r>
              <a:rPr lang="en-US" altLang="zh-CN" dirty="0" smtClean="0"/>
              <a:t>about _________</a:t>
            </a:r>
            <a:r>
              <a:rPr lang="zh-CN" altLang="en-US" dirty="0" smtClean="0"/>
              <a:t>（</a:t>
            </a:r>
            <a:r>
              <a:rPr lang="en-US" altLang="zh-CN" dirty="0"/>
              <a:t>prepare</a:t>
            </a:r>
            <a:r>
              <a:rPr lang="zh-CN" altLang="en-US" dirty="0"/>
              <a:t>）</a:t>
            </a:r>
            <a:r>
              <a:rPr lang="en-US" altLang="zh-CN" dirty="0"/>
              <a:t>your business plan.</a:t>
            </a:r>
          </a:p>
          <a:p>
            <a:pPr algn="just">
              <a:lnSpc>
                <a:spcPct val="140000"/>
              </a:lnSpc>
            </a:pPr>
            <a:r>
              <a:rPr lang="en-US" altLang="zh-CN" dirty="0"/>
              <a:t>= Armed with the information you have gathered</a:t>
            </a:r>
            <a:r>
              <a:rPr lang="zh-CN" altLang="en-US" dirty="0"/>
              <a:t>，</a:t>
            </a:r>
            <a:r>
              <a:rPr lang="en-US" altLang="zh-CN" dirty="0"/>
              <a:t>you can set </a:t>
            </a:r>
            <a:r>
              <a:rPr lang="en-US" altLang="zh-CN" dirty="0" smtClean="0"/>
              <a:t>out _________</a:t>
            </a:r>
            <a:r>
              <a:rPr lang="zh-CN" altLang="en-US" dirty="0" smtClean="0"/>
              <a:t>（</a:t>
            </a:r>
            <a:r>
              <a:rPr lang="en-US" altLang="zh-CN" dirty="0"/>
              <a:t>prepare</a:t>
            </a:r>
            <a:r>
              <a:rPr lang="zh-CN" altLang="en-US" dirty="0"/>
              <a:t>）</a:t>
            </a:r>
            <a:r>
              <a:rPr lang="en-US" altLang="zh-CN" dirty="0"/>
              <a:t>your business plan.</a:t>
            </a:r>
          </a:p>
          <a:p>
            <a:pPr algn="just">
              <a:lnSpc>
                <a:spcPct val="140000"/>
              </a:lnSpc>
            </a:pPr>
            <a:r>
              <a:rPr lang="zh-CN" altLang="en-US" b="1" dirty="0"/>
              <a:t>单句写作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）［词汇复现］</a:t>
            </a:r>
            <a:r>
              <a:rPr lang="en-US" altLang="zh-CN" dirty="0"/>
              <a:t>The ship has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启航）</a:t>
            </a:r>
            <a:r>
              <a:rPr lang="en-US" altLang="zh-CN" dirty="0"/>
              <a:t>and it </a:t>
            </a:r>
            <a:r>
              <a:rPr lang="en-US" altLang="zh-CN" dirty="0" smtClean="0"/>
              <a:t>will make </a:t>
            </a:r>
            <a:r>
              <a:rPr lang="en-US" altLang="zh-CN" dirty="0"/>
              <a:t>a </a:t>
            </a:r>
            <a:r>
              <a:rPr lang="en-US" altLang="zh-CN" i="1" dirty="0"/>
              <a:t>voyage </a:t>
            </a:r>
            <a:r>
              <a:rPr lang="en-US" altLang="zh-CN" dirty="0"/>
              <a:t>to London.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With their hard work</a:t>
            </a:r>
            <a:r>
              <a:rPr lang="zh-CN" altLang="en-US" dirty="0"/>
              <a:t>，</a:t>
            </a:r>
            <a:r>
              <a:rPr lang="en-US" altLang="zh-CN" dirty="0"/>
              <a:t>they were soon able to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（创办</a:t>
            </a:r>
            <a:r>
              <a:rPr lang="zh-CN" altLang="en-US" dirty="0"/>
              <a:t>）</a:t>
            </a:r>
            <a:r>
              <a:rPr lang="en-US" altLang="zh-CN" dirty="0"/>
              <a:t>their own company</a:t>
            </a:r>
            <a:r>
              <a:rPr lang="en-US" altLang="zh-CN" dirty="0" smtClean="0"/>
              <a:t>.</a:t>
            </a:r>
            <a:endParaRPr lang="zh-CN" altLang="en-US" sz="1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78753" y="1164850"/>
            <a:ext cx="101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4208" y="1627558"/>
            <a:ext cx="101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75389" y="2024164"/>
            <a:ext cx="101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down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792099" y="2442804"/>
            <a:ext cx="1254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preparing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41883" y="3302120"/>
            <a:ext cx="136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prepare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5219" y="4602110"/>
            <a:ext cx="222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set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sail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0627" y="5450408"/>
            <a:ext cx="222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set            up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62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45000"/>
              </a:lnSpc>
            </a:pP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词汇十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according to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根据，依照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45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>
              <a:lnSpc>
                <a:spcPct val="145000"/>
              </a:lnSpc>
            </a:pPr>
            <a:r>
              <a:rPr lang="en-US" altLang="zh-CN" b="1" dirty="0"/>
              <a:t>According to </a:t>
            </a:r>
            <a:r>
              <a:rPr lang="en-US" altLang="zh-CN" dirty="0"/>
              <a:t>the old stories of Iceland </a:t>
            </a:r>
            <a:r>
              <a:rPr lang="en-US" altLang="zh-CN" dirty="0" smtClean="0"/>
              <a:t>and Norway</a:t>
            </a:r>
            <a:r>
              <a:rPr lang="en-US" altLang="zh-CN" dirty="0"/>
              <a:t>...for which he got into trouble. </a:t>
            </a:r>
            <a:r>
              <a:rPr lang="zh-CN" altLang="en-US" dirty="0" smtClean="0"/>
              <a:t>根据</a:t>
            </a:r>
            <a:r>
              <a:rPr lang="zh-CN" altLang="en-US" dirty="0"/>
              <a:t>冰岛和挪威的古老传说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为此他</a:t>
            </a:r>
            <a:r>
              <a:rPr lang="zh-CN" altLang="en-US" dirty="0" smtClean="0"/>
              <a:t>惹上</a:t>
            </a:r>
            <a:r>
              <a:rPr lang="zh-CN" altLang="en-US" dirty="0"/>
              <a:t>了麻烦。</a:t>
            </a:r>
          </a:p>
          <a:p>
            <a:pPr algn="just">
              <a:lnSpc>
                <a:spcPct val="145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>
              <a:lnSpc>
                <a:spcPct val="145000"/>
              </a:lnSpc>
            </a:pPr>
            <a:r>
              <a:rPr lang="en-US" altLang="zh-CN" dirty="0"/>
              <a:t>according to the latest survey </a:t>
            </a:r>
            <a:r>
              <a:rPr lang="zh-CN" altLang="en-US" dirty="0"/>
              <a:t>根据最新调查</a:t>
            </a:r>
          </a:p>
          <a:p>
            <a:pPr algn="just">
              <a:lnSpc>
                <a:spcPct val="145000"/>
              </a:lnSpc>
            </a:pPr>
            <a:r>
              <a:rPr lang="en-US" altLang="zh-CN" dirty="0"/>
              <a:t>according to the weather report </a:t>
            </a:r>
            <a:r>
              <a:rPr lang="zh-CN" altLang="en-US" dirty="0"/>
              <a:t>根据</a:t>
            </a:r>
            <a:r>
              <a:rPr lang="zh-CN" altLang="en-US" dirty="0" smtClean="0"/>
              <a:t>天气预报</a:t>
            </a:r>
            <a:endParaRPr lang="zh-CN" altLang="en-US" dirty="0"/>
          </a:p>
          <a:p>
            <a:pPr algn="just">
              <a:lnSpc>
                <a:spcPct val="145000"/>
              </a:lnSpc>
            </a:pPr>
            <a:r>
              <a:rPr lang="en-US" altLang="zh-CN" dirty="0"/>
              <a:t>according to the author </a:t>
            </a:r>
            <a:r>
              <a:rPr lang="zh-CN" altLang="en-US" dirty="0"/>
              <a:t>根据作者</a:t>
            </a:r>
          </a:p>
          <a:p>
            <a:pPr algn="just">
              <a:lnSpc>
                <a:spcPct val="145000"/>
              </a:lnSpc>
            </a:pPr>
            <a:r>
              <a:rPr lang="en-US" altLang="zh-CN" b="1" dirty="0"/>
              <a:t>【</a:t>
            </a:r>
            <a:r>
              <a:rPr lang="zh-CN" altLang="en-US" b="1" dirty="0"/>
              <a:t>误区警示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>
              <a:lnSpc>
                <a:spcPct val="145000"/>
              </a:lnSpc>
            </a:pPr>
            <a:r>
              <a:rPr lang="en-US" altLang="zh-CN" dirty="0"/>
              <a:t>according to </a:t>
            </a:r>
            <a:r>
              <a:rPr lang="zh-CN" altLang="en-US" dirty="0"/>
              <a:t>用来引出他人或他处的</a:t>
            </a:r>
            <a:r>
              <a:rPr lang="zh-CN" altLang="en-US" dirty="0" smtClean="0"/>
              <a:t>消息</a:t>
            </a:r>
            <a:r>
              <a:rPr lang="zh-CN" altLang="en-US" dirty="0"/>
              <a:t>，不能与</a:t>
            </a:r>
            <a:r>
              <a:rPr lang="en-US" altLang="zh-CN" dirty="0"/>
              <a:t>me </a:t>
            </a:r>
            <a:r>
              <a:rPr lang="zh-CN" altLang="en-US" dirty="0"/>
              <a:t>或</a:t>
            </a:r>
            <a:r>
              <a:rPr lang="en-US" altLang="zh-CN" dirty="0"/>
              <a:t>my opinion </a:t>
            </a:r>
            <a:r>
              <a:rPr lang="zh-CN" altLang="en-US" dirty="0"/>
              <a:t>连用。若</a:t>
            </a:r>
            <a:r>
              <a:rPr lang="zh-CN" altLang="en-US" dirty="0" smtClean="0"/>
              <a:t>用“依我看”</a:t>
            </a:r>
            <a:r>
              <a:rPr lang="zh-CN" altLang="en-US" dirty="0"/>
              <a:t>来表示自己的观点，可用</a:t>
            </a:r>
            <a:r>
              <a:rPr lang="en-US" altLang="zh-CN" dirty="0" smtClean="0"/>
              <a:t>in my </a:t>
            </a:r>
            <a:r>
              <a:rPr lang="en-US" altLang="zh-CN" dirty="0"/>
              <a:t>opinion</a:t>
            </a:r>
            <a:r>
              <a:rPr lang="zh-CN" altLang="en-US" dirty="0"/>
              <a:t>。</a:t>
            </a:r>
          </a:p>
          <a:p>
            <a:pPr algn="just">
              <a:lnSpc>
                <a:spcPct val="145000"/>
              </a:lnSpc>
            </a:pPr>
            <a:r>
              <a:rPr lang="en-US" altLang="zh-CN" dirty="0"/>
              <a:t>according to me/my opinion</a:t>
            </a:r>
            <a:r>
              <a:rPr lang="zh-CN" altLang="en-US" dirty="0"/>
              <a:t>（</a:t>
            </a:r>
            <a:r>
              <a:rPr lang="en-US" altLang="zh-CN" dirty="0"/>
              <a:t>×</a:t>
            </a:r>
            <a:r>
              <a:rPr lang="zh-CN" altLang="en-US" dirty="0" smtClean="0"/>
              <a:t>）</a:t>
            </a:r>
            <a:r>
              <a:rPr lang="en-US" altLang="zh-CN" dirty="0" smtClean="0"/>
              <a:t>		in </a:t>
            </a:r>
            <a:r>
              <a:rPr lang="en-US" altLang="zh-CN" dirty="0"/>
              <a:t>my opinion </a:t>
            </a:r>
            <a:r>
              <a:rPr lang="zh-CN" altLang="en-US" dirty="0"/>
              <a:t>（√）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0139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单句语法填空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Don’t </a:t>
            </a:r>
            <a:r>
              <a:rPr lang="en-US" altLang="zh-CN" i="1" dirty="0"/>
              <a:t>evaluate </a:t>
            </a:r>
            <a:r>
              <a:rPr lang="en-US" altLang="zh-CN" dirty="0"/>
              <a:t>a person according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his appearance.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</a:t>
            </a:r>
            <a:r>
              <a:rPr lang="en-US" altLang="zh-CN" dirty="0"/>
              <a:t>The ship has </a:t>
            </a:r>
            <a:r>
              <a:rPr lang="en-US" altLang="zh-CN" i="1" dirty="0"/>
              <a:t>set sail </a:t>
            </a:r>
            <a:r>
              <a:rPr lang="en-US" altLang="zh-CN" dirty="0"/>
              <a:t>for the Atlantic according </a:t>
            </a:r>
            <a:r>
              <a:rPr lang="en-US" altLang="zh-CN" dirty="0" smtClean="0"/>
              <a:t>________the </a:t>
            </a:r>
            <a:r>
              <a:rPr lang="en-US" altLang="zh-CN" dirty="0"/>
              <a:t>plan.</a:t>
            </a:r>
          </a:p>
          <a:p>
            <a:r>
              <a:rPr lang="zh-CN" altLang="en-US" b="1" dirty="0"/>
              <a:t>单句写作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 smtClean="0"/>
              <a:t>）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（</a:t>
            </a:r>
            <a:r>
              <a:rPr lang="zh-CN" altLang="en-US" dirty="0"/>
              <a:t>根据）</a:t>
            </a:r>
            <a:r>
              <a:rPr lang="en-US" altLang="zh-CN" dirty="0"/>
              <a:t>a widely accepted idea</a:t>
            </a:r>
            <a:r>
              <a:rPr lang="zh-CN" altLang="en-US" dirty="0"/>
              <a:t>，</a:t>
            </a:r>
            <a:r>
              <a:rPr lang="en-US" altLang="zh-CN" dirty="0"/>
              <a:t>the earth </a:t>
            </a:r>
            <a:r>
              <a:rPr lang="en-US" altLang="zh-CN" dirty="0" smtClean="0"/>
              <a:t>moves around </a:t>
            </a:r>
            <a:r>
              <a:rPr lang="en-US" altLang="zh-CN" dirty="0"/>
              <a:t>the sun.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 smtClean="0"/>
              <a:t>）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在我看来），</a:t>
            </a:r>
            <a:r>
              <a:rPr lang="en-US" altLang="zh-CN" dirty="0"/>
              <a:t>schools provide us </a:t>
            </a:r>
            <a:r>
              <a:rPr lang="en-US" altLang="zh-CN" dirty="0" smtClean="0"/>
              <a:t>with much </a:t>
            </a:r>
            <a:r>
              <a:rPr lang="en-US" altLang="zh-CN" dirty="0"/>
              <a:t>more than knowledge</a:t>
            </a:r>
            <a:r>
              <a:rPr lang="zh-CN" altLang="en-US" dirty="0"/>
              <a:t>；</a:t>
            </a:r>
            <a:r>
              <a:rPr lang="en-US" altLang="zh-CN" dirty="0"/>
              <a:t>they also help us develop ourselves </a:t>
            </a:r>
            <a:r>
              <a:rPr lang="en-US" altLang="zh-CN" dirty="0" smtClean="0"/>
              <a:t>and make </a:t>
            </a:r>
            <a:r>
              <a:rPr lang="en-US" altLang="zh-CN" dirty="0"/>
              <a:t>us better prepared for our future life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6623678" y="1308069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24515" y="1770777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22020" y="2685178"/>
            <a:ext cx="278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According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to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7445" y="3131629"/>
            <a:ext cx="3093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my        opinion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59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词汇十一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get into trouble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陷入麻烦，陷入困境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According to the old stories of Iceland </a:t>
            </a:r>
            <a:r>
              <a:rPr lang="en-US" altLang="zh-CN" dirty="0" smtClean="0"/>
              <a:t>and Norway</a:t>
            </a:r>
            <a:r>
              <a:rPr lang="en-US" altLang="zh-CN" dirty="0"/>
              <a:t>...for which he </a:t>
            </a:r>
            <a:r>
              <a:rPr lang="en-US" altLang="zh-CN" b="1" dirty="0"/>
              <a:t>got into trouble</a:t>
            </a:r>
            <a:r>
              <a:rPr lang="en-US" altLang="zh-CN" dirty="0"/>
              <a:t>. </a:t>
            </a:r>
            <a:r>
              <a:rPr lang="zh-CN" altLang="en-US" dirty="0" smtClean="0"/>
              <a:t>根据</a:t>
            </a:r>
            <a:r>
              <a:rPr lang="zh-CN" altLang="en-US" dirty="0"/>
              <a:t>冰岛和挪威的古老传说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为此他</a:t>
            </a:r>
            <a:r>
              <a:rPr lang="zh-CN" altLang="en-US" dirty="0" smtClean="0"/>
              <a:t>惹上</a:t>
            </a:r>
            <a:r>
              <a:rPr lang="zh-CN" altLang="en-US" dirty="0"/>
              <a:t>了麻烦。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get into trouble </a:t>
            </a:r>
            <a:r>
              <a:rPr lang="zh-CN" altLang="en-US" dirty="0"/>
              <a:t>陷入困境（表动作</a:t>
            </a:r>
            <a:r>
              <a:rPr lang="zh-CN" altLang="en-US" dirty="0" smtClean="0"/>
              <a:t>）</a:t>
            </a:r>
            <a:r>
              <a:rPr lang="en-US" altLang="zh-CN" dirty="0" smtClean="0"/>
              <a:t>	be </a:t>
            </a:r>
            <a:r>
              <a:rPr lang="en-US" altLang="zh-CN" dirty="0"/>
              <a:t>in trouble </a:t>
            </a:r>
            <a:r>
              <a:rPr lang="zh-CN" altLang="en-US" dirty="0"/>
              <a:t>处于困境中（表状态）</a:t>
            </a:r>
          </a:p>
          <a:p>
            <a:r>
              <a:rPr lang="en-US" altLang="zh-CN" dirty="0"/>
              <a:t>be out of trouble </a:t>
            </a:r>
            <a:r>
              <a:rPr lang="zh-CN" altLang="en-US" dirty="0"/>
              <a:t>脱离困境　　　</a:t>
            </a:r>
            <a:r>
              <a:rPr lang="en-US" altLang="zh-CN" dirty="0" smtClean="0"/>
              <a:t>		make </a:t>
            </a:r>
            <a:r>
              <a:rPr lang="en-US" altLang="zh-CN" dirty="0"/>
              <a:t>trouble </a:t>
            </a:r>
            <a:r>
              <a:rPr lang="zh-CN" altLang="en-US" dirty="0"/>
              <a:t>制造麻烦</a:t>
            </a:r>
          </a:p>
          <a:p>
            <a:r>
              <a:rPr lang="en-US" altLang="zh-CN" dirty="0"/>
              <a:t>look/ask for trouble </a:t>
            </a:r>
            <a:r>
              <a:rPr lang="zh-CN" altLang="en-US" dirty="0" smtClean="0"/>
              <a:t>找麻烦</a:t>
            </a:r>
            <a:r>
              <a:rPr lang="en-US" altLang="zh-CN" dirty="0" smtClean="0"/>
              <a:t>		get </a:t>
            </a:r>
            <a:r>
              <a:rPr lang="en-US" altLang="zh-CN" dirty="0"/>
              <a:t>sb. into trouble </a:t>
            </a:r>
            <a:r>
              <a:rPr lang="zh-CN" altLang="en-US" dirty="0"/>
              <a:t>使某人陷入困境</a:t>
            </a:r>
          </a:p>
          <a:p>
            <a:r>
              <a:rPr lang="en-US" altLang="zh-CN" dirty="0"/>
              <a:t>have </a:t>
            </a:r>
            <a:r>
              <a:rPr lang="en-US" altLang="zh-CN" dirty="0" smtClean="0"/>
              <a:t>trouble</a:t>
            </a:r>
            <a:r>
              <a:rPr lang="zh-CN" altLang="en-US" dirty="0" smtClean="0"/>
              <a:t>（</a:t>
            </a:r>
            <a:r>
              <a:rPr lang="en-US" altLang="zh-CN" dirty="0"/>
              <a:t>in</a:t>
            </a:r>
            <a:r>
              <a:rPr lang="zh-CN" altLang="en-US" dirty="0"/>
              <a:t>） </a:t>
            </a:r>
            <a:r>
              <a:rPr lang="en-US" altLang="zh-CN" dirty="0"/>
              <a:t>doing </a:t>
            </a:r>
            <a:r>
              <a:rPr lang="en-US" altLang="zh-CN" dirty="0" smtClean="0"/>
              <a:t>sth./with </a:t>
            </a:r>
            <a:r>
              <a:rPr lang="en-US" altLang="zh-CN" dirty="0"/>
              <a:t>sth</a:t>
            </a:r>
            <a:r>
              <a:rPr lang="en-US" altLang="zh-CN" dirty="0" smtClean="0"/>
              <a:t>. </a:t>
            </a:r>
            <a:r>
              <a:rPr lang="zh-CN" altLang="en-US" dirty="0" smtClean="0"/>
              <a:t>做</a:t>
            </a:r>
            <a:r>
              <a:rPr lang="zh-CN" altLang="en-US" dirty="0"/>
              <a:t>某事有困难</a:t>
            </a:r>
          </a:p>
          <a:p>
            <a:r>
              <a:rPr lang="en-US" altLang="zh-CN" dirty="0"/>
              <a:t>take the trouble to do sth. </a:t>
            </a:r>
            <a:r>
              <a:rPr lang="zh-CN" altLang="en-US" dirty="0"/>
              <a:t>费力做某事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7930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76000" y="729000"/>
            <a:ext cx="10440000" cy="5400000"/>
          </a:xfrm>
        </p:spPr>
        <p:txBody>
          <a:bodyPr>
            <a:noAutofit/>
          </a:bodyPr>
          <a:lstStyle/>
          <a:p>
            <a:r>
              <a:rPr lang="en-US" altLang="zh-CN" dirty="0"/>
              <a:t>3. After Eric the Red discovered </a:t>
            </a:r>
            <a:r>
              <a:rPr lang="en-US" altLang="zh-CN" dirty="0" smtClean="0"/>
              <a:t>Greenland, ________.</a:t>
            </a:r>
            <a:endParaRPr lang="en-US" altLang="zh-CN" dirty="0"/>
          </a:p>
          <a:p>
            <a:r>
              <a:rPr lang="en-US" altLang="zh-CN" dirty="0"/>
              <a:t> A. people started to live on that island		B. he thought people couldn’t live on it</a:t>
            </a:r>
          </a:p>
          <a:p>
            <a:r>
              <a:rPr lang="en-US" altLang="zh-CN" dirty="0"/>
              <a:t>C. some people went back with him to Greenland	D. he set sail further west</a:t>
            </a:r>
          </a:p>
          <a:p>
            <a:r>
              <a:rPr lang="en-US" altLang="zh-CN" dirty="0" smtClean="0"/>
              <a:t>4</a:t>
            </a:r>
            <a:r>
              <a:rPr lang="en-US" altLang="zh-CN" dirty="0"/>
              <a:t>. Who </a:t>
            </a:r>
            <a:r>
              <a:rPr lang="en-US" altLang="zh-CN" dirty="0" smtClean="0"/>
              <a:t>does “</a:t>
            </a:r>
            <a:r>
              <a:rPr lang="en-US" altLang="zh-CN" dirty="0"/>
              <a:t>he</a:t>
            </a:r>
            <a:r>
              <a:rPr lang="en-US" altLang="zh-CN" dirty="0" smtClean="0"/>
              <a:t>” in </a:t>
            </a:r>
            <a:r>
              <a:rPr lang="en-US" altLang="zh-CN" dirty="0"/>
              <a:t>Paragraph 4 refer to?</a:t>
            </a:r>
          </a:p>
          <a:p>
            <a:r>
              <a:rPr lang="en-US" altLang="zh-CN" dirty="0"/>
              <a:t>A. Eric the Red. </a:t>
            </a:r>
            <a:r>
              <a:rPr lang="en-US" altLang="zh-CN" dirty="0" smtClean="0"/>
              <a:t>		B</a:t>
            </a:r>
            <a:r>
              <a:rPr lang="en-US" altLang="zh-CN" dirty="0"/>
              <a:t>. </a:t>
            </a:r>
            <a:r>
              <a:rPr lang="en-US" altLang="zh-CN" dirty="0" err="1" smtClean="0"/>
              <a:t>Biarni</a:t>
            </a:r>
            <a:r>
              <a:rPr lang="en-US" altLang="zh-CN" dirty="0" smtClean="0"/>
              <a:t>.		C</a:t>
            </a:r>
            <a:r>
              <a:rPr lang="en-US" altLang="zh-CN" dirty="0"/>
              <a:t>. </a:t>
            </a:r>
            <a:r>
              <a:rPr lang="en-US" altLang="zh-CN" dirty="0" err="1"/>
              <a:t>Biarni’s</a:t>
            </a:r>
            <a:r>
              <a:rPr lang="en-US" altLang="zh-CN" dirty="0"/>
              <a:t> father. </a:t>
            </a:r>
            <a:r>
              <a:rPr lang="en-US" altLang="zh-CN" dirty="0" smtClean="0"/>
              <a:t>	D</a:t>
            </a:r>
            <a:r>
              <a:rPr lang="en-US" altLang="zh-CN" dirty="0"/>
              <a:t>. Eric’s father.</a:t>
            </a:r>
          </a:p>
          <a:p>
            <a:r>
              <a:rPr lang="en-US" altLang="zh-CN" dirty="0"/>
              <a:t>5. Which statement is TRUE according to the passage?</a:t>
            </a:r>
          </a:p>
          <a:p>
            <a:r>
              <a:rPr lang="en-US" altLang="zh-CN" dirty="0"/>
              <a:t>A. </a:t>
            </a:r>
            <a:r>
              <a:rPr lang="en-US" altLang="zh-CN" dirty="0" err="1"/>
              <a:t>Biarni</a:t>
            </a:r>
            <a:r>
              <a:rPr lang="en-US" altLang="zh-CN" dirty="0"/>
              <a:t> sailed to Newfoundland with Leif.</a:t>
            </a:r>
          </a:p>
          <a:p>
            <a:r>
              <a:rPr lang="en-US" altLang="zh-CN" dirty="0"/>
              <a:t>B. Newfoundland lies north to Canada.</a:t>
            </a:r>
          </a:p>
          <a:p>
            <a:r>
              <a:rPr lang="en-US" altLang="zh-CN" dirty="0"/>
              <a:t>C. No people lived in Newfoundland when Leif </a:t>
            </a:r>
            <a:r>
              <a:rPr lang="en-US" altLang="zh-CN" dirty="0" smtClean="0"/>
              <a:t>discovered it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D. </a:t>
            </a:r>
            <a:r>
              <a:rPr lang="en-US" altLang="zh-CN" dirty="0" err="1"/>
              <a:t>Biarni’s</a:t>
            </a:r>
            <a:r>
              <a:rPr lang="en-US" altLang="zh-CN" dirty="0"/>
              <a:t> directions were of great use to Leif.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1112" y="1662145"/>
            <a:ext cx="696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01262" y="2565528"/>
            <a:ext cx="696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0095" y="4857037"/>
            <a:ext cx="696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</p:spTree>
    <p:extLst>
      <p:ext uri="{BB962C8B-B14F-4D97-AF65-F5344CB8AC3E}">
        <p14:creationId xmlns:p14="http://schemas.microsoft.com/office/powerpoint/2010/main" xmlns="" val="86807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Even an experienced </a:t>
            </a:r>
            <a:r>
              <a:rPr lang="en-US" altLang="zh-CN" i="1" dirty="0"/>
              <a:t>explorer </a:t>
            </a:r>
            <a:r>
              <a:rPr lang="en-US" altLang="zh-CN" dirty="0"/>
              <a:t>can get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trouble in </a:t>
            </a:r>
            <a:r>
              <a:rPr lang="en-US" altLang="zh-CN" dirty="0"/>
              <a:t>the wild.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It was when we were returning home that I realised what a </a:t>
            </a:r>
            <a:r>
              <a:rPr lang="en-US" altLang="zh-CN" dirty="0" smtClean="0"/>
              <a:t>good feeling </a:t>
            </a:r>
            <a:r>
              <a:rPr lang="en-US" altLang="zh-CN" dirty="0"/>
              <a:t>it was to have helped someone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trouble.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The teacher took the trouble </a:t>
            </a:r>
            <a:r>
              <a:rPr lang="en-US" altLang="zh-CN" dirty="0" smtClean="0"/>
              <a:t>____________</a:t>
            </a:r>
            <a:r>
              <a:rPr lang="zh-CN" altLang="en-US" dirty="0" smtClean="0"/>
              <a:t>（</a:t>
            </a:r>
            <a:r>
              <a:rPr lang="en-US" altLang="zh-CN" dirty="0"/>
              <a:t>remember</a:t>
            </a:r>
            <a:r>
              <a:rPr lang="zh-CN" altLang="en-US" dirty="0"/>
              <a:t>） </a:t>
            </a:r>
            <a:r>
              <a:rPr lang="en-US" altLang="zh-CN" dirty="0"/>
              <a:t>all our names </a:t>
            </a:r>
            <a:r>
              <a:rPr lang="en-US" altLang="zh-CN" dirty="0" smtClean="0"/>
              <a:t>on the </a:t>
            </a:r>
            <a:r>
              <a:rPr lang="en-US" altLang="zh-CN" dirty="0"/>
              <a:t>first day.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They had much trouble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find</a:t>
            </a:r>
            <a:r>
              <a:rPr lang="zh-CN" altLang="en-US" dirty="0"/>
              <a:t>） </a:t>
            </a:r>
            <a:r>
              <a:rPr lang="en-US" altLang="zh-CN" dirty="0"/>
              <a:t>the woman’s house.</a:t>
            </a:r>
          </a:p>
          <a:p>
            <a:pPr algn="just"/>
            <a:r>
              <a:rPr lang="zh-CN" altLang="en-US" b="1" dirty="0"/>
              <a:t>单句写作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When I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 </a:t>
            </a:r>
            <a:r>
              <a:rPr lang="zh-CN" altLang="en-US" dirty="0"/>
              <a:t>遇到麻烦），</a:t>
            </a:r>
            <a:r>
              <a:rPr lang="en-US" altLang="zh-CN" dirty="0"/>
              <a:t>my </a:t>
            </a:r>
            <a:r>
              <a:rPr lang="en-US" altLang="zh-CN" dirty="0" smtClean="0"/>
              <a:t>friends always </a:t>
            </a:r>
            <a:r>
              <a:rPr lang="en-US" altLang="zh-CN" dirty="0"/>
              <a:t>come to help me.</a:t>
            </a:r>
          </a:p>
          <a:p>
            <a:pPr algn="just"/>
            <a:endParaRPr lang="zh-CN" altLang="en-US" sz="1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99099" y="1319086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into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97441" y="2222469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1150" y="2685178"/>
            <a:ext cx="1980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remember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23696" y="3147886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finding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68623" y="4062285"/>
            <a:ext cx="3029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get          into    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trouble</a:t>
            </a:r>
          </a:p>
        </p:txBody>
      </p:sp>
    </p:spTree>
    <p:extLst>
      <p:ext uri="{BB962C8B-B14F-4D97-AF65-F5344CB8AC3E}">
        <p14:creationId xmlns:p14="http://schemas.microsoft.com/office/powerpoint/2010/main" xmlns="" val="164079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词汇十二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persuade 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vt.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）劝说，说服 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）使信服，使相信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He </a:t>
            </a:r>
            <a:r>
              <a:rPr lang="en-US" altLang="zh-CN" b="1" dirty="0"/>
              <a:t>persuaded </a:t>
            </a:r>
            <a:r>
              <a:rPr lang="en-US" altLang="zh-CN" dirty="0"/>
              <a:t>some people to go back </a:t>
            </a:r>
            <a:r>
              <a:rPr lang="en-US" altLang="zh-CN" dirty="0" smtClean="0"/>
              <a:t>with him </a:t>
            </a:r>
            <a:r>
              <a:rPr lang="en-US" altLang="zh-CN" dirty="0"/>
              <a:t>to Greenland. </a:t>
            </a:r>
            <a:endParaRPr lang="en-US" altLang="zh-CN" dirty="0" smtClean="0"/>
          </a:p>
          <a:p>
            <a:pPr algn="just"/>
            <a:r>
              <a:rPr lang="zh-CN" altLang="en-US" dirty="0" smtClean="0"/>
              <a:t>他</a:t>
            </a:r>
            <a:r>
              <a:rPr lang="zh-CN" altLang="en-US" dirty="0"/>
              <a:t>说服一些人与他</a:t>
            </a:r>
            <a:r>
              <a:rPr lang="zh-CN" altLang="en-US" dirty="0" smtClean="0"/>
              <a:t>一起回到</a:t>
            </a:r>
            <a:r>
              <a:rPr lang="zh-CN" altLang="en-US" dirty="0"/>
              <a:t>格陵兰岛。</a:t>
            </a: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pt-BR" altLang="zh-CN" dirty="0"/>
              <a:t>persuade sb. </a:t>
            </a:r>
            <a:r>
              <a:rPr lang="zh-CN" altLang="pt-BR" dirty="0"/>
              <a:t>（</a:t>
            </a:r>
            <a:r>
              <a:rPr lang="pt-BR" altLang="zh-CN" dirty="0"/>
              <a:t>not</a:t>
            </a:r>
            <a:r>
              <a:rPr lang="zh-CN" altLang="pt-BR" dirty="0"/>
              <a:t>）</a:t>
            </a:r>
            <a:r>
              <a:rPr lang="pt-BR" altLang="zh-CN" dirty="0"/>
              <a:t>to do sth</a:t>
            </a:r>
            <a:r>
              <a:rPr lang="pt-BR" altLang="zh-CN" dirty="0" smtClean="0"/>
              <a:t>. </a:t>
            </a:r>
            <a:r>
              <a:rPr lang="zh-CN" altLang="en-US" dirty="0" smtClean="0"/>
              <a:t>说服</a:t>
            </a:r>
            <a:r>
              <a:rPr lang="zh-CN" altLang="en-US" dirty="0"/>
              <a:t>某人做（不做）某事</a:t>
            </a:r>
          </a:p>
          <a:p>
            <a:pPr algn="just"/>
            <a:r>
              <a:rPr lang="en-US" altLang="zh-CN" dirty="0"/>
              <a:t>persuade sb. into/out of doing sth</a:t>
            </a:r>
            <a:r>
              <a:rPr lang="en-US" altLang="zh-CN" dirty="0" smtClean="0"/>
              <a:t>. </a:t>
            </a:r>
            <a:r>
              <a:rPr lang="zh-CN" altLang="en-US" dirty="0" smtClean="0"/>
              <a:t>说服</a:t>
            </a:r>
            <a:r>
              <a:rPr lang="zh-CN" altLang="en-US" dirty="0"/>
              <a:t>某人做</a:t>
            </a:r>
            <a:r>
              <a:rPr lang="en-US" altLang="zh-CN" dirty="0"/>
              <a:t>/ </a:t>
            </a:r>
            <a:r>
              <a:rPr lang="zh-CN" altLang="en-US" dirty="0"/>
              <a:t>不做某事</a:t>
            </a:r>
          </a:p>
          <a:p>
            <a:pPr algn="just"/>
            <a:r>
              <a:rPr lang="en-US" altLang="zh-CN" dirty="0"/>
              <a:t>persuade sb. of sth. </a:t>
            </a:r>
            <a:r>
              <a:rPr lang="zh-CN" altLang="en-US" dirty="0"/>
              <a:t>使某人相信某事</a:t>
            </a:r>
          </a:p>
          <a:p>
            <a:pPr algn="just"/>
            <a:r>
              <a:rPr lang="en-US" altLang="zh-CN" dirty="0"/>
              <a:t>persuade sb. that... </a:t>
            </a:r>
            <a:r>
              <a:rPr lang="zh-CN" altLang="en-US" dirty="0"/>
              <a:t>使某人相信</a:t>
            </a:r>
            <a:r>
              <a:rPr lang="en-US" altLang="zh-CN" dirty="0" smtClean="0">
                <a:latin typeface="宋体" pitchFamily="2" charset="-122"/>
              </a:rPr>
              <a:t>……</a:t>
            </a:r>
            <a:endParaRPr lang="en-US" altLang="zh-CN" dirty="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860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b="1" dirty="0" smtClean="0"/>
              <a:t>【</a:t>
            </a:r>
            <a:r>
              <a:rPr lang="zh-CN" altLang="en-US" b="1" dirty="0"/>
              <a:t>词语辨析</a:t>
            </a:r>
            <a:r>
              <a:rPr lang="en-US" altLang="zh-CN" b="1" dirty="0" smtClean="0"/>
              <a:t>】</a:t>
            </a:r>
          </a:p>
          <a:p>
            <a:pPr algn="just"/>
            <a:r>
              <a:rPr lang="en-US" altLang="zh-CN" dirty="0" smtClean="0"/>
              <a:t>persuade </a:t>
            </a:r>
            <a:r>
              <a:rPr lang="zh-CN" altLang="en-US" dirty="0"/>
              <a:t>与</a:t>
            </a:r>
            <a:r>
              <a:rPr lang="en-US" altLang="zh-CN" dirty="0"/>
              <a:t>advise</a:t>
            </a:r>
          </a:p>
          <a:p>
            <a:pPr algn="just"/>
            <a:r>
              <a:rPr lang="en-US" altLang="zh-CN" dirty="0"/>
              <a:t>·persuade </a:t>
            </a:r>
            <a:r>
              <a:rPr lang="en-US" altLang="zh-CN" i="1" dirty="0"/>
              <a:t>vt. </a:t>
            </a:r>
            <a:r>
              <a:rPr lang="zh-CN" altLang="en-US" dirty="0"/>
              <a:t>说服，强调结果（</a:t>
            </a:r>
            <a:r>
              <a:rPr lang="en-US" altLang="zh-CN" dirty="0"/>
              <a:t>= </a:t>
            </a:r>
            <a:r>
              <a:rPr lang="en-US" altLang="zh-CN" dirty="0" smtClean="0"/>
              <a:t>succeed in </a:t>
            </a:r>
            <a:r>
              <a:rPr lang="en-US" altLang="zh-CN" dirty="0"/>
              <a:t>advising sb. to do sth.</a:t>
            </a:r>
            <a:r>
              <a:rPr lang="zh-CN" altLang="en-US" dirty="0"/>
              <a:t>）</a:t>
            </a:r>
          </a:p>
          <a:p>
            <a:pPr algn="just"/>
            <a:r>
              <a:rPr lang="en-US" altLang="zh-CN" dirty="0"/>
              <a:t>·advise </a:t>
            </a:r>
            <a:r>
              <a:rPr lang="en-US" altLang="zh-CN" i="1" dirty="0"/>
              <a:t>vt. </a:t>
            </a:r>
            <a:r>
              <a:rPr lang="zh-CN" altLang="en-US" dirty="0"/>
              <a:t>劝说，强调过程（</a:t>
            </a:r>
            <a:r>
              <a:rPr lang="en-US" altLang="zh-CN" dirty="0"/>
              <a:t>= try </a:t>
            </a:r>
            <a:r>
              <a:rPr lang="en-US" altLang="zh-CN" dirty="0" smtClean="0"/>
              <a:t>to persuade </a:t>
            </a:r>
            <a:r>
              <a:rPr lang="en-US" altLang="zh-CN" dirty="0"/>
              <a:t>sb. to do sth.</a:t>
            </a:r>
            <a:r>
              <a:rPr lang="zh-CN" altLang="en-US" dirty="0"/>
              <a:t>）</a:t>
            </a:r>
          </a:p>
          <a:p>
            <a:pPr algn="just"/>
            <a:r>
              <a:rPr lang="en-US" altLang="zh-CN" b="1" dirty="0" smtClean="0"/>
              <a:t>【</a:t>
            </a:r>
            <a:r>
              <a:rPr lang="zh-CN" altLang="en-US" b="1" dirty="0" smtClean="0"/>
              <a:t>一</a:t>
            </a:r>
            <a:r>
              <a:rPr lang="zh-CN" altLang="en-US" b="1" dirty="0"/>
              <a:t>言辨</a:t>
            </a:r>
            <a:r>
              <a:rPr lang="zh-CN" altLang="en-US" b="1" dirty="0" smtClean="0"/>
              <a:t>异</a:t>
            </a:r>
            <a:r>
              <a:rPr lang="en-US" altLang="zh-CN" b="1" dirty="0" smtClean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He </a:t>
            </a:r>
            <a:r>
              <a:rPr lang="en-US" altLang="zh-CN" b="1" dirty="0"/>
              <a:t>persuaded </a:t>
            </a:r>
            <a:r>
              <a:rPr lang="en-US" altLang="zh-CN" dirty="0"/>
              <a:t>the company to sign </a:t>
            </a:r>
            <a:r>
              <a:rPr lang="en-US" altLang="zh-CN" dirty="0" smtClean="0"/>
              <a:t>the actress </a:t>
            </a:r>
            <a:r>
              <a:rPr lang="en-US" altLang="zh-CN" dirty="0"/>
              <a:t>up by </a:t>
            </a:r>
            <a:r>
              <a:rPr lang="en-US" altLang="zh-CN" b="1" dirty="0"/>
              <a:t>advising </a:t>
            </a:r>
            <a:r>
              <a:rPr lang="en-US" altLang="zh-CN" dirty="0"/>
              <a:t>it many times. </a:t>
            </a:r>
            <a:endParaRPr lang="en-US" altLang="zh-CN" dirty="0" smtClean="0"/>
          </a:p>
          <a:p>
            <a:pPr algn="just"/>
            <a:r>
              <a:rPr lang="zh-CN" altLang="en-US" dirty="0" smtClean="0"/>
              <a:t>通过多次</a:t>
            </a:r>
            <a:r>
              <a:rPr lang="zh-CN" altLang="en-US" dirty="0"/>
              <a:t>劝说，他说服了公司和这位</a:t>
            </a:r>
            <a:r>
              <a:rPr lang="zh-CN" altLang="en-US" dirty="0" smtClean="0"/>
              <a:t>女演员签约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08252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651881"/>
            <a:ext cx="10440000" cy="5400000"/>
          </a:xfrm>
        </p:spPr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He persuaded her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fill</a:t>
            </a:r>
            <a:r>
              <a:rPr lang="zh-CN" altLang="en-US" dirty="0"/>
              <a:t>） </a:t>
            </a:r>
            <a:r>
              <a:rPr lang="en-US" altLang="zh-CN" dirty="0"/>
              <a:t>out the form</a:t>
            </a:r>
            <a:r>
              <a:rPr lang="zh-CN" altLang="en-US" dirty="0"/>
              <a:t>，</a:t>
            </a:r>
            <a:r>
              <a:rPr lang="en-US" altLang="zh-CN" dirty="0" smtClean="0"/>
              <a:t>even though </a:t>
            </a:r>
            <a:r>
              <a:rPr lang="en-US" altLang="zh-CN" dirty="0"/>
              <a:t>she did not want to.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At last he persuaded us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truth that he had done </a:t>
            </a:r>
            <a:r>
              <a:rPr lang="en-US" altLang="zh-CN" dirty="0" smtClean="0"/>
              <a:t>nothing wrong</a:t>
            </a:r>
            <a:r>
              <a:rPr lang="en-US" altLang="zh-CN" dirty="0"/>
              <a:t>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The number of deaths from heart disease will be reduced greatly </a:t>
            </a:r>
            <a:r>
              <a:rPr lang="en-US" altLang="zh-CN" dirty="0" smtClean="0"/>
              <a:t>if people ______________</a:t>
            </a:r>
            <a:r>
              <a:rPr lang="zh-CN" altLang="en-US" dirty="0" smtClean="0"/>
              <a:t>（</a:t>
            </a:r>
            <a:r>
              <a:rPr lang="en-US" altLang="zh-CN" dirty="0"/>
              <a:t>persuade</a:t>
            </a:r>
            <a:r>
              <a:rPr lang="zh-CN" altLang="en-US" dirty="0"/>
              <a:t>） </a:t>
            </a:r>
            <a:r>
              <a:rPr lang="en-US" altLang="zh-CN" dirty="0"/>
              <a:t>to eat more fruits and vegetables.</a:t>
            </a:r>
          </a:p>
          <a:p>
            <a:pPr algn="just"/>
            <a:r>
              <a:rPr lang="zh-CN" altLang="en-US" b="1" dirty="0"/>
              <a:t>单句写作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）［词汇复现］</a:t>
            </a:r>
            <a:r>
              <a:rPr lang="en-US" altLang="zh-CN" dirty="0"/>
              <a:t>It took us a long time </a:t>
            </a:r>
            <a:r>
              <a:rPr lang="en-US" altLang="zh-CN" dirty="0" smtClean="0"/>
              <a:t>_____________________________________________ ______________________________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说服他参加）</a:t>
            </a:r>
            <a:r>
              <a:rPr lang="en-US" altLang="zh-CN" dirty="0"/>
              <a:t>the activity.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）［词汇复现］</a:t>
            </a:r>
            <a:r>
              <a:rPr lang="en-US" altLang="zh-CN" dirty="0"/>
              <a:t>It’s difficult to </a:t>
            </a:r>
            <a:r>
              <a:rPr lang="en-US" altLang="zh-CN" dirty="0" smtClean="0"/>
              <a:t>________________________________________________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说服他放弃买）</a:t>
            </a:r>
            <a:r>
              <a:rPr lang="en-US" altLang="zh-CN" dirty="0"/>
              <a:t>the </a:t>
            </a:r>
            <a:r>
              <a:rPr lang="en-US" altLang="zh-CN" i="1" dirty="0"/>
              <a:t>valuable </a:t>
            </a:r>
            <a:r>
              <a:rPr lang="en-US" altLang="zh-CN" dirty="0"/>
              <a:t>painting.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We </a:t>
            </a:r>
            <a:r>
              <a:rPr lang="en-US" altLang="zh-CN" dirty="0" smtClean="0"/>
              <a:t>___________________________________</a:t>
            </a:r>
            <a:r>
              <a:rPr lang="zh-CN" altLang="en-US" dirty="0" smtClean="0"/>
              <a:t>（ 试图使他相信）</a:t>
            </a:r>
            <a:r>
              <a:rPr lang="en-US" altLang="zh-CN" dirty="0" smtClean="0"/>
              <a:t>we </a:t>
            </a:r>
            <a:r>
              <a:rPr lang="en-US" altLang="zh-CN" dirty="0"/>
              <a:t>would help him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5114367" y="1252984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fill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90646" y="2156367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21953" y="2597041"/>
            <a:ext cx="1914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 persuaded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9957" y="3963132"/>
            <a:ext cx="5627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persuade him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into participating in/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1855" y="4418501"/>
            <a:ext cx="4197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persuade him to participate 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0131" y="4870192"/>
            <a:ext cx="6387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persuade him out of buying/persuade him not to buy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7610" y="5791932"/>
            <a:ext cx="4558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tried to persuade him that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547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词汇十三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make it to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（尤指在困难情况下）到达，赶上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Eric set sail once again</a:t>
            </a:r>
            <a:r>
              <a:rPr lang="zh-CN" altLang="en-US" dirty="0"/>
              <a:t>，</a:t>
            </a:r>
            <a:r>
              <a:rPr lang="en-US" altLang="zh-CN" dirty="0"/>
              <a:t>this time </a:t>
            </a:r>
            <a:r>
              <a:rPr lang="en-US" altLang="zh-CN" dirty="0" smtClean="0"/>
              <a:t>with 25 </a:t>
            </a:r>
            <a:r>
              <a:rPr lang="en-US" altLang="zh-CN" dirty="0"/>
              <a:t>ships</a:t>
            </a:r>
            <a:r>
              <a:rPr lang="zh-CN" altLang="en-US" dirty="0"/>
              <a:t>，</a:t>
            </a:r>
            <a:r>
              <a:rPr lang="en-US" altLang="zh-CN" dirty="0"/>
              <a:t>of which only 14 </a:t>
            </a:r>
            <a:r>
              <a:rPr lang="en-US" altLang="zh-CN" b="1" dirty="0"/>
              <a:t>made it </a:t>
            </a:r>
            <a:r>
              <a:rPr lang="en-US" altLang="zh-CN" b="1" dirty="0" smtClean="0"/>
              <a:t>to </a:t>
            </a:r>
            <a:r>
              <a:rPr lang="en-US" altLang="zh-CN" dirty="0" smtClean="0"/>
              <a:t>Greenland</a:t>
            </a:r>
            <a:r>
              <a:rPr lang="en-US" altLang="zh-CN" dirty="0"/>
              <a:t>. </a:t>
            </a:r>
            <a:r>
              <a:rPr lang="zh-CN" altLang="en-US" dirty="0"/>
              <a:t>埃里克再次启航驶往</a:t>
            </a:r>
            <a:r>
              <a:rPr lang="zh-CN" altLang="en-US" dirty="0" smtClean="0"/>
              <a:t>格陵兰岛</a:t>
            </a:r>
            <a:r>
              <a:rPr lang="zh-CN" altLang="en-US" dirty="0"/>
              <a:t>。这一次有 </a:t>
            </a:r>
            <a:r>
              <a:rPr lang="en-US" altLang="zh-CN" dirty="0"/>
              <a:t>25 </a:t>
            </a:r>
            <a:r>
              <a:rPr lang="zh-CN" altLang="en-US" dirty="0"/>
              <a:t>艘船与他同行，但</a:t>
            </a:r>
            <a:r>
              <a:rPr lang="zh-CN" altLang="en-US" dirty="0" smtClean="0"/>
              <a:t>其中只有 </a:t>
            </a:r>
            <a:r>
              <a:rPr lang="en-US" altLang="zh-CN" dirty="0"/>
              <a:t>14 </a:t>
            </a:r>
            <a:r>
              <a:rPr lang="zh-CN" altLang="en-US" dirty="0"/>
              <a:t>艘最终到达格陵兰岛。</a:t>
            </a: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make it </a:t>
            </a:r>
            <a:r>
              <a:rPr lang="zh-CN" altLang="en-US" dirty="0"/>
              <a:t>取得成功；能够出席（或到场）；赶上</a:t>
            </a:r>
          </a:p>
          <a:p>
            <a:pPr algn="just"/>
            <a:r>
              <a:rPr lang="en-US" altLang="zh-CN" dirty="0"/>
              <a:t>make one’s way </a:t>
            </a:r>
            <a:r>
              <a:rPr lang="zh-CN" altLang="en-US" dirty="0"/>
              <a:t>（</a:t>
            </a:r>
            <a:r>
              <a:rPr lang="en-US" altLang="zh-CN" dirty="0"/>
              <a:t>to</a:t>
            </a:r>
            <a:r>
              <a:rPr lang="zh-CN" altLang="en-US" dirty="0"/>
              <a:t>）去，前往</a:t>
            </a:r>
          </a:p>
          <a:p>
            <a:pPr algn="just"/>
            <a:r>
              <a:rPr lang="en-US" altLang="zh-CN" dirty="0"/>
              <a:t>make up for </a:t>
            </a:r>
            <a:r>
              <a:rPr lang="zh-CN" altLang="en-US" dirty="0"/>
              <a:t>补偿；</a:t>
            </a:r>
            <a:r>
              <a:rPr lang="zh-CN" altLang="en-US" dirty="0" smtClean="0"/>
              <a:t>弥补</a:t>
            </a:r>
            <a:r>
              <a:rPr lang="en-US" altLang="zh-CN" dirty="0" smtClean="0"/>
              <a:t>	</a:t>
            </a:r>
            <a:endParaRPr lang="zh-CN" altLang="en-US" dirty="0"/>
          </a:p>
          <a:p>
            <a:pPr algn="just"/>
            <a:r>
              <a:rPr lang="en-US" altLang="zh-CN" dirty="0"/>
              <a:t>make use of </a:t>
            </a:r>
            <a:r>
              <a:rPr lang="zh-CN" altLang="en-US" dirty="0" smtClean="0"/>
              <a:t>利用</a:t>
            </a:r>
            <a:r>
              <a:rPr lang="en-US" altLang="zh-CN" dirty="0" smtClean="0"/>
              <a:t>			</a:t>
            </a:r>
          </a:p>
          <a:p>
            <a:pPr algn="just"/>
            <a:r>
              <a:rPr lang="en-US" altLang="zh-CN" dirty="0"/>
              <a:t>make the most of </a:t>
            </a:r>
            <a:r>
              <a:rPr lang="zh-CN" altLang="en-US" dirty="0"/>
              <a:t>充分利用</a:t>
            </a:r>
          </a:p>
          <a:p>
            <a:pPr algn="just"/>
            <a:r>
              <a:rPr lang="en-US" altLang="zh-CN" dirty="0"/>
              <a:t>make up </a:t>
            </a:r>
            <a:r>
              <a:rPr lang="zh-CN" altLang="en-US" dirty="0"/>
              <a:t>编造，虚构；给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化妆；补足</a:t>
            </a:r>
            <a:r>
              <a:rPr lang="zh-CN" altLang="en-US" dirty="0" smtClean="0"/>
              <a:t>，凑</a:t>
            </a:r>
            <a:r>
              <a:rPr lang="zh-CN" altLang="en-US" dirty="0"/>
              <a:t>够；言归于好；组成</a:t>
            </a:r>
          </a:p>
          <a:p>
            <a:pPr algn="just"/>
            <a:r>
              <a:rPr lang="en-US" altLang="zh-CN" dirty="0"/>
              <a:t>make out </a:t>
            </a:r>
            <a:r>
              <a:rPr lang="zh-CN" altLang="en-US" dirty="0"/>
              <a:t>看清；听清</a:t>
            </a:r>
          </a:p>
        </p:txBody>
      </p:sp>
    </p:spTree>
    <p:extLst>
      <p:ext uri="{BB962C8B-B14F-4D97-AF65-F5344CB8AC3E}">
        <p14:creationId xmlns:p14="http://schemas.microsoft.com/office/powerpoint/2010/main" xmlns="" val="380113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675000"/>
            <a:ext cx="10440000" cy="5508000"/>
          </a:xfrm>
        </p:spPr>
        <p:txBody>
          <a:bodyPr/>
          <a:lstStyle/>
          <a:p>
            <a:pPr algn="just">
              <a:lnSpc>
                <a:spcPct val="140000"/>
              </a:lnSpc>
            </a:pPr>
            <a:r>
              <a:rPr lang="zh-CN" altLang="en-US" b="1" dirty="0"/>
              <a:t>单句写作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They </a:t>
            </a:r>
            <a:r>
              <a:rPr lang="en-US" altLang="zh-CN" i="1" dirty="0"/>
              <a:t>set sail </a:t>
            </a:r>
            <a:r>
              <a:rPr lang="en-US" altLang="zh-CN" dirty="0"/>
              <a:t>in the morning and 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 ________</a:t>
            </a:r>
            <a:r>
              <a:rPr lang="zh-CN" altLang="en-US" dirty="0" smtClean="0"/>
              <a:t> </a:t>
            </a:r>
            <a:r>
              <a:rPr lang="zh-CN" altLang="en-US" dirty="0"/>
              <a:t>（到达） </a:t>
            </a:r>
            <a:r>
              <a:rPr lang="en-US" altLang="zh-CN" dirty="0"/>
              <a:t>a small town before dark.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—We have been in the traffic jam for an hour by now.</a:t>
            </a:r>
          </a:p>
          <a:p>
            <a:pPr algn="just">
              <a:lnSpc>
                <a:spcPct val="140000"/>
              </a:lnSpc>
            </a:pPr>
            <a:r>
              <a:rPr lang="en-US" altLang="zh-CN" dirty="0"/>
              <a:t>— Yeah. I’m afraid we’ll never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 </a:t>
            </a:r>
            <a:r>
              <a:rPr lang="en-US" altLang="zh-CN" dirty="0" smtClean="0"/>
              <a:t>________ 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赶上</a:t>
            </a:r>
            <a:r>
              <a:rPr lang="zh-CN" altLang="en-US" dirty="0" smtClean="0"/>
              <a:t>）</a:t>
            </a:r>
            <a:r>
              <a:rPr lang="en-US" altLang="zh-CN" dirty="0" smtClean="0"/>
              <a:t>the </a:t>
            </a:r>
            <a:r>
              <a:rPr lang="en-US" altLang="zh-CN" dirty="0"/>
              <a:t>conference.</a:t>
            </a:r>
          </a:p>
          <a:p>
            <a:pPr algn="just">
              <a:lnSpc>
                <a:spcPct val="140000"/>
              </a:lnSpc>
            </a:pPr>
            <a:r>
              <a:rPr lang="zh-CN" altLang="en-US" b="1" dirty="0"/>
              <a:t>单句语法填空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）［词汇复现］</a:t>
            </a:r>
            <a:r>
              <a:rPr lang="en-US" altLang="zh-CN" i="1" dirty="0"/>
              <a:t>According to </a:t>
            </a:r>
            <a:r>
              <a:rPr lang="en-US" altLang="zh-CN" dirty="0"/>
              <a:t>the timetable</a:t>
            </a:r>
            <a:r>
              <a:rPr lang="zh-CN" altLang="en-US" dirty="0"/>
              <a:t>，</a:t>
            </a:r>
            <a:r>
              <a:rPr lang="en-US" altLang="zh-CN" dirty="0"/>
              <a:t>the train is due to leave </a:t>
            </a:r>
            <a:r>
              <a:rPr lang="en-US" altLang="zh-CN" dirty="0" smtClean="0"/>
              <a:t>in five </a:t>
            </a:r>
            <a:r>
              <a:rPr lang="en-US" altLang="zh-CN" dirty="0"/>
              <a:t>minutes. We’ll </a:t>
            </a:r>
            <a:r>
              <a:rPr lang="en-US" altLang="zh-CN" dirty="0" smtClean="0"/>
              <a:t>never </a:t>
            </a:r>
            <a:r>
              <a:rPr lang="en-US" altLang="zh-CN" dirty="0"/>
              <a:t>make </a:t>
            </a:r>
            <a:r>
              <a:rPr lang="en-US" altLang="zh-CN" dirty="0" smtClean="0"/>
              <a:t>________.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）［词汇复现］</a:t>
            </a:r>
            <a:r>
              <a:rPr lang="en-US" altLang="zh-CN" dirty="0"/>
              <a:t>I never thought Clare would make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as </a:t>
            </a:r>
            <a:r>
              <a:rPr lang="en-US" altLang="zh-CN" dirty="0" smtClean="0"/>
              <a:t>an </a:t>
            </a:r>
            <a:r>
              <a:rPr lang="en-US" altLang="zh-CN" i="1" dirty="0" smtClean="0"/>
              <a:t>actress</a:t>
            </a:r>
            <a:r>
              <a:rPr lang="en-US" altLang="zh-CN" dirty="0"/>
              <a:t>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About twenty doctors and forty nurses made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this </a:t>
            </a:r>
            <a:r>
              <a:rPr lang="en-US" altLang="zh-CN" dirty="0" smtClean="0"/>
              <a:t>medical team</a:t>
            </a:r>
            <a:r>
              <a:rPr lang="en-US" altLang="zh-CN" dirty="0"/>
              <a:t>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I couldn’t make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what he was saying.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</a:t>
            </a:r>
            <a:r>
              <a:rPr lang="en-US" altLang="zh-CN" dirty="0"/>
              <a:t>I don’t make </a:t>
            </a:r>
            <a:r>
              <a:rPr lang="en-US" altLang="zh-CN" dirty="0" smtClean="0"/>
              <a:t>________—</a:t>
            </a:r>
            <a:r>
              <a:rPr lang="en-US" altLang="zh-CN" dirty="0"/>
              <a:t>what’s happening?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</a:t>
            </a:r>
            <a:r>
              <a:rPr lang="en-US" altLang="zh-CN" dirty="0"/>
              <a:t>To tell the truth</a:t>
            </a:r>
            <a:r>
              <a:rPr lang="zh-CN" altLang="en-US" dirty="0"/>
              <a:t>，</a:t>
            </a:r>
            <a:r>
              <a:rPr lang="en-US" altLang="zh-CN" dirty="0"/>
              <a:t>I didn’t think he could make it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</a:t>
            </a:r>
            <a:r>
              <a:rPr lang="en-US" altLang="zh-CN" dirty="0" smtClean="0"/>
              <a:t>last train </a:t>
            </a:r>
            <a:r>
              <a:rPr lang="en-US" altLang="zh-CN" dirty="0"/>
              <a:t>to Wuhan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6810965" y="1208917"/>
            <a:ext cx="3324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made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it               to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32171" y="2475856"/>
            <a:ext cx="3324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make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it           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08454" y="3753813"/>
            <a:ext cx="888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44863" y="4178230"/>
            <a:ext cx="888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16683" y="4594467"/>
            <a:ext cx="888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31112" y="5046158"/>
            <a:ext cx="888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out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78572" y="5483995"/>
            <a:ext cx="888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27270" y="5861940"/>
            <a:ext cx="888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</a:t>
            </a:r>
          </a:p>
        </p:txBody>
      </p:sp>
    </p:spTree>
    <p:extLst>
      <p:ext uri="{BB962C8B-B14F-4D97-AF65-F5344CB8AC3E}">
        <p14:creationId xmlns:p14="http://schemas.microsoft.com/office/powerpoint/2010/main" xmlns="" val="268782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3" grpId="0"/>
      <p:bldP spid="14" grpId="0"/>
      <p:bldP spid="15" grpId="0"/>
      <p:bldP spid="1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词汇十四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in search of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寻找，寻求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Not long after Eric the Red had landed </a:t>
            </a:r>
            <a:r>
              <a:rPr lang="en-US" altLang="zh-CN" dirty="0" smtClean="0"/>
              <a:t>in Greenland</a:t>
            </a:r>
            <a:r>
              <a:rPr lang="zh-CN" altLang="en-US" dirty="0"/>
              <a:t>，</a:t>
            </a:r>
            <a:r>
              <a:rPr lang="en-US" altLang="zh-CN" dirty="0"/>
              <a:t>a man called </a:t>
            </a:r>
            <a:r>
              <a:rPr lang="en-US" altLang="zh-CN" dirty="0" err="1"/>
              <a:t>Biarni</a:t>
            </a:r>
            <a:r>
              <a:rPr lang="en-US" altLang="zh-CN" dirty="0"/>
              <a:t> set </a:t>
            </a:r>
            <a:r>
              <a:rPr lang="en-US" altLang="zh-CN" dirty="0" smtClean="0"/>
              <a:t>sail from </a:t>
            </a:r>
            <a:r>
              <a:rPr lang="en-US" altLang="zh-CN" dirty="0"/>
              <a:t>Iceland </a:t>
            </a:r>
            <a:r>
              <a:rPr lang="en-US" altLang="zh-CN" b="1" dirty="0"/>
              <a:t>in search of </a:t>
            </a:r>
            <a:r>
              <a:rPr lang="en-US" altLang="zh-CN" dirty="0"/>
              <a:t>Eric’s party. </a:t>
            </a:r>
            <a:r>
              <a:rPr lang="zh-CN" altLang="en-US" dirty="0" smtClean="0"/>
              <a:t>埃里</a:t>
            </a:r>
            <a:r>
              <a:rPr lang="zh-CN" altLang="en-US" dirty="0"/>
              <a:t>克</a:t>
            </a:r>
            <a:r>
              <a:rPr lang="en-US" altLang="zh-CN" dirty="0"/>
              <a:t>·</a:t>
            </a:r>
            <a:r>
              <a:rPr lang="zh-CN" altLang="en-US" dirty="0"/>
              <a:t>雷德登上格陵兰岛后不久，一</a:t>
            </a:r>
            <a:r>
              <a:rPr lang="zh-CN" altLang="en-US" dirty="0" smtClean="0"/>
              <a:t>个叫</a:t>
            </a:r>
            <a:r>
              <a:rPr lang="zh-CN" altLang="en-US" dirty="0"/>
              <a:t>比阿尼的人从冰岛启航来寻找埃里</a:t>
            </a:r>
            <a:r>
              <a:rPr lang="zh-CN" altLang="en-US" dirty="0" smtClean="0"/>
              <a:t>克一行</a:t>
            </a:r>
            <a:r>
              <a:rPr lang="zh-CN" altLang="en-US" dirty="0"/>
              <a:t>人。</a:t>
            </a: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search for </a:t>
            </a:r>
            <a:r>
              <a:rPr lang="zh-CN" altLang="en-US" dirty="0" smtClean="0"/>
              <a:t>寻找</a:t>
            </a:r>
            <a:r>
              <a:rPr lang="en-US" altLang="zh-CN" dirty="0" smtClean="0"/>
              <a:t>			</a:t>
            </a:r>
            <a:endParaRPr lang="zh-CN" altLang="en-US" dirty="0" smtClean="0"/>
          </a:p>
          <a:p>
            <a:pPr algn="just"/>
            <a:r>
              <a:rPr lang="en-US" altLang="zh-CN" dirty="0" smtClean="0"/>
              <a:t>search...for </a:t>
            </a:r>
            <a:r>
              <a:rPr lang="zh-CN" altLang="en-US" dirty="0" smtClean="0"/>
              <a:t>搜查</a:t>
            </a:r>
            <a:r>
              <a:rPr lang="en-US" altLang="zh-CN" dirty="0" smtClean="0">
                <a:latin typeface="宋体" pitchFamily="2" charset="-122"/>
              </a:rPr>
              <a:t>……</a:t>
            </a:r>
            <a:r>
              <a:rPr lang="zh-CN" altLang="en-US" dirty="0" smtClean="0"/>
              <a:t>以寻找</a:t>
            </a:r>
            <a:r>
              <a:rPr lang="en-US" altLang="zh-CN" dirty="0">
                <a:latin typeface="宋体" pitchFamily="2" charset="-122"/>
              </a:rPr>
              <a:t>……</a:t>
            </a:r>
          </a:p>
          <a:p>
            <a:pPr algn="just"/>
            <a:r>
              <a:rPr lang="en-US" altLang="zh-CN" dirty="0" smtClean="0"/>
              <a:t>search </a:t>
            </a:r>
            <a:r>
              <a:rPr lang="en-US" altLang="zh-CN" dirty="0"/>
              <a:t>some place for sb./sth</a:t>
            </a:r>
            <a:r>
              <a:rPr lang="en-US" altLang="zh-CN" dirty="0" smtClean="0"/>
              <a:t>. </a:t>
            </a:r>
            <a:r>
              <a:rPr lang="zh-CN" altLang="en-US" dirty="0" smtClean="0"/>
              <a:t>搜查</a:t>
            </a:r>
            <a:r>
              <a:rPr lang="zh-CN" altLang="en-US" dirty="0"/>
              <a:t>某地寻找某人</a:t>
            </a:r>
            <a:r>
              <a:rPr lang="en-US" altLang="zh-CN" dirty="0"/>
              <a:t>/ </a:t>
            </a:r>
            <a:r>
              <a:rPr lang="zh-CN" altLang="en-US" dirty="0"/>
              <a:t>某物</a:t>
            </a:r>
          </a:p>
          <a:p>
            <a:pPr algn="just"/>
            <a:r>
              <a:rPr lang="en-US" altLang="zh-CN" dirty="0"/>
              <a:t>search sb. for sth. </a:t>
            </a:r>
            <a:r>
              <a:rPr lang="zh-CN" altLang="en-US" dirty="0"/>
              <a:t>搜某人的身寻找某物</a:t>
            </a:r>
          </a:p>
          <a:p>
            <a:pPr algn="just"/>
            <a:r>
              <a:rPr lang="en-US" altLang="zh-CN" dirty="0"/>
              <a:t>search out </a:t>
            </a:r>
            <a:r>
              <a:rPr lang="zh-CN" altLang="en-US" dirty="0"/>
              <a:t>找出，</a:t>
            </a:r>
            <a:r>
              <a:rPr lang="zh-CN" altLang="en-US" dirty="0" smtClean="0"/>
              <a:t>查出</a:t>
            </a:r>
            <a:endParaRPr lang="en-US" altLang="zh-CN" dirty="0" smtClean="0"/>
          </a:p>
          <a:p>
            <a:pPr algn="ju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7494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归纳拓展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“</a:t>
            </a:r>
            <a:r>
              <a:rPr lang="en-US" altLang="zh-CN" dirty="0" err="1"/>
              <a:t>in+</a:t>
            </a:r>
            <a:r>
              <a:rPr lang="en-US" altLang="zh-CN" i="1" dirty="0" err="1"/>
              <a:t>n</a:t>
            </a:r>
            <a:r>
              <a:rPr lang="en-US" altLang="zh-CN" i="1" dirty="0"/>
              <a:t>. </a:t>
            </a:r>
            <a:r>
              <a:rPr lang="en-US" altLang="zh-CN" dirty="0"/>
              <a:t>+of ”</a:t>
            </a:r>
            <a:r>
              <a:rPr lang="zh-CN" altLang="en-US" dirty="0"/>
              <a:t>类短语归纳</a:t>
            </a:r>
          </a:p>
          <a:p>
            <a:pPr algn="just"/>
            <a:r>
              <a:rPr lang="en-US" altLang="zh-CN" dirty="0"/>
              <a:t>in place of </a:t>
            </a:r>
            <a:r>
              <a:rPr lang="zh-CN" altLang="en-US" dirty="0" smtClean="0"/>
              <a:t>代替</a:t>
            </a:r>
            <a:r>
              <a:rPr lang="en-US" altLang="zh-CN" dirty="0" smtClean="0"/>
              <a:t>			in </a:t>
            </a:r>
            <a:r>
              <a:rPr lang="en-US" altLang="zh-CN" dirty="0"/>
              <a:t>control of </a:t>
            </a:r>
            <a:r>
              <a:rPr lang="zh-CN" altLang="en-US" dirty="0"/>
              <a:t>控制</a:t>
            </a:r>
          </a:p>
          <a:p>
            <a:pPr algn="just"/>
            <a:r>
              <a:rPr lang="en-US" altLang="zh-CN" dirty="0"/>
              <a:t>in honour of </a:t>
            </a:r>
            <a:r>
              <a:rPr lang="zh-CN" altLang="en-US" dirty="0"/>
              <a:t>为了</a:t>
            </a:r>
            <a:r>
              <a:rPr lang="zh-CN" altLang="en-US" dirty="0" smtClean="0"/>
              <a:t>纪念</a:t>
            </a:r>
            <a:r>
              <a:rPr lang="en-US" altLang="zh-CN" dirty="0" smtClean="0"/>
              <a:t>		in </a:t>
            </a:r>
            <a:r>
              <a:rPr lang="en-US" altLang="zh-CN" dirty="0"/>
              <a:t>support of </a:t>
            </a:r>
            <a:r>
              <a:rPr lang="zh-CN" altLang="en-US" dirty="0"/>
              <a:t>支持</a:t>
            </a:r>
          </a:p>
          <a:p>
            <a:pPr algn="just"/>
            <a:r>
              <a:rPr lang="en-US" altLang="zh-CN" dirty="0"/>
              <a:t>in possession of </a:t>
            </a:r>
            <a:r>
              <a:rPr lang="zh-CN" altLang="en-US" dirty="0" smtClean="0"/>
              <a:t>拥有</a:t>
            </a:r>
            <a:r>
              <a:rPr lang="en-US" altLang="zh-CN" dirty="0" smtClean="0"/>
              <a:t>		in </a:t>
            </a:r>
            <a:r>
              <a:rPr lang="en-US" altLang="zh-CN" dirty="0"/>
              <a:t>need of </a:t>
            </a:r>
            <a:r>
              <a:rPr lang="zh-CN" altLang="en-US" dirty="0"/>
              <a:t>需要</a:t>
            </a:r>
          </a:p>
          <a:p>
            <a:pPr algn="just"/>
            <a:r>
              <a:rPr lang="en-US" altLang="zh-CN" dirty="0"/>
              <a:t>in charge of </a:t>
            </a:r>
            <a:r>
              <a:rPr lang="zh-CN" altLang="en-US" dirty="0" smtClean="0"/>
              <a:t>负责</a:t>
            </a:r>
            <a:r>
              <a:rPr lang="en-US" altLang="zh-CN" dirty="0" smtClean="0"/>
              <a:t>			in </a:t>
            </a:r>
            <a:r>
              <a:rPr lang="en-US" altLang="zh-CN" dirty="0"/>
              <a:t>favour of </a:t>
            </a:r>
            <a:r>
              <a:rPr lang="zh-CN" altLang="en-US" dirty="0"/>
              <a:t>支持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8372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单句写作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He has gone to a big city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寻找） </a:t>
            </a:r>
            <a:r>
              <a:rPr lang="en-US" altLang="zh-CN" dirty="0" smtClean="0"/>
              <a:t>a better </a:t>
            </a:r>
            <a:r>
              <a:rPr lang="en-US" altLang="zh-CN" dirty="0"/>
              <a:t>job.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</a:t>
            </a:r>
            <a:r>
              <a:rPr lang="en-US" altLang="zh-CN" dirty="0"/>
              <a:t>I have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（</a:t>
            </a:r>
            <a:r>
              <a:rPr lang="zh-CN" altLang="en-US" dirty="0"/>
              <a:t>到处找） </a:t>
            </a:r>
            <a:r>
              <a:rPr lang="en-US" altLang="zh-CN" dirty="0" smtClean="0"/>
              <a:t>the </a:t>
            </a:r>
            <a:r>
              <a:rPr lang="en-US" altLang="zh-CN" i="1" dirty="0" smtClean="0"/>
              <a:t>valuable </a:t>
            </a:r>
            <a:r>
              <a:rPr lang="en-US" altLang="zh-CN" dirty="0"/>
              <a:t>vase</a:t>
            </a:r>
            <a:r>
              <a:rPr lang="zh-CN" altLang="en-US" dirty="0"/>
              <a:t>，</a:t>
            </a:r>
            <a:r>
              <a:rPr lang="en-US" altLang="zh-CN" dirty="0"/>
              <a:t>but I can’t find it.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The police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在寻找） </a:t>
            </a:r>
            <a:r>
              <a:rPr lang="en-US" altLang="zh-CN" dirty="0"/>
              <a:t>the thief then.</a:t>
            </a:r>
          </a:p>
          <a:p>
            <a:r>
              <a:rPr lang="zh-CN" altLang="en-US" b="1" dirty="0"/>
              <a:t>一句多译</a:t>
            </a:r>
          </a:p>
          <a:p>
            <a:r>
              <a:rPr lang="zh-CN" altLang="en-US" dirty="0"/>
              <a:t>他们决定进山去寻找那个失踪的男孩。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They decided to walk into the mountain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 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the missing boy.</a:t>
            </a:r>
          </a:p>
          <a:p>
            <a:r>
              <a:rPr lang="zh-CN" altLang="en-US" dirty="0" smtClean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They decided to walk into the mountain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 ________</a:t>
            </a:r>
            <a:r>
              <a:rPr lang="zh-CN" altLang="en-US" dirty="0" smtClean="0"/>
              <a:t> </a:t>
            </a:r>
            <a:r>
              <a:rPr lang="en-US" altLang="zh-CN" dirty="0"/>
              <a:t>the missing boy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4541494" y="1319086"/>
            <a:ext cx="3170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search         of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6080" y="2674160"/>
            <a:ext cx="3170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were     searching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for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29193" y="4062286"/>
            <a:ext cx="3170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to        search        for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77937" y="1781794"/>
            <a:ext cx="3833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searched    everywhere        for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37249" y="4524994"/>
            <a:ext cx="296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search         of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768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单句语法填空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The villagers were searching the forest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monkey.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</a:t>
            </a:r>
            <a:r>
              <a:rPr lang="en-US" altLang="zh-CN" dirty="0"/>
              <a:t>The young man drove around the town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search of a </a:t>
            </a:r>
            <a:r>
              <a:rPr lang="en-US" altLang="zh-CN" dirty="0" smtClean="0"/>
              <a:t>good hotel</a:t>
            </a:r>
            <a:r>
              <a:rPr lang="en-US" altLang="zh-CN" dirty="0"/>
              <a:t>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</a:t>
            </a:r>
            <a:r>
              <a:rPr lang="en-US" altLang="zh-CN" dirty="0"/>
              <a:t>I will go there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place of </a:t>
            </a:r>
            <a:r>
              <a:rPr lang="en-US" altLang="zh-CN" dirty="0" err="1"/>
              <a:t>Mr</a:t>
            </a:r>
            <a:r>
              <a:rPr lang="en-US" altLang="zh-CN" dirty="0"/>
              <a:t> Li who is ill.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9</a:t>
            </a:r>
            <a:r>
              <a:rPr lang="zh-CN" altLang="en-US" dirty="0"/>
              <a:t>）</a:t>
            </a:r>
            <a:r>
              <a:rPr lang="en-US" altLang="zh-CN" dirty="0"/>
              <a:t>They set up a school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honour of the hero who made </a:t>
            </a:r>
            <a:r>
              <a:rPr lang="en-US" altLang="zh-CN" dirty="0" smtClean="0"/>
              <a:t>great contributions </a:t>
            </a:r>
            <a:r>
              <a:rPr lang="en-US" altLang="zh-CN" dirty="0"/>
              <a:t>to the education in this remote area.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10</a:t>
            </a:r>
            <a:r>
              <a:rPr lang="zh-CN" altLang="en-US" dirty="0"/>
              <a:t>）</a:t>
            </a:r>
            <a:r>
              <a:rPr lang="en-US" altLang="zh-CN" dirty="0"/>
              <a:t>He owns this company</a:t>
            </a:r>
            <a:r>
              <a:rPr lang="zh-CN" altLang="en-US" dirty="0"/>
              <a:t>；</a:t>
            </a:r>
            <a:r>
              <a:rPr lang="en-US" altLang="zh-CN" dirty="0"/>
              <a:t>that is to say</a:t>
            </a:r>
            <a:r>
              <a:rPr lang="zh-CN" altLang="en-US" dirty="0"/>
              <a:t>，</a:t>
            </a:r>
            <a:r>
              <a:rPr lang="en-US" altLang="zh-CN" dirty="0"/>
              <a:t>he is in possession </a:t>
            </a:r>
            <a:r>
              <a:rPr lang="en-US" altLang="zh-CN" dirty="0" smtClean="0"/>
              <a:t>________ the </a:t>
            </a:r>
            <a:r>
              <a:rPr lang="en-US" altLang="zh-CN" dirty="0"/>
              <a:t>company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5533008" y="1319086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99109" y="1776554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3194" y="2211988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49121" y="2685714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47396" y="3589097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04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6000" y="909000"/>
            <a:ext cx="10260000" cy="5040000"/>
          </a:xfrm>
        </p:spPr>
        <p:txBody>
          <a:bodyPr/>
          <a:lstStyle/>
          <a:p>
            <a:pPr algn="just"/>
            <a:r>
              <a:rPr lang="en-US" altLang="zh-CN" sz="2200" dirty="0">
                <a:latin typeface="微软雅黑" pitchFamily="34" charset="-122"/>
                <a:ea typeface="微软雅黑" pitchFamily="34" charset="-122"/>
              </a:rPr>
              <a:t>Ⅱ </a:t>
            </a: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语法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填空（根据课文</a:t>
            </a: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2200" dirty="0" smtClean="0"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sz="2200" dirty="0" smtClean="0">
                <a:latin typeface="微软雅黑" pitchFamily="34" charset="-122"/>
                <a:ea typeface="微软雅黑" pitchFamily="34" charset="-122"/>
              </a:rPr>
              <a:t>依据</a:t>
            </a:r>
            <a:r>
              <a:rPr lang="zh-CN" altLang="en-US" sz="2200" dirty="0">
                <a:latin typeface="微软雅黑" pitchFamily="34" charset="-122"/>
                <a:ea typeface="微软雅黑" pitchFamily="34" charset="-122"/>
              </a:rPr>
              <a:t>语法规则完成短文）</a:t>
            </a:r>
          </a:p>
          <a:p>
            <a:pPr algn="ctr"/>
            <a:r>
              <a:rPr lang="en-US" altLang="zh-CN" b="1" dirty="0"/>
              <a:t>VIKING VOYAGES TO AMERICA</a:t>
            </a:r>
          </a:p>
          <a:p>
            <a:pPr algn="just"/>
            <a:r>
              <a:rPr lang="zh-CN" altLang="en-US" dirty="0"/>
              <a:t>　　</a:t>
            </a:r>
            <a:r>
              <a:rPr lang="en-US" altLang="zh-CN" dirty="0"/>
              <a:t>The Vikings were a group of people whose </a:t>
            </a:r>
            <a:r>
              <a:rPr lang="en-US" altLang="zh-CN" u="sng" dirty="0" smtClean="0"/>
              <a:t>1</a:t>
            </a:r>
            <a:r>
              <a:rPr lang="zh-CN" altLang="en-US" u="sng" dirty="0" smtClean="0"/>
              <a:t>　　　  　</a:t>
            </a:r>
            <a:r>
              <a:rPr lang="zh-CN" altLang="en-US" dirty="0" smtClean="0"/>
              <a:t>（</a:t>
            </a:r>
            <a:r>
              <a:rPr lang="en-US" altLang="zh-CN" dirty="0" smtClean="0"/>
              <a:t>ancestor</a:t>
            </a:r>
            <a:r>
              <a:rPr lang="zh-CN" altLang="en-US" dirty="0"/>
              <a:t>）</a:t>
            </a:r>
            <a:r>
              <a:rPr lang="en-US" altLang="zh-CN" dirty="0"/>
              <a:t>came from Scandinavia. They controlled </a:t>
            </a:r>
            <a:r>
              <a:rPr lang="en-US" altLang="zh-CN" dirty="0" smtClean="0"/>
              <a:t>the seas </a:t>
            </a:r>
            <a:r>
              <a:rPr lang="en-US" altLang="zh-CN" dirty="0"/>
              <a:t>and coasts of Northern Europe for a long time.</a:t>
            </a:r>
          </a:p>
          <a:p>
            <a:pPr algn="dist"/>
            <a:r>
              <a:rPr lang="zh-CN" altLang="en-US" dirty="0"/>
              <a:t>　　</a:t>
            </a:r>
            <a:r>
              <a:rPr lang="en-US" altLang="zh-CN" dirty="0"/>
              <a:t>In 982 </a:t>
            </a:r>
            <a:r>
              <a:rPr lang="en-US" altLang="zh-CN" dirty="0" smtClean="0"/>
              <a:t>AD, a </a:t>
            </a:r>
            <a:r>
              <a:rPr lang="en-US" altLang="zh-CN" dirty="0"/>
              <a:t>man </a:t>
            </a:r>
            <a:r>
              <a:rPr lang="en-US" altLang="zh-CN" u="sng" dirty="0" smtClean="0"/>
              <a:t>2</a:t>
            </a:r>
            <a:r>
              <a:rPr lang="zh-CN" altLang="en-US" u="sng" dirty="0" smtClean="0"/>
              <a:t>　　　  　</a:t>
            </a:r>
            <a:r>
              <a:rPr lang="zh-CN" altLang="en-US" dirty="0" smtClean="0"/>
              <a:t>（</a:t>
            </a:r>
            <a:r>
              <a:rPr lang="en-US" altLang="zh-CN" dirty="0"/>
              <a:t>call</a:t>
            </a:r>
            <a:r>
              <a:rPr lang="zh-CN" altLang="en-US" dirty="0"/>
              <a:t>）</a:t>
            </a:r>
            <a:r>
              <a:rPr lang="en-US" altLang="zh-CN" dirty="0"/>
              <a:t>Eric the </a:t>
            </a:r>
            <a:r>
              <a:rPr lang="en-US" altLang="zh-CN" dirty="0" smtClean="0"/>
              <a:t>Red, who </a:t>
            </a:r>
            <a:r>
              <a:rPr lang="en-US" altLang="zh-CN" dirty="0"/>
              <a:t>was forced to leave Iceland </a:t>
            </a:r>
            <a:endParaRPr lang="en-US" altLang="zh-CN" dirty="0" smtClean="0"/>
          </a:p>
          <a:p>
            <a:pPr algn="just"/>
            <a:r>
              <a:rPr lang="en-US" altLang="zh-CN" u="sng" dirty="0" smtClean="0"/>
              <a:t>3</a:t>
            </a:r>
            <a:r>
              <a:rPr lang="zh-CN" altLang="en-US" u="sng" dirty="0" smtClean="0"/>
              <a:t>　  　　　</a:t>
            </a:r>
            <a:r>
              <a:rPr lang="zh-CN" altLang="en-US" dirty="0" smtClean="0"/>
              <a:t> </a:t>
            </a:r>
            <a:r>
              <a:rPr lang="en-US" altLang="zh-CN" dirty="0"/>
              <a:t>he </a:t>
            </a:r>
            <a:r>
              <a:rPr lang="en-US" altLang="zh-CN" dirty="0" smtClean="0"/>
              <a:t>had committed </a:t>
            </a:r>
            <a:r>
              <a:rPr lang="en-US" altLang="zh-CN" dirty="0"/>
              <a:t>a murder and got into </a:t>
            </a:r>
            <a:r>
              <a:rPr lang="en-US" altLang="zh-CN" dirty="0" smtClean="0"/>
              <a:t>trouble, decided </a:t>
            </a:r>
            <a:r>
              <a:rPr lang="en-US" altLang="zh-CN" dirty="0"/>
              <a:t>to </a:t>
            </a:r>
            <a:r>
              <a:rPr lang="en-US" altLang="zh-CN" dirty="0" smtClean="0"/>
              <a:t>set sail </a:t>
            </a:r>
            <a:r>
              <a:rPr lang="en-US" altLang="zh-CN" u="sng" dirty="0" smtClean="0"/>
              <a:t>4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（</a:t>
            </a:r>
            <a:r>
              <a:rPr lang="en-US" altLang="zh-CN" dirty="0"/>
              <a:t>far</a:t>
            </a:r>
            <a:r>
              <a:rPr lang="zh-CN" altLang="en-US" dirty="0"/>
              <a:t>）</a:t>
            </a:r>
            <a:r>
              <a:rPr lang="en-US" altLang="zh-CN" dirty="0"/>
              <a:t>west. He reached Greenland </a:t>
            </a:r>
            <a:r>
              <a:rPr lang="en-US" altLang="zh-CN" dirty="0" smtClean="0"/>
              <a:t>and discovered </a:t>
            </a:r>
            <a:r>
              <a:rPr lang="en-US" altLang="zh-CN" dirty="0"/>
              <a:t>that people could live in the place </a:t>
            </a:r>
            <a:r>
              <a:rPr lang="en-US" altLang="zh-CN" u="sng" dirty="0" smtClean="0"/>
              <a:t>5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 </a:t>
            </a:r>
            <a:r>
              <a:rPr lang="en-US" altLang="zh-CN" dirty="0" smtClean="0"/>
              <a:t>he </a:t>
            </a:r>
            <a:r>
              <a:rPr lang="en-US" altLang="zh-CN" dirty="0"/>
              <a:t>landed. He returned to Iceland and persuaded </a:t>
            </a:r>
            <a:r>
              <a:rPr lang="en-US" altLang="zh-CN" dirty="0" smtClean="0"/>
              <a:t>some people </a:t>
            </a:r>
            <a:r>
              <a:rPr lang="en-US" altLang="zh-CN" u="sng" dirty="0" smtClean="0"/>
              <a:t>6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（</a:t>
            </a:r>
            <a:r>
              <a:rPr lang="en-US" altLang="zh-CN" dirty="0"/>
              <a:t>go</a:t>
            </a:r>
            <a:r>
              <a:rPr lang="zh-CN" altLang="en-US" dirty="0"/>
              <a:t>）</a:t>
            </a:r>
            <a:r>
              <a:rPr lang="en-US" altLang="zh-CN" dirty="0"/>
              <a:t>back with him to Greenland. </a:t>
            </a:r>
            <a:r>
              <a:rPr lang="en-US" altLang="zh-CN" dirty="0" smtClean="0"/>
              <a:t>When he </a:t>
            </a:r>
            <a:r>
              <a:rPr lang="en-US" altLang="zh-CN" dirty="0"/>
              <a:t>set sail once </a:t>
            </a:r>
            <a:r>
              <a:rPr lang="en-US" altLang="zh-CN" dirty="0" smtClean="0"/>
              <a:t>again, only </a:t>
            </a:r>
            <a:r>
              <a:rPr lang="en-US" altLang="zh-CN" dirty="0"/>
              <a:t>14 ships made it </a:t>
            </a:r>
            <a:r>
              <a:rPr lang="en-US" altLang="zh-CN" u="sng" dirty="0" smtClean="0"/>
              <a:t>7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 </a:t>
            </a:r>
            <a:r>
              <a:rPr lang="en-US" altLang="zh-CN" dirty="0" smtClean="0"/>
              <a:t>Greenland</a:t>
            </a:r>
            <a:r>
              <a:rPr lang="en-US" altLang="zh-CN" dirty="0"/>
              <a:t>.</a:t>
            </a:r>
          </a:p>
          <a:p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125377" y="1986148"/>
            <a:ext cx="1315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ancestors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61700" y="2900548"/>
            <a:ext cx="1093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called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4431" y="3363256"/>
            <a:ext cx="1093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because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80301" y="3363256"/>
            <a:ext cx="1093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further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45553" y="3836981"/>
            <a:ext cx="1093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where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86248" y="4277656"/>
            <a:ext cx="1093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go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19298" y="4713090"/>
            <a:ext cx="90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033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词汇十五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eventually 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adv.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最终，终于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...found himself in an unknown land</a:t>
            </a:r>
            <a:r>
              <a:rPr lang="zh-CN" altLang="en-US" dirty="0"/>
              <a:t>，</a:t>
            </a:r>
            <a:r>
              <a:rPr lang="en-US" altLang="zh-CN" dirty="0" smtClean="0"/>
              <a:t>from where </a:t>
            </a:r>
            <a:r>
              <a:rPr lang="en-US" altLang="zh-CN" dirty="0"/>
              <a:t>he </a:t>
            </a:r>
            <a:r>
              <a:rPr lang="en-US" altLang="zh-CN" b="1" dirty="0"/>
              <a:t>eventually </a:t>
            </a:r>
            <a:r>
              <a:rPr lang="en-US" altLang="zh-CN" dirty="0"/>
              <a:t>reached Greenland.</a:t>
            </a:r>
          </a:p>
          <a:p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发现自己在一个不知名的地方，</a:t>
            </a:r>
            <a:r>
              <a:rPr lang="zh-CN" altLang="en-US" dirty="0" smtClean="0"/>
              <a:t>从那里</a:t>
            </a:r>
            <a:r>
              <a:rPr lang="zh-CN" altLang="en-US" dirty="0"/>
              <a:t>他最终到达了格陵兰岛。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eventual </a:t>
            </a:r>
            <a:r>
              <a:rPr lang="en-US" altLang="zh-CN" i="1" dirty="0"/>
              <a:t>adj. </a:t>
            </a:r>
            <a:r>
              <a:rPr lang="zh-CN" altLang="en-US" dirty="0"/>
              <a:t>最后的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学法点拨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zh-CN" altLang="en-US" dirty="0"/>
              <a:t>表示列举时，最后一项用 </a:t>
            </a:r>
            <a:r>
              <a:rPr lang="en-US" altLang="zh-CN" dirty="0"/>
              <a:t>finally/lastly</a:t>
            </a:r>
            <a:r>
              <a:rPr lang="zh-CN" altLang="en-US" dirty="0"/>
              <a:t>，</a:t>
            </a:r>
            <a:r>
              <a:rPr lang="zh-CN" altLang="en-US" dirty="0" smtClean="0"/>
              <a:t>而不用 </a:t>
            </a:r>
            <a:r>
              <a:rPr lang="en-US" altLang="zh-CN" dirty="0" smtClean="0"/>
              <a:t>eventually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29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When he 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（</a:t>
            </a:r>
            <a:r>
              <a:rPr lang="en-US" altLang="zh-CN" dirty="0"/>
              <a:t>eventual</a:t>
            </a:r>
            <a:r>
              <a:rPr lang="zh-CN" altLang="en-US" dirty="0"/>
              <a:t>） </a:t>
            </a:r>
            <a:r>
              <a:rPr lang="en-US" altLang="zh-CN" i="1" dirty="0"/>
              <a:t>made it to </a:t>
            </a:r>
            <a:r>
              <a:rPr lang="en-US" altLang="zh-CN" dirty="0"/>
              <a:t>China</a:t>
            </a:r>
            <a:r>
              <a:rPr lang="zh-CN" altLang="en-US" dirty="0"/>
              <a:t>，</a:t>
            </a:r>
            <a:r>
              <a:rPr lang="en-US" altLang="zh-CN" dirty="0" smtClean="0"/>
              <a:t>there was </a:t>
            </a:r>
            <a:r>
              <a:rPr lang="en-US" altLang="zh-CN" dirty="0"/>
              <a:t>a mixed reaction.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</a:t>
            </a:r>
            <a:r>
              <a:rPr lang="en-US" altLang="zh-CN" dirty="0"/>
              <a:t>I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（</a:t>
            </a:r>
            <a:r>
              <a:rPr lang="en-US" altLang="zh-CN" dirty="0"/>
              <a:t>eventual</a:t>
            </a:r>
            <a:r>
              <a:rPr lang="zh-CN" altLang="en-US" dirty="0"/>
              <a:t>） </a:t>
            </a:r>
            <a:r>
              <a:rPr lang="en-US" altLang="zh-CN" dirty="0"/>
              <a:t>realised I had to change my </a:t>
            </a:r>
            <a:r>
              <a:rPr lang="en-US" altLang="zh-CN" dirty="0" smtClean="0"/>
              <a:t>attitude towards </a:t>
            </a:r>
            <a:r>
              <a:rPr lang="en-US" altLang="zh-CN" dirty="0"/>
              <a:t>medical work.</a:t>
            </a:r>
          </a:p>
          <a:p>
            <a:pPr algn="just"/>
            <a:r>
              <a:rPr lang="zh-CN" altLang="en-US" b="1" dirty="0"/>
              <a:t>单句写作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）［词汇复现］他终于说服玛丽跟我们一起去了。</a:t>
            </a:r>
          </a:p>
          <a:p>
            <a:pPr algn="just"/>
            <a:r>
              <a:rPr lang="en-US" altLang="zh-CN" dirty="0" smtClean="0"/>
              <a:t>________________________________________________________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66068" y="1297052"/>
            <a:ext cx="1352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eventually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73703" y="2244502"/>
            <a:ext cx="1352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eventually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7110" y="4040251"/>
            <a:ext cx="7081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Eventually he persuaded Mary into going/to go with us.</a:t>
            </a:r>
          </a:p>
        </p:txBody>
      </p:sp>
    </p:spTree>
    <p:extLst>
      <p:ext uri="{BB962C8B-B14F-4D97-AF65-F5344CB8AC3E}">
        <p14:creationId xmlns:p14="http://schemas.microsoft.com/office/powerpoint/2010/main" xmlns="" val="275202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词汇十六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apologise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=apologize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 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vi.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道歉，谢罪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 err="1"/>
              <a:t>Mr</a:t>
            </a:r>
            <a:r>
              <a:rPr lang="en-US" altLang="zh-CN" dirty="0"/>
              <a:t> Johnson </a:t>
            </a:r>
            <a:r>
              <a:rPr lang="en-US" altLang="zh-CN" b="1" dirty="0"/>
              <a:t>apologised </a:t>
            </a:r>
            <a:r>
              <a:rPr lang="en-US" altLang="zh-CN" dirty="0"/>
              <a:t>for the mistake. </a:t>
            </a:r>
            <a:r>
              <a:rPr lang="zh-CN" altLang="en-US" dirty="0" smtClean="0"/>
              <a:t>约翰逊</a:t>
            </a:r>
            <a:r>
              <a:rPr lang="zh-CN" altLang="en-US" dirty="0"/>
              <a:t>先生因为这个错误而道歉。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apologise to sb. for </a:t>
            </a:r>
            <a:r>
              <a:rPr lang="zh-CN" altLang="en-US" dirty="0"/>
              <a:t>（</a:t>
            </a:r>
            <a:r>
              <a:rPr lang="en-US" altLang="zh-CN" dirty="0"/>
              <a:t>doing</a:t>
            </a:r>
            <a:r>
              <a:rPr lang="zh-CN" altLang="en-US" dirty="0"/>
              <a:t>）</a:t>
            </a:r>
            <a:r>
              <a:rPr lang="en-US" altLang="zh-CN" dirty="0"/>
              <a:t>sth. </a:t>
            </a:r>
            <a:r>
              <a:rPr lang="zh-CN" altLang="en-US" dirty="0"/>
              <a:t>因（做）</a:t>
            </a:r>
            <a:r>
              <a:rPr lang="zh-CN" altLang="en-US" dirty="0" smtClean="0"/>
              <a:t>某事</a:t>
            </a:r>
            <a:r>
              <a:rPr lang="zh-CN" altLang="en-US" dirty="0"/>
              <a:t>而向某人道歉</a:t>
            </a:r>
          </a:p>
          <a:p>
            <a:r>
              <a:rPr lang="en-US" altLang="zh-CN" dirty="0"/>
              <a:t>apology </a:t>
            </a:r>
            <a:r>
              <a:rPr lang="en-US" altLang="zh-CN" i="1" dirty="0"/>
              <a:t>n. </a:t>
            </a:r>
            <a:r>
              <a:rPr lang="zh-CN" altLang="en-US" dirty="0"/>
              <a:t>道歉，谢罪</a:t>
            </a:r>
          </a:p>
          <a:p>
            <a:r>
              <a:rPr lang="en-US" altLang="zh-CN" dirty="0"/>
              <a:t>make an apology </a:t>
            </a:r>
            <a:r>
              <a:rPr lang="zh-CN" altLang="en-US" dirty="0"/>
              <a:t>道歉</a:t>
            </a:r>
          </a:p>
          <a:p>
            <a:r>
              <a:rPr lang="en-US" altLang="zh-CN" dirty="0"/>
              <a:t>accept/refuse an apology </a:t>
            </a:r>
            <a:r>
              <a:rPr lang="zh-CN" altLang="en-US" dirty="0"/>
              <a:t>接受</a:t>
            </a:r>
            <a:r>
              <a:rPr lang="en-US" altLang="zh-CN" dirty="0"/>
              <a:t>/ </a:t>
            </a:r>
            <a:r>
              <a:rPr lang="zh-CN" altLang="en-US" dirty="0"/>
              <a:t>拒绝道歉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3400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【</a:t>
            </a:r>
            <a:r>
              <a:rPr lang="zh-CN" altLang="en-US" b="1" dirty="0"/>
              <a:t>归纳拓展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zh-CN" altLang="en-US" dirty="0"/>
              <a:t>“因（做）某事而向某人道歉”的不同表达：</a:t>
            </a:r>
          </a:p>
          <a:p>
            <a:r>
              <a:rPr lang="en-US" altLang="zh-CN" dirty="0"/>
              <a:t>say sorry to sb. for </a:t>
            </a:r>
            <a:r>
              <a:rPr lang="zh-CN" altLang="en-US" dirty="0"/>
              <a:t>（</a:t>
            </a:r>
            <a:r>
              <a:rPr lang="en-US" altLang="zh-CN" dirty="0"/>
              <a:t>doing</a:t>
            </a:r>
            <a:r>
              <a:rPr lang="zh-CN" altLang="en-US" dirty="0"/>
              <a:t>）</a:t>
            </a:r>
            <a:r>
              <a:rPr lang="en-US" altLang="zh-CN" dirty="0"/>
              <a:t>sth.			</a:t>
            </a:r>
            <a:endParaRPr lang="en-US" altLang="zh-CN" dirty="0" smtClean="0"/>
          </a:p>
          <a:p>
            <a:r>
              <a:rPr lang="en-US" altLang="zh-CN" dirty="0" smtClean="0"/>
              <a:t>make </a:t>
            </a:r>
            <a:r>
              <a:rPr lang="en-US" altLang="zh-CN" dirty="0"/>
              <a:t>an apology to sb. for</a:t>
            </a:r>
            <a:r>
              <a:rPr lang="zh-CN" altLang="en-US" dirty="0"/>
              <a:t>（</a:t>
            </a:r>
            <a:r>
              <a:rPr lang="en-US" altLang="zh-CN" dirty="0"/>
              <a:t>doing</a:t>
            </a:r>
            <a:r>
              <a:rPr lang="zh-CN" altLang="en-US" dirty="0"/>
              <a:t>） </a:t>
            </a:r>
            <a:r>
              <a:rPr lang="en-US" altLang="zh-CN" dirty="0"/>
              <a:t>sth.</a:t>
            </a:r>
          </a:p>
          <a:p>
            <a:r>
              <a:rPr lang="en-US" altLang="zh-CN" dirty="0"/>
              <a:t>offer an apology to sb. for</a:t>
            </a:r>
            <a:r>
              <a:rPr lang="zh-CN" altLang="en-US" dirty="0"/>
              <a:t>（</a:t>
            </a:r>
            <a:r>
              <a:rPr lang="en-US" altLang="zh-CN" dirty="0"/>
              <a:t>doing</a:t>
            </a:r>
            <a:r>
              <a:rPr lang="zh-CN" altLang="en-US" dirty="0"/>
              <a:t>）</a:t>
            </a:r>
            <a:r>
              <a:rPr lang="en-US" altLang="zh-CN" dirty="0"/>
              <a:t>sth.		</a:t>
            </a:r>
            <a:endParaRPr lang="en-US" altLang="zh-CN" dirty="0" smtClean="0"/>
          </a:p>
          <a:p>
            <a:r>
              <a:rPr lang="en-US" altLang="zh-CN" dirty="0" smtClean="0"/>
              <a:t>offer </a:t>
            </a:r>
            <a:r>
              <a:rPr lang="en-US" altLang="zh-CN" dirty="0"/>
              <a:t>sb. an apology for </a:t>
            </a:r>
            <a:r>
              <a:rPr lang="zh-CN" altLang="en-US" dirty="0"/>
              <a:t>（</a:t>
            </a:r>
            <a:r>
              <a:rPr lang="en-US" altLang="zh-CN" dirty="0"/>
              <a:t>doing</a:t>
            </a:r>
            <a:r>
              <a:rPr lang="zh-CN" altLang="en-US" dirty="0"/>
              <a:t>） </a:t>
            </a:r>
            <a:r>
              <a:rPr lang="en-US" altLang="zh-CN" dirty="0"/>
              <a:t>sth.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误区警示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zh-CN" altLang="en-US" dirty="0"/>
              <a:t>向某人道歉 </a:t>
            </a:r>
            <a:r>
              <a:rPr lang="en-US" altLang="zh-CN" dirty="0"/>
              <a:t>/ </a:t>
            </a:r>
            <a:r>
              <a:rPr lang="zh-CN" altLang="en-US" dirty="0"/>
              <a:t>解释</a:t>
            </a:r>
            <a:r>
              <a:rPr lang="en-US" altLang="zh-CN" dirty="0"/>
              <a:t>/ </a:t>
            </a:r>
            <a:r>
              <a:rPr lang="zh-CN" altLang="en-US" dirty="0"/>
              <a:t>汇报</a:t>
            </a:r>
          </a:p>
          <a:p>
            <a:r>
              <a:rPr lang="en-US" altLang="zh-CN" dirty="0"/>
              <a:t>apologise/explain/report sb. </a:t>
            </a:r>
            <a:r>
              <a:rPr lang="zh-CN" altLang="en-US" dirty="0"/>
              <a:t>（</a:t>
            </a:r>
            <a:r>
              <a:rPr lang="en-US" altLang="zh-CN" dirty="0"/>
              <a:t>×</a:t>
            </a:r>
            <a:r>
              <a:rPr lang="zh-CN" altLang="en-US" dirty="0"/>
              <a:t>）</a:t>
            </a:r>
          </a:p>
          <a:p>
            <a:r>
              <a:rPr lang="en-US" altLang="zh-CN" dirty="0"/>
              <a:t>apologise/explain/report to sb. </a:t>
            </a:r>
            <a:r>
              <a:rPr lang="zh-CN" altLang="en-US" dirty="0"/>
              <a:t>（√）</a:t>
            </a:r>
          </a:p>
        </p:txBody>
      </p:sp>
    </p:spTree>
    <p:extLst>
      <p:ext uri="{BB962C8B-B14F-4D97-AF65-F5344CB8AC3E}">
        <p14:creationId xmlns:p14="http://schemas.microsoft.com/office/powerpoint/2010/main" xmlns="" val="357681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729000"/>
            <a:ext cx="10440000" cy="5400000"/>
          </a:xfrm>
        </p:spPr>
        <p:txBody>
          <a:bodyPr/>
          <a:lstStyle/>
          <a:p>
            <a:r>
              <a:rPr lang="zh-CN" altLang="en-US" b="1" dirty="0"/>
              <a:t>单句语法填空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The manager apologised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Judy for not </a:t>
            </a:r>
            <a:r>
              <a:rPr lang="en-US" altLang="zh-CN" i="1" dirty="0" smtClean="0"/>
              <a:t>arranging </a:t>
            </a:r>
            <a:r>
              <a:rPr lang="en-US" altLang="zh-CN" dirty="0" smtClean="0"/>
              <a:t>for </a:t>
            </a:r>
            <a:r>
              <a:rPr lang="en-US" altLang="zh-CN" dirty="0"/>
              <a:t>someone to meet her at the airport.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</a:t>
            </a:r>
            <a:r>
              <a:rPr lang="en-US" altLang="zh-CN" dirty="0"/>
              <a:t>They do not have the courage to apologise </a:t>
            </a:r>
            <a:r>
              <a:rPr lang="en-US" altLang="zh-CN" dirty="0" smtClean="0"/>
              <a:t>________ their </a:t>
            </a:r>
            <a:r>
              <a:rPr lang="en-US" altLang="zh-CN" i="1" dirty="0"/>
              <a:t>deeds</a:t>
            </a:r>
            <a:r>
              <a:rPr lang="en-US" altLang="zh-CN" dirty="0"/>
              <a:t>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I must </a:t>
            </a:r>
            <a:r>
              <a:rPr lang="en-US" altLang="zh-CN" dirty="0" smtClean="0"/>
              <a:t>___________________</a:t>
            </a:r>
            <a:r>
              <a:rPr lang="zh-CN" altLang="en-US" dirty="0" smtClean="0"/>
              <a:t>（</a:t>
            </a:r>
            <a:r>
              <a:rPr lang="en-US" altLang="zh-CN" dirty="0"/>
              <a:t>apology</a:t>
            </a:r>
            <a:r>
              <a:rPr lang="zh-CN" altLang="en-US" dirty="0"/>
              <a:t>）</a:t>
            </a:r>
            <a:r>
              <a:rPr lang="en-US" altLang="zh-CN" dirty="0"/>
              <a:t>for not being able to meet you at </a:t>
            </a:r>
            <a:r>
              <a:rPr lang="en-US" altLang="zh-CN" dirty="0" smtClean="0"/>
              <a:t>the airport</a:t>
            </a:r>
            <a:r>
              <a:rPr lang="en-US" altLang="zh-CN" dirty="0"/>
              <a:t>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You should apologise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him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what you said.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He made an apology to the teacher for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come</a:t>
            </a:r>
            <a:r>
              <a:rPr lang="zh-CN" altLang="en-US" dirty="0"/>
              <a:t>） </a:t>
            </a:r>
            <a:r>
              <a:rPr lang="en-US" altLang="zh-CN" dirty="0"/>
              <a:t>late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5643177" y="1319088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49941" y="2244505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50825" y="2685179"/>
            <a:ext cx="2784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apologise/apologize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69462" y="3150728"/>
            <a:ext cx="2740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                 for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33009" y="3575145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coming</a:t>
            </a:r>
          </a:p>
        </p:txBody>
      </p:sp>
    </p:spTree>
    <p:extLst>
      <p:ext uri="{BB962C8B-B14F-4D97-AF65-F5344CB8AC3E}">
        <p14:creationId xmlns:p14="http://schemas.microsoft.com/office/powerpoint/2010/main" xmlns="" val="91956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729000"/>
            <a:ext cx="10440000" cy="5400000"/>
          </a:xfrm>
        </p:spPr>
        <p:txBody>
          <a:bodyPr/>
          <a:lstStyle/>
          <a:p>
            <a:pPr algn="just"/>
            <a:r>
              <a:rPr lang="zh-CN" altLang="en-US" b="1" dirty="0" smtClean="0"/>
              <a:t>单句</a:t>
            </a:r>
            <a:r>
              <a:rPr lang="zh-CN" altLang="en-US" b="1" dirty="0"/>
              <a:t>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）［词汇复现］</a:t>
            </a:r>
            <a:r>
              <a:rPr lang="en-US" altLang="zh-CN" dirty="0"/>
              <a:t>He </a:t>
            </a:r>
            <a:r>
              <a:rPr lang="en-US" altLang="zh-CN" dirty="0" smtClean="0"/>
              <a:t>______________________________</a:t>
            </a:r>
            <a:r>
              <a:rPr lang="zh-CN" altLang="en-US" dirty="0" smtClean="0"/>
              <a:t> </a:t>
            </a:r>
            <a:r>
              <a:rPr lang="en-US" altLang="zh-CN" dirty="0"/>
              <a:t>/ </a:t>
            </a:r>
            <a:r>
              <a:rPr lang="en-US" altLang="zh-CN" dirty="0" smtClean="0"/>
              <a:t>_____________________________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向 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道歉） </a:t>
            </a:r>
            <a:r>
              <a:rPr lang="en-US" altLang="zh-CN" dirty="0"/>
              <a:t>her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zh-CN" altLang="en-US" dirty="0"/>
              <a:t>为） </a:t>
            </a:r>
            <a:r>
              <a:rPr lang="en-US" altLang="zh-CN" dirty="0"/>
              <a:t>not </a:t>
            </a:r>
            <a:r>
              <a:rPr lang="en-US" altLang="zh-CN" i="1" dirty="0" smtClean="0"/>
              <a:t>participating in </a:t>
            </a:r>
            <a:r>
              <a:rPr lang="en-US" altLang="zh-CN" dirty="0"/>
              <a:t>the activity that she </a:t>
            </a:r>
            <a:r>
              <a:rPr lang="en-US" altLang="zh-CN" i="1" dirty="0"/>
              <a:t>organised</a:t>
            </a:r>
            <a:r>
              <a:rPr lang="en-US" altLang="zh-CN" dirty="0"/>
              <a:t>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</a:t>
            </a:r>
            <a:r>
              <a:rPr lang="en-US" altLang="zh-CN" dirty="0"/>
              <a:t>I must offer him </a:t>
            </a:r>
            <a:r>
              <a:rPr lang="en-US" altLang="zh-CN" dirty="0" smtClean="0"/>
              <a:t>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因没有去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而道歉）</a:t>
            </a:r>
            <a:r>
              <a:rPr lang="en-US" altLang="zh-CN" dirty="0"/>
              <a:t>to the party.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</a:t>
            </a:r>
            <a:r>
              <a:rPr lang="en-US" altLang="zh-CN" dirty="0"/>
              <a:t>I think you should </a:t>
            </a:r>
            <a:r>
              <a:rPr lang="en-US" altLang="zh-CN" dirty="0" smtClean="0"/>
              <a:t>_________________________________________________________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因你的无礼而向他道歉）</a:t>
            </a:r>
            <a:r>
              <a:rPr lang="en-US" altLang="zh-CN" dirty="0" smtClean="0"/>
              <a:t>.</a:t>
            </a:r>
            <a:endParaRPr lang="zh-CN" altLang="en-US" sz="1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3023" y="1308069"/>
            <a:ext cx="7555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apologised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apologized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                 made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 apology to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98282" y="1795116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8113" y="2224774"/>
            <a:ext cx="3324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apology for not going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0149" y="2654432"/>
            <a:ext cx="6431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apologise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apologize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him for your rudeness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05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729000"/>
            <a:ext cx="10440000" cy="5400000"/>
          </a:xfrm>
        </p:spPr>
        <p:txBody>
          <a:bodyPr/>
          <a:lstStyle/>
          <a:p>
            <a:pPr algn="ctr"/>
            <a:r>
              <a:rPr lang="zh-CN" altLang="en-US" sz="2400" b="1" dirty="0"/>
              <a:t>重点句式</a:t>
            </a:r>
            <a:r>
              <a:rPr lang="zh-CN" altLang="en-US" sz="2400" dirty="0"/>
              <a:t>	</a:t>
            </a:r>
          </a:p>
          <a:p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句式一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There be+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主语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+doing</a:t>
            </a:r>
          </a:p>
          <a:p>
            <a:r>
              <a:rPr lang="en-US" altLang="zh-CN" b="1" dirty="0" smtClean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 smtClean="0"/>
              <a:t>...</a:t>
            </a:r>
            <a:r>
              <a:rPr lang="en-US" altLang="zh-CN" b="1" dirty="0"/>
              <a:t>there were </a:t>
            </a:r>
            <a:r>
              <a:rPr lang="en-US" altLang="zh-CN" dirty="0"/>
              <a:t>as many as 10</a:t>
            </a:r>
            <a:r>
              <a:rPr lang="zh-CN" altLang="en-US" dirty="0"/>
              <a:t>，</a:t>
            </a:r>
            <a:r>
              <a:rPr lang="en-US" altLang="zh-CN" dirty="0"/>
              <a:t>000 Vikings </a:t>
            </a:r>
            <a:r>
              <a:rPr lang="en-US" altLang="zh-CN" b="1" dirty="0" smtClean="0"/>
              <a:t>living </a:t>
            </a:r>
            <a:r>
              <a:rPr lang="en-US" altLang="zh-CN" dirty="0" smtClean="0"/>
              <a:t>in </a:t>
            </a:r>
            <a:r>
              <a:rPr lang="en-US" altLang="zh-CN" dirty="0"/>
              <a:t>Iceland. </a:t>
            </a:r>
            <a:endParaRPr lang="en-US" altLang="zh-CN" dirty="0" smtClean="0"/>
          </a:p>
          <a:p>
            <a:r>
              <a:rPr lang="en-US" altLang="zh-CN" dirty="0" smtClean="0">
                <a:latin typeface="宋体" pitchFamily="2" charset="-122"/>
              </a:rPr>
              <a:t>……</a:t>
            </a:r>
            <a:r>
              <a:rPr lang="zh-CN" altLang="en-US" dirty="0"/>
              <a:t>在冰岛生活着多达 </a:t>
            </a:r>
            <a:r>
              <a:rPr lang="en-US" altLang="zh-CN" dirty="0"/>
              <a:t>10 </a:t>
            </a:r>
            <a:r>
              <a:rPr lang="en-US" altLang="zh-CN" dirty="0" smtClean="0"/>
              <a:t>000</a:t>
            </a:r>
            <a:r>
              <a:rPr lang="zh-CN" altLang="en-US" dirty="0" smtClean="0"/>
              <a:t>名</a:t>
            </a:r>
            <a:r>
              <a:rPr lang="zh-CN" altLang="en-US" dirty="0"/>
              <a:t>北欧海盗。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There be </a:t>
            </a:r>
            <a:r>
              <a:rPr lang="en-US" altLang="zh-CN" dirty="0" smtClean="0"/>
              <a:t>+</a:t>
            </a:r>
            <a:r>
              <a:rPr lang="zh-CN" altLang="en-US" dirty="0" smtClean="0"/>
              <a:t>主语</a:t>
            </a:r>
            <a:r>
              <a:rPr lang="en-US" altLang="zh-CN" dirty="0" smtClean="0"/>
              <a:t>+ doing</a:t>
            </a:r>
            <a:r>
              <a:rPr lang="zh-CN" altLang="en-US" dirty="0"/>
              <a:t>（表主动或进行）</a:t>
            </a:r>
          </a:p>
          <a:p>
            <a:r>
              <a:rPr lang="en-US" altLang="zh-CN" dirty="0"/>
              <a:t>There be +</a:t>
            </a:r>
            <a:r>
              <a:rPr lang="zh-CN" altLang="en-US" dirty="0"/>
              <a:t>主语</a:t>
            </a:r>
            <a:r>
              <a:rPr lang="en-US" altLang="zh-CN" dirty="0"/>
              <a:t>+ </a:t>
            </a:r>
            <a:r>
              <a:rPr lang="en-US" altLang="zh-CN" dirty="0" smtClean="0"/>
              <a:t>done</a:t>
            </a:r>
            <a:r>
              <a:rPr lang="zh-CN" altLang="en-US" dirty="0"/>
              <a:t>（表被动或完成）</a:t>
            </a:r>
          </a:p>
          <a:p>
            <a:r>
              <a:rPr lang="en-US" altLang="zh-CN" dirty="0"/>
              <a:t>There be +</a:t>
            </a:r>
            <a:r>
              <a:rPr lang="zh-CN" altLang="en-US" dirty="0"/>
              <a:t>主语</a:t>
            </a:r>
            <a:r>
              <a:rPr lang="en-US" altLang="zh-CN" dirty="0"/>
              <a:t>+ </a:t>
            </a:r>
            <a:r>
              <a:rPr lang="en-US" altLang="zh-CN" dirty="0" smtClean="0"/>
              <a:t>to </a:t>
            </a:r>
            <a:r>
              <a:rPr lang="en-US" altLang="zh-CN" dirty="0"/>
              <a:t>do</a:t>
            </a:r>
            <a:r>
              <a:rPr lang="zh-CN" altLang="en-US" dirty="0"/>
              <a:t>（表动作尚未发生）</a:t>
            </a:r>
            <a:endParaRPr lang="en-US" altLang="zh-CN" dirty="0" smtClean="0"/>
          </a:p>
          <a:p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524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There are many experts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（</a:t>
            </a:r>
            <a:r>
              <a:rPr lang="en-US" altLang="zh-CN" dirty="0"/>
              <a:t>evaluate</a:t>
            </a:r>
            <a:r>
              <a:rPr lang="zh-CN" altLang="en-US" dirty="0"/>
              <a:t>） </a:t>
            </a:r>
            <a:r>
              <a:rPr lang="en-US" altLang="zh-CN" dirty="0"/>
              <a:t>this system.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There is a castle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build</a:t>
            </a:r>
            <a:r>
              <a:rPr lang="zh-CN" altLang="en-US" dirty="0"/>
              <a:t>） </a:t>
            </a:r>
            <a:r>
              <a:rPr lang="en-US" altLang="zh-CN" dirty="0"/>
              <a:t>in the 11th century.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）［词汇复现］</a:t>
            </a:r>
            <a:r>
              <a:rPr lang="en-US" altLang="zh-CN" dirty="0"/>
              <a:t>There are a lot of things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do</a:t>
            </a:r>
            <a:r>
              <a:rPr lang="zh-CN" altLang="en-US" dirty="0"/>
              <a:t>） </a:t>
            </a:r>
            <a:r>
              <a:rPr lang="en-US" altLang="zh-CN" dirty="0"/>
              <a:t>before the </a:t>
            </a:r>
            <a:r>
              <a:rPr lang="en-US" altLang="zh-CN" dirty="0" smtClean="0"/>
              <a:t>ship makes </a:t>
            </a:r>
            <a:r>
              <a:rPr lang="en-US" altLang="zh-CN" dirty="0"/>
              <a:t>its first voyage.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Last night</a:t>
            </a:r>
            <a:r>
              <a:rPr lang="zh-CN" altLang="en-US" dirty="0"/>
              <a:t>，</a:t>
            </a:r>
            <a:r>
              <a:rPr lang="en-US" altLang="zh-CN" dirty="0"/>
              <a:t>there were millions of people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watch</a:t>
            </a:r>
            <a:r>
              <a:rPr lang="zh-CN" altLang="en-US" dirty="0"/>
              <a:t>） </a:t>
            </a:r>
            <a:r>
              <a:rPr lang="en-US" altLang="zh-CN" dirty="0" smtClean="0"/>
              <a:t>the opening </a:t>
            </a:r>
            <a:r>
              <a:rPr lang="en-US" altLang="zh-CN" dirty="0"/>
              <a:t>ceremony live on TV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5588091" y="1308070"/>
            <a:ext cx="133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evaluating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74549" y="1781795"/>
            <a:ext cx="133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built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18597" y="2244504"/>
            <a:ext cx="133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do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18597" y="3136870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watching</a:t>
            </a:r>
          </a:p>
        </p:txBody>
      </p:sp>
    </p:spTree>
    <p:extLst>
      <p:ext uri="{BB962C8B-B14F-4D97-AF65-F5344CB8AC3E}">
        <p14:creationId xmlns:p14="http://schemas.microsoft.com/office/powerpoint/2010/main" xmlns="" val="342126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729000"/>
            <a:ext cx="10440000" cy="5400000"/>
          </a:xfrm>
        </p:spPr>
        <p:txBody>
          <a:bodyPr/>
          <a:lstStyle/>
          <a:p>
            <a:pPr algn="just"/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句式二 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find+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宾语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宾补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en-US" altLang="zh-CN" b="1" dirty="0" smtClean="0"/>
              <a:t>【</a:t>
            </a:r>
            <a:r>
              <a:rPr lang="zh-CN" altLang="en-US" b="1" dirty="0" smtClean="0"/>
              <a:t>教材原句</a:t>
            </a:r>
            <a:r>
              <a:rPr lang="en-US" altLang="zh-CN" b="1" dirty="0" smtClean="0"/>
              <a:t>】</a:t>
            </a:r>
            <a:endParaRPr lang="zh-CN" altLang="en-US" b="1" dirty="0" smtClean="0"/>
          </a:p>
          <a:p>
            <a:r>
              <a:rPr lang="en-US" altLang="zh-CN" dirty="0" smtClean="0"/>
              <a:t>... </a:t>
            </a:r>
            <a:r>
              <a:rPr lang="en-US" altLang="zh-CN" b="1" dirty="0"/>
              <a:t>found himself in </a:t>
            </a:r>
            <a:r>
              <a:rPr lang="en-US" altLang="zh-CN" dirty="0"/>
              <a:t>an unknown land</a:t>
            </a:r>
            <a:r>
              <a:rPr lang="zh-CN" altLang="en-US" dirty="0"/>
              <a:t>，</a:t>
            </a:r>
            <a:r>
              <a:rPr lang="en-US" altLang="zh-CN" dirty="0" smtClean="0"/>
              <a:t>from where </a:t>
            </a:r>
            <a:r>
              <a:rPr lang="en-US" altLang="zh-CN" dirty="0"/>
              <a:t>he eventually reached Greenland.</a:t>
            </a:r>
          </a:p>
          <a:p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/>
              <a:t>发现自己在一个不知名的地方，</a:t>
            </a:r>
            <a:r>
              <a:rPr lang="zh-CN" altLang="en-US" dirty="0" smtClean="0"/>
              <a:t>从那里</a:t>
            </a:r>
            <a:r>
              <a:rPr lang="zh-CN" altLang="en-US" dirty="0"/>
              <a:t>他最终到达了格陵兰岛。</a:t>
            </a:r>
          </a:p>
          <a:p>
            <a:r>
              <a:rPr lang="en-US" altLang="zh-CN" b="1" dirty="0" smtClean="0"/>
              <a:t>【</a:t>
            </a:r>
            <a:r>
              <a:rPr lang="zh-CN" altLang="en-US" b="1" dirty="0"/>
              <a:t>句式分析</a:t>
            </a:r>
            <a:r>
              <a:rPr lang="en-US" altLang="zh-CN" b="1" dirty="0" smtClean="0"/>
              <a:t>】</a:t>
            </a:r>
            <a:endParaRPr lang="zh-CN" altLang="en-US" b="1" dirty="0"/>
          </a:p>
          <a:p>
            <a:r>
              <a:rPr lang="zh-CN" altLang="en-US" dirty="0"/>
              <a:t>句中</a:t>
            </a:r>
            <a:r>
              <a:rPr lang="en-US" altLang="zh-CN" dirty="0"/>
              <a:t>found himself in an unknown land </a:t>
            </a:r>
            <a:r>
              <a:rPr lang="zh-CN" altLang="en-US" dirty="0" smtClean="0"/>
              <a:t>为“</a:t>
            </a:r>
            <a:r>
              <a:rPr lang="en-US" altLang="zh-CN" dirty="0"/>
              <a:t>find+ </a:t>
            </a:r>
            <a:r>
              <a:rPr lang="zh-CN" altLang="en-US" dirty="0"/>
              <a:t>宾语</a:t>
            </a:r>
            <a:r>
              <a:rPr lang="en-US" altLang="zh-CN" dirty="0"/>
              <a:t>+ </a:t>
            </a:r>
            <a:r>
              <a:rPr lang="zh-CN" altLang="en-US" dirty="0"/>
              <a:t>宾补”结构，表示“发现</a:t>
            </a:r>
            <a:r>
              <a:rPr lang="en-US" altLang="zh-CN" dirty="0">
                <a:latin typeface="宋体" pitchFamily="2" charset="-122"/>
              </a:rPr>
              <a:t>……</a:t>
            </a:r>
            <a:r>
              <a:rPr lang="zh-CN" altLang="en-US" dirty="0" smtClean="0"/>
              <a:t>处于</a:t>
            </a:r>
            <a:r>
              <a:rPr lang="zh-CN" altLang="en-US" dirty="0"/>
              <a:t>某种状态”，宾补可由名词、形容词</a:t>
            </a:r>
            <a:r>
              <a:rPr lang="zh-CN" altLang="en-US" dirty="0" smtClean="0"/>
              <a:t>、</a:t>
            </a:r>
            <a:r>
              <a:rPr lang="zh-CN" altLang="en-US" dirty="0"/>
              <a:t>分词、副词或介词短语充当。若宾语与</a:t>
            </a:r>
            <a:r>
              <a:rPr lang="zh-CN" altLang="en-US" dirty="0" smtClean="0"/>
              <a:t>宾补</a:t>
            </a:r>
            <a:r>
              <a:rPr lang="zh-CN" altLang="en-US" dirty="0"/>
              <a:t>之间为主动关系，要用</a:t>
            </a:r>
            <a:r>
              <a:rPr lang="en-US" altLang="zh-CN" dirty="0"/>
              <a:t>doing </a:t>
            </a:r>
            <a:r>
              <a:rPr lang="zh-CN" altLang="en-US" dirty="0"/>
              <a:t>作宾补</a:t>
            </a:r>
            <a:r>
              <a:rPr lang="zh-CN" altLang="en-US" dirty="0" smtClean="0"/>
              <a:t>，若</a:t>
            </a:r>
            <a:r>
              <a:rPr lang="zh-CN" altLang="en-US" dirty="0"/>
              <a:t>为被动关系，则用</a:t>
            </a:r>
            <a:r>
              <a:rPr lang="en-US" altLang="zh-CN" dirty="0"/>
              <a:t>done </a:t>
            </a:r>
            <a:r>
              <a:rPr lang="zh-CN" altLang="en-US" dirty="0"/>
              <a:t>作宾补。</a:t>
            </a:r>
          </a:p>
        </p:txBody>
      </p:sp>
    </p:spTree>
    <p:extLst>
      <p:ext uri="{BB962C8B-B14F-4D97-AF65-F5344CB8AC3E}">
        <p14:creationId xmlns:p14="http://schemas.microsoft.com/office/powerpoint/2010/main" xmlns="" val="170517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单句语法填空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We went home</a:t>
            </a:r>
            <a:r>
              <a:rPr lang="zh-CN" altLang="en-US" dirty="0"/>
              <a:t>，</a:t>
            </a:r>
            <a:r>
              <a:rPr lang="en-US" altLang="zh-CN" dirty="0"/>
              <a:t>finding our pet dog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fix</a:t>
            </a:r>
            <a:r>
              <a:rPr lang="zh-CN" altLang="en-US" dirty="0"/>
              <a:t>） </a:t>
            </a:r>
            <a:r>
              <a:rPr lang="en-US" altLang="zh-CN" dirty="0" smtClean="0"/>
              <a:t>its eyes </a:t>
            </a:r>
            <a:r>
              <a:rPr lang="en-US" altLang="zh-CN" dirty="0"/>
              <a:t>on an insect.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Looking through the window</a:t>
            </a:r>
            <a:r>
              <a:rPr lang="zh-CN" altLang="en-US" dirty="0"/>
              <a:t>，</a:t>
            </a:r>
            <a:r>
              <a:rPr lang="en-US" altLang="zh-CN" dirty="0"/>
              <a:t>she found the boss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bury</a:t>
            </a:r>
            <a:r>
              <a:rPr lang="zh-CN" altLang="en-US" dirty="0"/>
              <a:t>）</a:t>
            </a:r>
            <a:r>
              <a:rPr lang="en-US" altLang="zh-CN" dirty="0" smtClean="0"/>
              <a:t>in his </a:t>
            </a:r>
            <a:r>
              <a:rPr lang="en-US" altLang="zh-CN" dirty="0"/>
              <a:t>routine work.</a:t>
            </a:r>
          </a:p>
          <a:p>
            <a:r>
              <a:rPr lang="zh-CN" altLang="en-US" b="1" dirty="0"/>
              <a:t>单句写作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When he woke up</a:t>
            </a:r>
            <a:r>
              <a:rPr lang="zh-CN" altLang="en-US" dirty="0"/>
              <a:t>，</a:t>
            </a:r>
            <a:r>
              <a:rPr lang="en-US" altLang="zh-CN" dirty="0"/>
              <a:t>he </a:t>
            </a:r>
            <a:r>
              <a:rPr lang="en-US" altLang="zh-CN" dirty="0" smtClean="0"/>
              <a:t>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发现自己</a:t>
            </a:r>
            <a:r>
              <a:rPr lang="zh-CN" altLang="en-US" dirty="0" smtClean="0"/>
              <a:t>住院</a:t>
            </a:r>
            <a:r>
              <a:rPr lang="zh-CN" altLang="en-US" dirty="0"/>
              <a:t>了）</a:t>
            </a:r>
            <a:r>
              <a:rPr lang="en-US" altLang="zh-CN" dirty="0" smtClean="0"/>
              <a:t>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）［词汇复现］</a:t>
            </a:r>
            <a:r>
              <a:rPr lang="en-US" altLang="zh-CN" dirty="0"/>
              <a:t>She </a:t>
            </a:r>
            <a:r>
              <a:rPr lang="en-US" altLang="zh-CN" dirty="0" smtClean="0"/>
              <a:t>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发现这是一次骇</a:t>
            </a:r>
            <a:r>
              <a:rPr lang="zh-CN" altLang="en-US" dirty="0" smtClean="0"/>
              <a:t>人的</a:t>
            </a:r>
            <a:r>
              <a:rPr lang="zh-CN" altLang="en-US" dirty="0"/>
              <a:t>旅行）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6888083" y="1308069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fixing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33844" y="1770777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buried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89797" y="2663144"/>
            <a:ext cx="3148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found himself in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hospital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9968" y="3147886"/>
            <a:ext cx="3624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found it a frightening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journey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025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6000" y="729000"/>
            <a:ext cx="10260000" cy="5400000"/>
          </a:xfrm>
        </p:spPr>
        <p:txBody>
          <a:bodyPr/>
          <a:lstStyle/>
          <a:p>
            <a:pPr algn="dist"/>
            <a:r>
              <a:rPr lang="zh-CN" altLang="en-US" dirty="0" smtClean="0"/>
              <a:t>        </a:t>
            </a:r>
            <a:r>
              <a:rPr lang="en-US" altLang="zh-CN" dirty="0" smtClean="0"/>
              <a:t>Later </a:t>
            </a:r>
            <a:r>
              <a:rPr lang="en-US" altLang="zh-CN" dirty="0"/>
              <a:t>a man called </a:t>
            </a:r>
            <a:r>
              <a:rPr lang="en-US" altLang="zh-CN" dirty="0" err="1"/>
              <a:t>Biarni</a:t>
            </a:r>
            <a:r>
              <a:rPr lang="en-US" altLang="zh-CN" dirty="0"/>
              <a:t> set sail from Iceland in search of Eric’s party. Unfortunately, he </a:t>
            </a:r>
          </a:p>
          <a:p>
            <a:pPr algn="dist"/>
            <a:r>
              <a:rPr lang="en-US" altLang="zh-CN" u="sng" dirty="0"/>
              <a:t>8</a:t>
            </a:r>
            <a:r>
              <a:rPr lang="zh-CN" altLang="en-US" u="sng" dirty="0"/>
              <a:t>　　　</a:t>
            </a:r>
            <a:r>
              <a:rPr lang="zh-CN" altLang="en-US" u="sng" dirty="0" smtClean="0"/>
              <a:t>  </a:t>
            </a:r>
            <a:r>
              <a:rPr lang="zh-CN" altLang="en-US" u="sng" dirty="0"/>
              <a:t>　</a:t>
            </a:r>
            <a:r>
              <a:rPr lang="zh-CN" altLang="en-US" dirty="0"/>
              <a:t>（</a:t>
            </a:r>
            <a:r>
              <a:rPr lang="en-US" altLang="zh-CN" dirty="0"/>
              <a:t>blow</a:t>
            </a:r>
            <a:r>
              <a:rPr lang="zh-CN" altLang="en-US" dirty="0"/>
              <a:t>）</a:t>
            </a:r>
            <a:r>
              <a:rPr lang="en-US" altLang="zh-CN" dirty="0"/>
              <a:t>off course and found himself in an unknown land, from where he </a:t>
            </a:r>
            <a:endParaRPr lang="en-US" altLang="zh-CN" dirty="0" smtClean="0"/>
          </a:p>
          <a:p>
            <a:pPr algn="just"/>
            <a:r>
              <a:rPr lang="en-US" altLang="zh-CN" u="sng" dirty="0" smtClean="0"/>
              <a:t>9</a:t>
            </a:r>
            <a:r>
              <a:rPr lang="zh-CN" altLang="en-US" u="sng" dirty="0" smtClean="0"/>
              <a:t>　　   　　</a:t>
            </a:r>
            <a:r>
              <a:rPr lang="zh-CN" altLang="en-US" dirty="0" smtClean="0"/>
              <a:t>（</a:t>
            </a:r>
            <a:r>
              <a:rPr lang="en-US" altLang="zh-CN" dirty="0"/>
              <a:t>eventual</a:t>
            </a:r>
            <a:r>
              <a:rPr lang="zh-CN" altLang="en-US" dirty="0"/>
              <a:t>）</a:t>
            </a:r>
            <a:r>
              <a:rPr lang="en-US" altLang="zh-CN" dirty="0"/>
              <a:t>reached Greenland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pPr algn="just"/>
            <a:r>
              <a:rPr lang="zh-CN" altLang="en-US" dirty="0" smtClean="0"/>
              <a:t>　　</a:t>
            </a:r>
            <a:r>
              <a:rPr lang="en-US" altLang="zh-CN" dirty="0" smtClean="0"/>
              <a:t>These </a:t>
            </a:r>
            <a:r>
              <a:rPr lang="en-US" altLang="zh-CN" dirty="0"/>
              <a:t>stories were written down centuries later in Norway and Iceland. They are the first records we have of Europeans </a:t>
            </a:r>
            <a:r>
              <a:rPr lang="en-US" altLang="zh-CN" u="sng" dirty="0" smtClean="0"/>
              <a:t>10</a:t>
            </a:r>
            <a:r>
              <a:rPr lang="zh-CN" altLang="en-US" u="sng" dirty="0" smtClean="0"/>
              <a:t>　　　　</a:t>
            </a:r>
            <a:r>
              <a:rPr lang="zh-CN" altLang="en-US" dirty="0" smtClean="0"/>
              <a:t>（</a:t>
            </a:r>
            <a:r>
              <a:rPr lang="en-US" altLang="zh-CN" dirty="0"/>
              <a:t>sail</a:t>
            </a:r>
            <a:r>
              <a:rPr lang="zh-CN" altLang="en-US" dirty="0"/>
              <a:t>）</a:t>
            </a:r>
            <a:r>
              <a:rPr lang="en-US" altLang="zh-CN" dirty="0"/>
              <a:t>to the Americas.</a:t>
            </a:r>
          </a:p>
          <a:p>
            <a:pPr algn="just"/>
            <a:endParaRPr lang="en-US" altLang="zh-CN" dirty="0"/>
          </a:p>
          <a:p>
            <a:pPr algn="just"/>
            <a:endParaRPr lang="en-US" altLang="zh-CN" dirty="0" smtClean="0"/>
          </a:p>
          <a:p>
            <a:pPr algn="just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39619" y="1296145"/>
            <a:ext cx="1593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 blown 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0635" y="1738750"/>
            <a:ext cx="1560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eventually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3324" y="2640205"/>
            <a:ext cx="1593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sailing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96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句式三　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Sb. /Sth. is believed to do/have done...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据信</a:t>
            </a:r>
            <a:r>
              <a:rPr lang="en-US" altLang="zh-CN" sz="2200" b="1" dirty="0">
                <a:solidFill>
                  <a:srgbClr val="00B0F0"/>
                </a:solidFill>
                <a:latin typeface="宋体" pitchFamily="2" charset="-122"/>
              </a:rPr>
              <a:t>……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，被认为</a:t>
            </a:r>
            <a:r>
              <a:rPr lang="en-US" altLang="zh-CN" sz="2200" b="1" dirty="0">
                <a:solidFill>
                  <a:srgbClr val="00B0F0"/>
                </a:solidFill>
                <a:latin typeface="宋体" pitchFamily="2" charset="-122"/>
              </a:rPr>
              <a:t>……</a:t>
            </a: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教材原句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Leif followed </a:t>
            </a:r>
            <a:r>
              <a:rPr lang="en-US" altLang="zh-CN" dirty="0" err="1"/>
              <a:t>Biarni’s</a:t>
            </a:r>
            <a:r>
              <a:rPr lang="en-US" altLang="zh-CN" dirty="0"/>
              <a:t> directions and sailed </a:t>
            </a:r>
            <a:r>
              <a:rPr lang="en-US" altLang="zh-CN" dirty="0" smtClean="0"/>
              <a:t>to </a:t>
            </a:r>
            <a:r>
              <a:rPr lang="en-US" altLang="zh-CN" b="1" dirty="0" smtClean="0"/>
              <a:t>what </a:t>
            </a:r>
            <a:r>
              <a:rPr lang="en-US" altLang="zh-CN" b="1" dirty="0"/>
              <a:t>is believed to be </a:t>
            </a:r>
            <a:r>
              <a:rPr lang="en-US" altLang="zh-CN" dirty="0"/>
              <a:t>the coast of </a:t>
            </a:r>
            <a:r>
              <a:rPr lang="en-US" altLang="zh-CN" dirty="0" smtClean="0"/>
              <a:t>present-day Canada</a:t>
            </a:r>
            <a:r>
              <a:rPr lang="en-US" altLang="zh-CN" dirty="0"/>
              <a:t>. </a:t>
            </a:r>
            <a:r>
              <a:rPr lang="zh-CN" altLang="en-US" dirty="0"/>
              <a:t>利夫依照比阿尼的指点，</a:t>
            </a:r>
            <a:r>
              <a:rPr lang="zh-CN" altLang="en-US" dirty="0" smtClean="0"/>
              <a:t>航行</a:t>
            </a:r>
            <a:r>
              <a:rPr lang="zh-CN" altLang="en-US" dirty="0"/>
              <a:t>到被认为是现在的加拿大海岸的地方。</a:t>
            </a:r>
          </a:p>
          <a:p>
            <a:pPr algn="just"/>
            <a:r>
              <a:rPr lang="en-US" altLang="zh-CN" b="1" dirty="0" smtClean="0"/>
              <a:t>【</a:t>
            </a:r>
            <a:r>
              <a:rPr lang="zh-CN" altLang="en-US" b="1" dirty="0"/>
              <a:t>句式分析</a:t>
            </a:r>
            <a:r>
              <a:rPr lang="en-US" altLang="zh-CN" b="1" dirty="0" smtClean="0"/>
              <a:t>】</a:t>
            </a:r>
            <a:endParaRPr lang="zh-CN" altLang="en-US" b="1" dirty="0"/>
          </a:p>
          <a:p>
            <a:pPr algn="just"/>
            <a:r>
              <a:rPr lang="zh-CN" altLang="en-US" dirty="0"/>
              <a:t>句中</a:t>
            </a:r>
            <a:r>
              <a:rPr lang="en-US" altLang="zh-CN" dirty="0"/>
              <a:t>what is believed to be </a:t>
            </a:r>
            <a:r>
              <a:rPr lang="zh-CN" altLang="en-US" dirty="0"/>
              <a:t>为“主语</a:t>
            </a:r>
            <a:r>
              <a:rPr lang="en-US" altLang="zh-CN" dirty="0"/>
              <a:t>+</a:t>
            </a:r>
            <a:r>
              <a:rPr lang="en-US" altLang="zh-CN" dirty="0" smtClean="0"/>
              <a:t>be believed </a:t>
            </a:r>
            <a:r>
              <a:rPr lang="en-US" altLang="zh-CN" dirty="0"/>
              <a:t>to do”</a:t>
            </a:r>
            <a:r>
              <a:rPr lang="zh-CN" altLang="en-US" dirty="0"/>
              <a:t>结构，该结构可与“</a:t>
            </a:r>
            <a:r>
              <a:rPr lang="en-US" altLang="zh-CN" dirty="0"/>
              <a:t>It </a:t>
            </a:r>
            <a:r>
              <a:rPr lang="en-US" altLang="zh-CN" dirty="0" smtClean="0"/>
              <a:t>is believed </a:t>
            </a:r>
            <a:r>
              <a:rPr lang="en-US" altLang="zh-CN" dirty="0"/>
              <a:t>that...”</a:t>
            </a:r>
            <a:r>
              <a:rPr lang="zh-CN" altLang="en-US" dirty="0"/>
              <a:t>进行转换。</a:t>
            </a:r>
          </a:p>
          <a:p>
            <a:pPr algn="just"/>
            <a:r>
              <a:rPr lang="en-US" altLang="zh-CN" b="1" dirty="0"/>
              <a:t>【</a:t>
            </a:r>
            <a:r>
              <a:rPr lang="zh-CN" altLang="en-US" b="1" dirty="0"/>
              <a:t>学法点拨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pPr algn="just"/>
            <a:r>
              <a:rPr lang="en-US" altLang="zh-CN" dirty="0"/>
              <a:t>Sb./Sth. is known/expected/reported/said </a:t>
            </a:r>
            <a:r>
              <a:rPr lang="en-US" altLang="zh-CN" dirty="0" smtClean="0"/>
              <a:t>to do/have </a:t>
            </a:r>
            <a:r>
              <a:rPr lang="en-US" altLang="zh-CN" dirty="0"/>
              <a:t>done...</a:t>
            </a:r>
          </a:p>
          <a:p>
            <a:pPr algn="just"/>
            <a:r>
              <a:rPr lang="en-US" altLang="zh-CN" dirty="0"/>
              <a:t>= It is known/expected/reported/said that...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593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/>
              <a:t>单句语法填空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She is believed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（</a:t>
            </a:r>
            <a:r>
              <a:rPr lang="en-US" altLang="zh-CN" dirty="0"/>
              <a:t>be</a:t>
            </a:r>
            <a:r>
              <a:rPr lang="zh-CN" altLang="en-US" dirty="0"/>
              <a:t>） </a:t>
            </a:r>
            <a:r>
              <a:rPr lang="en-US" altLang="zh-CN" dirty="0"/>
              <a:t>one of the greatest living writers.</a:t>
            </a:r>
          </a:p>
          <a:p>
            <a:pPr algn="just"/>
            <a:r>
              <a:rPr lang="en-US" altLang="zh-CN" dirty="0"/>
              <a:t>=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is believed that she is one of the greatest living writers.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</a:t>
            </a:r>
            <a:r>
              <a:rPr lang="en-US" altLang="zh-CN" dirty="0"/>
              <a:t>The exhibition was reported </a:t>
            </a:r>
            <a:r>
              <a:rPr lang="en-US" altLang="zh-CN" dirty="0" smtClean="0"/>
              <a:t>____________________</a:t>
            </a:r>
            <a:r>
              <a:rPr lang="zh-CN" altLang="en-US" dirty="0" smtClean="0"/>
              <a:t>（</a:t>
            </a:r>
            <a:r>
              <a:rPr lang="en-US" altLang="zh-CN" dirty="0"/>
              <a:t>arrange</a:t>
            </a:r>
            <a:r>
              <a:rPr lang="zh-CN" altLang="en-US" dirty="0" smtClean="0"/>
              <a:t>）</a:t>
            </a:r>
            <a:r>
              <a:rPr lang="en-US" altLang="zh-CN" dirty="0" smtClean="0"/>
              <a:t>by </a:t>
            </a:r>
            <a:r>
              <a:rPr lang="en-US" altLang="zh-CN" dirty="0"/>
              <a:t>that famous artist.</a:t>
            </a:r>
          </a:p>
          <a:p>
            <a:pPr algn="just"/>
            <a:r>
              <a:rPr lang="en-US" altLang="zh-CN" dirty="0"/>
              <a:t>= It was reported that the exhibition </a:t>
            </a:r>
            <a:r>
              <a:rPr lang="en-US" altLang="zh-CN" dirty="0" smtClean="0"/>
              <a:t>___________________</a:t>
            </a:r>
            <a:r>
              <a:rPr lang="zh-CN" altLang="en-US" dirty="0" smtClean="0"/>
              <a:t> </a:t>
            </a:r>
            <a:r>
              <a:rPr lang="en-US" altLang="zh-CN" dirty="0"/>
              <a:t>by </a:t>
            </a:r>
            <a:r>
              <a:rPr lang="en-US" altLang="zh-CN" dirty="0" smtClean="0"/>
              <a:t>that famous </a:t>
            </a:r>
            <a:r>
              <a:rPr lang="en-US" altLang="zh-CN" dirty="0"/>
              <a:t>artist.</a:t>
            </a:r>
          </a:p>
          <a:p>
            <a:pPr algn="just"/>
            <a:r>
              <a:rPr lang="zh-CN" altLang="en-US" b="1" dirty="0"/>
              <a:t>一句多译</a:t>
            </a:r>
          </a:p>
          <a:p>
            <a:pPr algn="just"/>
            <a:r>
              <a:rPr lang="zh-CN" altLang="en-US" dirty="0"/>
              <a:t>［词汇复现］大家都认为这个探险家能完成这次航海。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 smtClean="0"/>
              <a:t>）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the </a:t>
            </a:r>
            <a:r>
              <a:rPr lang="en-US" altLang="zh-CN" i="1" dirty="0" smtClean="0"/>
              <a:t>voyage</a:t>
            </a:r>
            <a:r>
              <a:rPr lang="en-US" altLang="zh-CN" dirty="0"/>
              <a:t>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 smtClean="0"/>
              <a:t>）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 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</a:t>
            </a:r>
            <a:r>
              <a:rPr lang="en-US" altLang="zh-CN" i="1" dirty="0"/>
              <a:t>voyage</a:t>
            </a:r>
            <a:r>
              <a:rPr lang="en-US" altLang="zh-CN" dirty="0" smtClean="0"/>
              <a:t>.</a:t>
            </a:r>
            <a:endParaRPr lang="zh-CN" altLang="en-US" sz="1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2348" y="1319087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be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2362" y="1762601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It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81301" y="2219872"/>
            <a:ext cx="289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have been arranged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9561" y="4491945"/>
            <a:ext cx="6242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explorer         is       believed   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finish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91486" y="3167323"/>
            <a:ext cx="2370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had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been arranged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87698" y="4943636"/>
            <a:ext cx="918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It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is         believed       that            the       explorer       can        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finish</a:t>
            </a:r>
            <a:endParaRPr lang="zh-CN" altLang="en-US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540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729000"/>
            <a:ext cx="10440000" cy="5400000"/>
          </a:xfrm>
        </p:spPr>
        <p:txBody>
          <a:bodyPr/>
          <a:lstStyle/>
          <a:p>
            <a:pPr algn="ctr"/>
            <a:r>
              <a:rPr lang="zh-CN" altLang="en-US" sz="2400" b="1" dirty="0" smtClean="0"/>
              <a:t>单元语法</a:t>
            </a:r>
            <a:endParaRPr lang="zh-CN" altLang="en-US" sz="2400" dirty="0"/>
          </a:p>
          <a:p>
            <a:pPr algn="ctr"/>
            <a:r>
              <a:rPr lang="zh-CN" altLang="en-US" sz="2200" b="1" dirty="0"/>
              <a:t>关系副词及“介词 </a:t>
            </a:r>
            <a:r>
              <a:rPr lang="en-US" altLang="zh-CN" sz="2200" b="1" dirty="0"/>
              <a:t>+ </a:t>
            </a:r>
            <a:r>
              <a:rPr lang="zh-CN" altLang="en-US" sz="2200" b="1" dirty="0"/>
              <a:t>关系代词”引导定语</a:t>
            </a:r>
            <a:r>
              <a:rPr lang="zh-CN" altLang="en-US" sz="2200" b="1" dirty="0" smtClean="0"/>
              <a:t>从句</a:t>
            </a:r>
            <a:endParaRPr lang="en-US" altLang="zh-CN" sz="2200" b="1" dirty="0" smtClean="0"/>
          </a:p>
          <a:p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要点一　关系副词引导定语从句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/>
              <a:t>引导定语从句的关系副词主要有 </a:t>
            </a:r>
            <a:r>
              <a:rPr lang="en-US" altLang="zh-CN" dirty="0"/>
              <a:t>3 </a:t>
            </a:r>
            <a:r>
              <a:rPr lang="zh-CN" altLang="en-US" dirty="0"/>
              <a:t>个</a:t>
            </a:r>
            <a:r>
              <a:rPr lang="zh-CN" altLang="en-US" dirty="0" smtClean="0"/>
              <a:t>：</a:t>
            </a:r>
            <a:r>
              <a:rPr lang="en-US" altLang="zh-CN" dirty="0" smtClean="0"/>
              <a:t>when</a:t>
            </a:r>
            <a:r>
              <a:rPr lang="zh-CN" altLang="en-US" dirty="0"/>
              <a:t>，</a:t>
            </a:r>
            <a:r>
              <a:rPr lang="en-US" altLang="zh-CN" dirty="0"/>
              <a:t>where </a:t>
            </a:r>
            <a:r>
              <a:rPr lang="zh-CN" altLang="en-US" dirty="0"/>
              <a:t>和</a:t>
            </a:r>
            <a:r>
              <a:rPr lang="en-US" altLang="zh-CN" dirty="0"/>
              <a:t>why</a:t>
            </a:r>
            <a:r>
              <a:rPr lang="zh-CN" altLang="en-US" dirty="0"/>
              <a:t>。</a:t>
            </a:r>
          </a:p>
          <a:p>
            <a:r>
              <a:rPr lang="en-US" altLang="zh-CN" dirty="0"/>
              <a:t>1. when </a:t>
            </a:r>
            <a:r>
              <a:rPr lang="zh-CN" altLang="en-US" dirty="0"/>
              <a:t>引导的定语</a:t>
            </a:r>
            <a:r>
              <a:rPr lang="zh-CN" altLang="en-US" dirty="0" smtClean="0"/>
              <a:t>从句　　先行</a:t>
            </a:r>
            <a:r>
              <a:rPr lang="zh-CN" altLang="en-US" dirty="0"/>
              <a:t>词是表示时间的名词</a:t>
            </a:r>
            <a:r>
              <a:rPr lang="en-US" altLang="zh-CN" dirty="0"/>
              <a:t>time</a:t>
            </a:r>
            <a:r>
              <a:rPr lang="zh-CN" altLang="en-US" dirty="0"/>
              <a:t>，</a:t>
            </a:r>
            <a:r>
              <a:rPr lang="en-US" altLang="zh-CN" dirty="0"/>
              <a:t>day</a:t>
            </a:r>
            <a:r>
              <a:rPr lang="zh-CN" altLang="en-US" dirty="0" smtClean="0"/>
              <a:t>，</a:t>
            </a:r>
            <a:r>
              <a:rPr lang="en-US" altLang="zh-CN" dirty="0" smtClean="0"/>
              <a:t>morning</a:t>
            </a:r>
            <a:r>
              <a:rPr lang="zh-CN" altLang="en-US" dirty="0"/>
              <a:t>，</a:t>
            </a:r>
            <a:r>
              <a:rPr lang="en-US" altLang="zh-CN" dirty="0"/>
              <a:t>week</a:t>
            </a:r>
            <a:r>
              <a:rPr lang="zh-CN" altLang="en-US" dirty="0"/>
              <a:t>，</a:t>
            </a:r>
            <a:r>
              <a:rPr lang="en-US" altLang="zh-CN" dirty="0"/>
              <a:t>month</a:t>
            </a:r>
            <a:r>
              <a:rPr lang="zh-CN" altLang="en-US" dirty="0"/>
              <a:t>，</a:t>
            </a:r>
            <a:r>
              <a:rPr lang="en-US" altLang="zh-CN" dirty="0"/>
              <a:t>year</a:t>
            </a:r>
            <a:r>
              <a:rPr lang="zh-CN" altLang="en-US" dirty="0"/>
              <a:t>，</a:t>
            </a:r>
            <a:r>
              <a:rPr lang="en-US" altLang="zh-CN" dirty="0"/>
              <a:t>season</a:t>
            </a:r>
            <a:r>
              <a:rPr lang="zh-CN" altLang="en-US" dirty="0"/>
              <a:t>，</a:t>
            </a:r>
            <a:r>
              <a:rPr lang="en-US" altLang="zh-CN" dirty="0" smtClean="0"/>
              <a:t>age</a:t>
            </a:r>
            <a:r>
              <a:rPr lang="zh-CN" altLang="en-US" dirty="0" smtClean="0"/>
              <a:t>等</a:t>
            </a:r>
            <a:r>
              <a:rPr lang="zh-CN" altLang="en-US" dirty="0"/>
              <a:t>，若从句缺状语，则用</a:t>
            </a:r>
            <a:r>
              <a:rPr lang="en-US" altLang="zh-CN" dirty="0"/>
              <a:t>when </a:t>
            </a:r>
            <a:r>
              <a:rPr lang="zh-CN" altLang="en-US" dirty="0"/>
              <a:t>引导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2. where </a:t>
            </a:r>
            <a:r>
              <a:rPr lang="zh-CN" altLang="en-US" dirty="0"/>
              <a:t>引导的定语</a:t>
            </a:r>
            <a:r>
              <a:rPr lang="zh-CN" altLang="en-US" dirty="0" smtClean="0"/>
              <a:t>从句　　（ </a:t>
            </a:r>
            <a:r>
              <a:rPr lang="en-US" altLang="zh-CN" dirty="0"/>
              <a:t>1</a:t>
            </a:r>
            <a:r>
              <a:rPr lang="zh-CN" altLang="en-US" dirty="0"/>
              <a:t>）先行词是表示地点的名词 </a:t>
            </a:r>
            <a:r>
              <a:rPr lang="en-US" altLang="zh-CN" dirty="0"/>
              <a:t>place</a:t>
            </a:r>
            <a:r>
              <a:rPr lang="zh-CN" altLang="en-US" dirty="0"/>
              <a:t>，</a:t>
            </a:r>
            <a:r>
              <a:rPr lang="en-US" altLang="zh-CN" dirty="0"/>
              <a:t>city</a:t>
            </a:r>
            <a:r>
              <a:rPr lang="zh-CN" altLang="en-US" dirty="0"/>
              <a:t>，</a:t>
            </a:r>
            <a:r>
              <a:rPr lang="en-US" altLang="zh-CN" dirty="0"/>
              <a:t>town</a:t>
            </a:r>
            <a:r>
              <a:rPr lang="zh-CN" altLang="en-US" dirty="0"/>
              <a:t>，</a:t>
            </a:r>
            <a:r>
              <a:rPr lang="en-US" altLang="zh-CN" dirty="0"/>
              <a:t>factory</a:t>
            </a:r>
            <a:r>
              <a:rPr lang="zh-CN" altLang="en-US" dirty="0"/>
              <a:t>，</a:t>
            </a:r>
            <a:r>
              <a:rPr lang="en-US" altLang="zh-CN" dirty="0"/>
              <a:t>village</a:t>
            </a:r>
            <a:r>
              <a:rPr lang="zh-CN" altLang="en-US" dirty="0"/>
              <a:t>，</a:t>
            </a:r>
            <a:r>
              <a:rPr lang="en-US" altLang="zh-CN" dirty="0"/>
              <a:t>house </a:t>
            </a:r>
            <a:r>
              <a:rPr lang="zh-CN" altLang="en-US" dirty="0"/>
              <a:t>等，若从句缺状语，用</a:t>
            </a:r>
            <a:r>
              <a:rPr lang="en-US" altLang="zh-CN" dirty="0"/>
              <a:t>where </a:t>
            </a:r>
            <a:r>
              <a:rPr lang="zh-CN" altLang="en-US" dirty="0"/>
              <a:t>引导。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）抽象地点名词</a:t>
            </a:r>
            <a:r>
              <a:rPr lang="en-US" altLang="zh-CN" dirty="0"/>
              <a:t>situation</a:t>
            </a:r>
            <a:r>
              <a:rPr lang="zh-CN" altLang="en-US" dirty="0"/>
              <a:t>，</a:t>
            </a:r>
            <a:r>
              <a:rPr lang="en-US" altLang="zh-CN" dirty="0"/>
              <a:t>case</a:t>
            </a:r>
            <a:r>
              <a:rPr lang="zh-CN" altLang="en-US" dirty="0"/>
              <a:t>，</a:t>
            </a:r>
            <a:r>
              <a:rPr lang="en-US" altLang="zh-CN" dirty="0"/>
              <a:t>condition</a:t>
            </a:r>
            <a:r>
              <a:rPr lang="zh-CN" altLang="en-US" dirty="0"/>
              <a:t>，</a:t>
            </a:r>
            <a:r>
              <a:rPr lang="en-US" altLang="zh-CN" dirty="0"/>
              <a:t>point</a:t>
            </a:r>
            <a:r>
              <a:rPr lang="zh-CN" altLang="en-US" dirty="0"/>
              <a:t>，</a:t>
            </a:r>
            <a:r>
              <a:rPr lang="en-US" altLang="zh-CN" dirty="0"/>
              <a:t>journey</a:t>
            </a:r>
            <a:r>
              <a:rPr lang="zh-CN" altLang="en-US" dirty="0"/>
              <a:t>，</a:t>
            </a:r>
            <a:r>
              <a:rPr lang="en-US" altLang="zh-CN" dirty="0"/>
              <a:t>life </a:t>
            </a:r>
            <a:r>
              <a:rPr lang="zh-CN" altLang="en-US" dirty="0"/>
              <a:t>等，若从句缺状语，也</a:t>
            </a:r>
          </a:p>
          <a:p>
            <a:r>
              <a:rPr lang="zh-CN" altLang="en-US" dirty="0"/>
              <a:t>用</a:t>
            </a:r>
            <a:r>
              <a:rPr lang="en-US" altLang="zh-CN" dirty="0"/>
              <a:t>where </a:t>
            </a:r>
            <a:r>
              <a:rPr lang="zh-CN" altLang="en-US" dirty="0"/>
              <a:t>引导。</a:t>
            </a:r>
          </a:p>
          <a:p>
            <a:r>
              <a:rPr lang="en-US" altLang="zh-CN" dirty="0"/>
              <a:t>3. why </a:t>
            </a:r>
            <a:r>
              <a:rPr lang="zh-CN" altLang="en-US" dirty="0"/>
              <a:t>引导的定语</a:t>
            </a:r>
            <a:r>
              <a:rPr lang="zh-CN" altLang="en-US" dirty="0" smtClean="0"/>
              <a:t>从句　　先行</a:t>
            </a:r>
            <a:r>
              <a:rPr lang="zh-CN" altLang="en-US" dirty="0"/>
              <a:t>词为</a:t>
            </a:r>
            <a:r>
              <a:rPr lang="en-US" altLang="zh-CN" dirty="0"/>
              <a:t>reason</a:t>
            </a:r>
            <a:r>
              <a:rPr lang="zh-CN" altLang="en-US" dirty="0"/>
              <a:t>，从句缺少状语，则用</a:t>
            </a:r>
            <a:r>
              <a:rPr lang="en-US" altLang="zh-CN" dirty="0"/>
              <a:t>why </a:t>
            </a:r>
            <a:r>
              <a:rPr lang="zh-CN" altLang="en-US" dirty="0"/>
              <a:t>引导</a:t>
            </a:r>
            <a:r>
              <a:rPr lang="zh-CN" altLang="en-US" dirty="0" smtClean="0"/>
              <a:t>。</a:t>
            </a:r>
            <a:endParaRPr lang="en-US" altLang="zh-CN" b="1" dirty="0"/>
          </a:p>
          <a:p>
            <a:endParaRPr lang="en-US" altLang="zh-CN" b="1" dirty="0" smtClean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9139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729000"/>
            <a:ext cx="10440000" cy="5400000"/>
          </a:xfrm>
        </p:spPr>
        <p:txBody>
          <a:bodyPr/>
          <a:lstStyle/>
          <a:p>
            <a:r>
              <a:rPr lang="en-US" altLang="zh-CN" b="1" dirty="0" smtClean="0"/>
              <a:t>【</a:t>
            </a:r>
            <a:r>
              <a:rPr lang="zh-CN" altLang="en-US" b="1" dirty="0" smtClean="0"/>
              <a:t>误区警示</a:t>
            </a:r>
            <a:r>
              <a:rPr lang="en-US" altLang="zh-CN" b="1" dirty="0" smtClean="0"/>
              <a:t>】</a:t>
            </a:r>
            <a:endParaRPr lang="zh-CN" altLang="en-US" b="1" dirty="0"/>
          </a:p>
          <a:p>
            <a:r>
              <a:rPr lang="zh-CN" altLang="en-US" dirty="0"/>
              <a:t>（ </a:t>
            </a:r>
            <a:r>
              <a:rPr lang="en-US" altLang="zh-CN" dirty="0"/>
              <a:t>1</a:t>
            </a:r>
            <a:r>
              <a:rPr lang="zh-CN" altLang="en-US" dirty="0"/>
              <a:t>）表示时间 </a:t>
            </a:r>
            <a:r>
              <a:rPr lang="en-US" altLang="zh-CN" dirty="0"/>
              <a:t>/ </a:t>
            </a:r>
            <a:r>
              <a:rPr lang="zh-CN" altLang="en-US" dirty="0"/>
              <a:t>地点 </a:t>
            </a:r>
            <a:r>
              <a:rPr lang="en-US" altLang="zh-CN" dirty="0"/>
              <a:t>/ </a:t>
            </a:r>
            <a:r>
              <a:rPr lang="zh-CN" altLang="en-US" dirty="0"/>
              <a:t>原因的先行词 </a:t>
            </a:r>
            <a:r>
              <a:rPr lang="en-US" altLang="zh-CN" dirty="0" smtClean="0"/>
              <a:t>+which/that </a:t>
            </a:r>
            <a:r>
              <a:rPr lang="zh-CN" altLang="en-US" dirty="0"/>
              <a:t>引导的定语从句（</a:t>
            </a:r>
            <a:r>
              <a:rPr lang="en-US" altLang="zh-CN" dirty="0"/>
              <a:t>which/that </a:t>
            </a:r>
            <a:r>
              <a:rPr lang="zh-CN" altLang="en-US" dirty="0" smtClean="0"/>
              <a:t>在从句</a:t>
            </a:r>
            <a:r>
              <a:rPr lang="zh-CN" altLang="en-US" dirty="0"/>
              <a:t>中作主语</a:t>
            </a:r>
            <a:r>
              <a:rPr lang="en-US" altLang="zh-CN" dirty="0"/>
              <a:t>/ </a:t>
            </a:r>
            <a:r>
              <a:rPr lang="zh-CN" altLang="en-US" dirty="0"/>
              <a:t>宾语）</a:t>
            </a:r>
          </a:p>
          <a:p>
            <a:r>
              <a:rPr lang="zh-CN" altLang="en-US" dirty="0"/>
              <a:t>（ </a:t>
            </a:r>
            <a:r>
              <a:rPr lang="en-US" altLang="zh-CN" dirty="0"/>
              <a:t>2</a:t>
            </a:r>
            <a:r>
              <a:rPr lang="zh-CN" altLang="en-US" dirty="0"/>
              <a:t>）先行词 </a:t>
            </a:r>
            <a:r>
              <a:rPr lang="en-US" altLang="zh-CN" dirty="0"/>
              <a:t>+ when/where/why</a:t>
            </a:r>
            <a:r>
              <a:rPr lang="zh-CN" altLang="en-US" dirty="0"/>
              <a:t>引导的</a:t>
            </a:r>
            <a:r>
              <a:rPr lang="zh-CN" altLang="en-US" dirty="0" smtClean="0"/>
              <a:t>定语从句 </a:t>
            </a:r>
            <a:r>
              <a:rPr lang="en-US" altLang="zh-CN" dirty="0"/>
              <a:t>= </a:t>
            </a:r>
            <a:r>
              <a:rPr lang="zh-CN" altLang="en-US" dirty="0"/>
              <a:t>先行词</a:t>
            </a:r>
            <a:r>
              <a:rPr lang="en-US" altLang="zh-CN" dirty="0"/>
              <a:t>+ </a:t>
            </a:r>
            <a:r>
              <a:rPr lang="zh-CN" altLang="en-US" dirty="0"/>
              <a:t>介词 </a:t>
            </a:r>
            <a:r>
              <a:rPr lang="en-US" altLang="zh-CN" dirty="0"/>
              <a:t>+ which </a:t>
            </a:r>
            <a:r>
              <a:rPr lang="zh-CN" altLang="en-US" dirty="0"/>
              <a:t>引导的</a:t>
            </a:r>
            <a:r>
              <a:rPr lang="zh-CN" altLang="en-US" dirty="0" smtClean="0"/>
              <a:t>定语</a:t>
            </a:r>
            <a:r>
              <a:rPr lang="zh-CN" altLang="en-US" dirty="0"/>
              <a:t>从句（介词可根据先行词、句意和</a:t>
            </a:r>
            <a:r>
              <a:rPr lang="zh-CN" altLang="en-US" dirty="0" smtClean="0"/>
              <a:t>从句谓语</a:t>
            </a:r>
            <a:r>
              <a:rPr lang="zh-CN" altLang="en-US" dirty="0"/>
              <a:t>动词确定）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69553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639000"/>
            <a:ext cx="10440000" cy="5580000"/>
          </a:xfrm>
        </p:spPr>
        <p:txBody>
          <a:bodyPr/>
          <a:lstStyle/>
          <a:p>
            <a:pPr algn="just">
              <a:lnSpc>
                <a:spcPct val="140000"/>
              </a:lnSpc>
            </a:pPr>
            <a:r>
              <a:rPr lang="zh-CN" altLang="en-US" b="1" dirty="0"/>
              <a:t>单句语法填空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Helen Keller would always remember the day </a:t>
            </a:r>
            <a:r>
              <a:rPr lang="en-US" altLang="zh-CN" dirty="0" smtClean="0"/>
              <a:t>________</a:t>
            </a:r>
            <a:r>
              <a:rPr lang="zh-CN" altLang="en-US" dirty="0"/>
              <a:t> </a:t>
            </a:r>
            <a:r>
              <a:rPr lang="en-US" altLang="zh-CN" dirty="0" smtClean="0"/>
              <a:t>she </a:t>
            </a:r>
            <a:r>
              <a:rPr lang="en-US" altLang="zh-CN" dirty="0"/>
              <a:t>began to learn </a:t>
            </a:r>
            <a:r>
              <a:rPr lang="en-US" altLang="zh-CN" i="1" dirty="0"/>
              <a:t>sign language</a:t>
            </a:r>
            <a:r>
              <a:rPr lang="en-US" altLang="zh-CN" dirty="0"/>
              <a:t>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</a:t>
            </a:r>
            <a:r>
              <a:rPr lang="en-US" altLang="zh-CN" dirty="0"/>
              <a:t>The square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</a:t>
            </a:r>
            <a:r>
              <a:rPr lang="en-US" altLang="zh-CN" i="1" dirty="0"/>
              <a:t>artist </a:t>
            </a:r>
            <a:r>
              <a:rPr lang="en-US" altLang="zh-CN" dirty="0"/>
              <a:t>held the </a:t>
            </a:r>
            <a:r>
              <a:rPr lang="en-US" altLang="zh-CN" i="1" dirty="0"/>
              <a:t>exhibition </a:t>
            </a:r>
            <a:r>
              <a:rPr lang="en-US" altLang="zh-CN" dirty="0" smtClean="0"/>
              <a:t>is</a:t>
            </a:r>
            <a:r>
              <a:rPr lang="zh-CN" altLang="en-US" dirty="0" smtClean="0"/>
              <a:t> </a:t>
            </a:r>
            <a:r>
              <a:rPr lang="en-US" altLang="zh-CN" dirty="0" smtClean="0"/>
              <a:t>said </a:t>
            </a:r>
            <a:r>
              <a:rPr lang="en-US" altLang="zh-CN" dirty="0"/>
              <a:t>to be the largest one in Zhengzhou.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）［词汇复现］</a:t>
            </a:r>
            <a:r>
              <a:rPr lang="en-US" altLang="zh-CN" dirty="0"/>
              <a:t>Today</a:t>
            </a:r>
            <a:r>
              <a:rPr lang="zh-CN" altLang="en-US" dirty="0"/>
              <a:t>，</a:t>
            </a:r>
            <a:r>
              <a:rPr lang="en-US" altLang="zh-CN" dirty="0"/>
              <a:t>we’ll discuss a few cases </a:t>
            </a:r>
            <a:r>
              <a:rPr lang="en-US" altLang="zh-CN" i="1" dirty="0"/>
              <a:t>in detail </a:t>
            </a:r>
            <a:r>
              <a:rPr lang="en-US" altLang="zh-CN" dirty="0" smtClean="0"/>
              <a:t>________ beginners </a:t>
            </a:r>
            <a:r>
              <a:rPr lang="en-US" altLang="zh-CN" dirty="0"/>
              <a:t>of English fail to use the language properly</a:t>
            </a:r>
            <a:r>
              <a:rPr lang="en-US" altLang="zh-CN" dirty="0" smtClean="0"/>
              <a:t>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）［词汇复现］</a:t>
            </a:r>
            <a:r>
              <a:rPr lang="en-US" altLang="zh-CN" dirty="0"/>
              <a:t>The reason ________</a:t>
            </a:r>
            <a:r>
              <a:rPr lang="zh-CN" altLang="en-US" dirty="0"/>
              <a:t> </a:t>
            </a:r>
            <a:r>
              <a:rPr lang="en-US" altLang="zh-CN" dirty="0"/>
              <a:t>he didn’t come to the </a:t>
            </a:r>
            <a:r>
              <a:rPr lang="en-US" altLang="zh-CN" i="1" dirty="0"/>
              <a:t>lecture </a:t>
            </a:r>
            <a:r>
              <a:rPr lang="en-US" altLang="zh-CN" dirty="0"/>
              <a:t>was</a:t>
            </a:r>
            <a:r>
              <a:rPr lang="zh-CN" altLang="en-US" dirty="0"/>
              <a:t> </a:t>
            </a:r>
            <a:r>
              <a:rPr lang="en-US" altLang="zh-CN" dirty="0"/>
              <a:t>that he wasn’t interested in the </a:t>
            </a:r>
            <a:r>
              <a:rPr lang="en-US" altLang="zh-CN" i="1" dirty="0"/>
              <a:t>explorer</a:t>
            </a:r>
            <a:r>
              <a:rPr lang="en-US" altLang="zh-CN" dirty="0"/>
              <a:t>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I’ll never forget the days ________</a:t>
            </a:r>
            <a:r>
              <a:rPr lang="zh-CN" altLang="en-US" dirty="0"/>
              <a:t> </a:t>
            </a:r>
            <a:r>
              <a:rPr lang="en-US" altLang="zh-CN" dirty="0"/>
              <a:t>we worked together.</a:t>
            </a:r>
          </a:p>
          <a:p>
            <a:pPr algn="just"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I’ll never forget the days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 </a:t>
            </a:r>
            <a:r>
              <a:rPr lang="en-US" altLang="zh-CN" dirty="0"/>
              <a:t>we spent together</a:t>
            </a:r>
            <a:r>
              <a:rPr lang="en-US" altLang="zh-CN" dirty="0" smtClean="0"/>
              <a:t>.</a:t>
            </a:r>
          </a:p>
          <a:p>
            <a:pPr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）［词汇复现］</a:t>
            </a:r>
            <a:r>
              <a:rPr lang="en-US" altLang="zh-CN" dirty="0"/>
              <a:t>Do you know the reason ________</a:t>
            </a:r>
            <a:r>
              <a:rPr lang="zh-CN" altLang="en-US" dirty="0"/>
              <a:t> </a:t>
            </a:r>
            <a:r>
              <a:rPr lang="en-US" altLang="zh-CN" dirty="0"/>
              <a:t>he didn’t </a:t>
            </a:r>
            <a:r>
              <a:rPr lang="en-US" altLang="zh-CN" i="1" dirty="0"/>
              <a:t>participate in </a:t>
            </a:r>
            <a:r>
              <a:rPr lang="en-US" altLang="zh-CN" dirty="0"/>
              <a:t>the activity?</a:t>
            </a:r>
          </a:p>
          <a:p>
            <a:pPr>
              <a:lnSpc>
                <a:spcPct val="14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）［词汇复现］</a:t>
            </a:r>
            <a:r>
              <a:rPr lang="en-US" altLang="zh-CN" dirty="0"/>
              <a:t>The reason __________</a:t>
            </a:r>
            <a:r>
              <a:rPr lang="zh-CN" altLang="en-US" dirty="0"/>
              <a:t> </a:t>
            </a:r>
            <a:r>
              <a:rPr lang="en-US" altLang="zh-CN" dirty="0"/>
              <a:t>he gave me was beyond my </a:t>
            </a:r>
            <a:r>
              <a:rPr lang="en-US" altLang="zh-CN" i="1" dirty="0"/>
              <a:t>imagination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022822" y="1175865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10136" y="2024162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6215" y="2894495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53357" y="3709742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22850" y="4602108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22849" y="5009731"/>
            <a:ext cx="1366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that/which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87243" y="5401097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97075" y="5857278"/>
            <a:ext cx="1410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that/which</a:t>
            </a:r>
          </a:p>
        </p:txBody>
      </p:sp>
    </p:spTree>
    <p:extLst>
      <p:ext uri="{BB962C8B-B14F-4D97-AF65-F5344CB8AC3E}">
        <p14:creationId xmlns:p14="http://schemas.microsoft.com/office/powerpoint/2010/main" xmlns="" val="66561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/>
              <a:t>9</a:t>
            </a:r>
            <a:r>
              <a:rPr lang="zh-CN" altLang="en-US" dirty="0"/>
              <a:t>）</a:t>
            </a:r>
            <a:r>
              <a:rPr lang="en-US" altLang="zh-CN" dirty="0"/>
              <a:t>This is the factory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 </a:t>
            </a:r>
            <a:r>
              <a:rPr lang="en-US" altLang="zh-CN" dirty="0"/>
              <a:t>I visited last year.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10</a:t>
            </a:r>
            <a:r>
              <a:rPr lang="zh-CN" altLang="en-US" dirty="0"/>
              <a:t>）</a:t>
            </a:r>
            <a:r>
              <a:rPr lang="en-US" altLang="zh-CN" dirty="0"/>
              <a:t>This is the factory ________</a:t>
            </a:r>
            <a:r>
              <a:rPr lang="zh-CN" altLang="en-US" dirty="0"/>
              <a:t> </a:t>
            </a:r>
            <a:r>
              <a:rPr lang="en-US" altLang="zh-CN" dirty="0"/>
              <a:t>I worked last year.</a:t>
            </a:r>
          </a:p>
          <a:p>
            <a:r>
              <a:rPr lang="zh-CN" altLang="en-US" b="1" dirty="0" smtClean="0"/>
              <a:t>句型</a:t>
            </a:r>
            <a:r>
              <a:rPr lang="zh-CN" altLang="en-US" b="1" dirty="0"/>
              <a:t>转换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11</a:t>
            </a:r>
            <a:r>
              <a:rPr lang="zh-CN" altLang="en-US" dirty="0"/>
              <a:t>）</a:t>
            </a:r>
            <a:r>
              <a:rPr lang="en-US" altLang="zh-CN" dirty="0"/>
              <a:t>He will remember the days forever. He was taken care of by </a:t>
            </a:r>
            <a:r>
              <a:rPr lang="en-US" altLang="zh-CN" dirty="0" smtClean="0"/>
              <a:t>his grandparents </a:t>
            </a:r>
            <a:r>
              <a:rPr lang="en-US" altLang="zh-CN" dirty="0"/>
              <a:t>in the countryside on those days. </a:t>
            </a:r>
            <a:r>
              <a:rPr lang="zh-CN" altLang="en-US" dirty="0"/>
              <a:t>（合并为一句）</a:t>
            </a:r>
          </a:p>
          <a:p>
            <a:r>
              <a:rPr lang="en-US" altLang="zh-CN" dirty="0"/>
              <a:t>→ He will remember the days forever </a:t>
            </a:r>
            <a:r>
              <a:rPr lang="en-US" altLang="zh-CN" dirty="0" smtClean="0"/>
              <a:t>_________________________________________________</a:t>
            </a:r>
          </a:p>
          <a:p>
            <a:r>
              <a:rPr lang="en-US" altLang="zh-CN" dirty="0" smtClean="0"/>
              <a:t>_________________________.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12</a:t>
            </a:r>
            <a:r>
              <a:rPr lang="zh-CN" altLang="en-US" dirty="0"/>
              <a:t>）</a:t>
            </a:r>
            <a:r>
              <a:rPr lang="en-US" altLang="zh-CN" dirty="0"/>
              <a:t>He was absent from the meeting but he didn’t tell me the reason.</a:t>
            </a:r>
            <a:r>
              <a:rPr lang="zh-CN" altLang="en-US" dirty="0"/>
              <a:t>（</a:t>
            </a:r>
            <a:r>
              <a:rPr lang="zh-CN" altLang="en-US" dirty="0" smtClean="0"/>
              <a:t>改为</a:t>
            </a:r>
            <a:r>
              <a:rPr lang="zh-CN" altLang="en-US" dirty="0"/>
              <a:t>定语从句）</a:t>
            </a:r>
          </a:p>
          <a:p>
            <a:r>
              <a:rPr lang="en-US" altLang="zh-CN" dirty="0"/>
              <a:t>→ He didn’t tell me the reason </a:t>
            </a:r>
            <a:r>
              <a:rPr lang="en-US" altLang="zh-CN" dirty="0" smtClean="0"/>
              <a:t>______________________________________________________.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13</a:t>
            </a:r>
            <a:r>
              <a:rPr lang="zh-CN" altLang="en-US" dirty="0"/>
              <a:t>）</a:t>
            </a:r>
            <a:r>
              <a:rPr lang="en-US" altLang="zh-CN" dirty="0"/>
              <a:t>It is the company in Beijing. He worked in the company five </a:t>
            </a:r>
            <a:r>
              <a:rPr lang="en-US" altLang="zh-CN" dirty="0" smtClean="0"/>
              <a:t>years ago</a:t>
            </a:r>
            <a:r>
              <a:rPr lang="en-US" altLang="zh-CN" dirty="0"/>
              <a:t>. </a:t>
            </a:r>
            <a:r>
              <a:rPr lang="zh-CN" altLang="en-US" dirty="0"/>
              <a:t>（合并为一句）</a:t>
            </a:r>
          </a:p>
          <a:p>
            <a:r>
              <a:rPr lang="en-US" altLang="zh-CN" dirty="0"/>
              <a:t>→ It is the company in Beijing </a:t>
            </a:r>
            <a:r>
              <a:rPr lang="en-US" altLang="zh-CN" dirty="0" smtClean="0"/>
              <a:t>_______________________________________________________.</a:t>
            </a:r>
            <a:endParaRPr lang="en-US" altLang="zh-CN" dirty="0"/>
          </a:p>
        </p:txBody>
      </p:sp>
      <p:sp>
        <p:nvSpPr>
          <p:cNvPr id="7" name="TextBox 6"/>
          <p:cNvSpPr txBox="1"/>
          <p:nvPr/>
        </p:nvSpPr>
        <p:spPr>
          <a:xfrm>
            <a:off x="3437050" y="866296"/>
            <a:ext cx="1399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that/which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10036" y="1316335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99109" y="3126623"/>
            <a:ext cx="5742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when he was taken care of by his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grandparents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93181" y="4488859"/>
            <a:ext cx="5182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why he was absent from the meeting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93180" y="5414689"/>
            <a:ext cx="4473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where he worked five years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ago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3255" y="3583823"/>
            <a:ext cx="3025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countryside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06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要点二　“介词 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关系代词”引导定语从句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en-US" altLang="zh-CN" b="1" dirty="0" smtClean="0"/>
              <a:t>【</a:t>
            </a:r>
            <a:r>
              <a:rPr lang="zh-CN" altLang="en-US" b="1" dirty="0" smtClean="0"/>
              <a:t>要点必记</a:t>
            </a:r>
            <a:r>
              <a:rPr lang="en-US" altLang="zh-CN" b="1" dirty="0" smtClean="0"/>
              <a:t>】</a:t>
            </a:r>
            <a:endParaRPr lang="zh-CN" altLang="en-US" b="1" dirty="0"/>
          </a:p>
          <a:p>
            <a:pPr algn="just"/>
            <a:r>
              <a:rPr lang="zh-CN" altLang="en-US" dirty="0"/>
              <a:t>“介词</a:t>
            </a:r>
            <a:r>
              <a:rPr lang="en-US" altLang="zh-CN" dirty="0"/>
              <a:t>+which/whom”</a:t>
            </a:r>
            <a:r>
              <a:rPr lang="zh-CN" altLang="en-US" dirty="0"/>
              <a:t>结构的用法</a:t>
            </a:r>
          </a:p>
          <a:p>
            <a:pPr algn="just"/>
            <a:r>
              <a:rPr lang="zh-CN" altLang="en-US" dirty="0"/>
              <a:t>（ </a:t>
            </a:r>
            <a:r>
              <a:rPr lang="en-US" altLang="zh-CN" dirty="0"/>
              <a:t>1</a:t>
            </a:r>
            <a:r>
              <a:rPr lang="zh-CN" altLang="en-US" dirty="0"/>
              <a:t>）“介词 </a:t>
            </a:r>
            <a:r>
              <a:rPr lang="en-US" altLang="zh-CN" dirty="0"/>
              <a:t>+which/whom”</a:t>
            </a:r>
            <a:r>
              <a:rPr lang="zh-CN" altLang="en-US" dirty="0"/>
              <a:t>可在定语</a:t>
            </a:r>
            <a:r>
              <a:rPr lang="zh-CN" altLang="en-US" dirty="0" smtClean="0"/>
              <a:t>从句中</a:t>
            </a:r>
            <a:r>
              <a:rPr lang="zh-CN" altLang="en-US" dirty="0"/>
              <a:t>作时间、地点、原因状语，相当于</a:t>
            </a:r>
            <a:r>
              <a:rPr lang="zh-CN" altLang="en-US" dirty="0" smtClean="0"/>
              <a:t>关系副词</a:t>
            </a:r>
            <a:r>
              <a:rPr lang="en-US" altLang="zh-CN" dirty="0"/>
              <a:t>when</a:t>
            </a:r>
            <a:r>
              <a:rPr lang="zh-CN" altLang="en-US" dirty="0"/>
              <a:t>，</a:t>
            </a:r>
            <a:r>
              <a:rPr lang="en-US" altLang="zh-CN" dirty="0"/>
              <a:t>where</a:t>
            </a:r>
            <a:r>
              <a:rPr lang="zh-CN" altLang="en-US" dirty="0"/>
              <a:t>，</a:t>
            </a:r>
            <a:r>
              <a:rPr lang="en-US" altLang="zh-CN" dirty="0"/>
              <a:t>why</a:t>
            </a:r>
            <a:r>
              <a:rPr lang="zh-CN" altLang="en-US" dirty="0"/>
              <a:t>。</a:t>
            </a:r>
          </a:p>
          <a:p>
            <a:pPr algn="just"/>
            <a:r>
              <a:rPr lang="zh-CN" altLang="en-US" dirty="0"/>
              <a:t>（ </a:t>
            </a:r>
            <a:r>
              <a:rPr lang="en-US" altLang="zh-CN" dirty="0"/>
              <a:t>2</a:t>
            </a:r>
            <a:r>
              <a:rPr lang="zh-CN" altLang="en-US" dirty="0"/>
              <a:t>）“介词 </a:t>
            </a:r>
            <a:r>
              <a:rPr lang="en-US" altLang="zh-CN" dirty="0"/>
              <a:t>+ which/whom”</a:t>
            </a:r>
            <a:r>
              <a:rPr lang="zh-CN" altLang="en-US" dirty="0"/>
              <a:t>可在定语</a:t>
            </a:r>
            <a:r>
              <a:rPr lang="zh-CN" altLang="en-US" dirty="0" smtClean="0"/>
              <a:t>从句</a:t>
            </a:r>
            <a:r>
              <a:rPr lang="zh-CN" altLang="en-US" dirty="0"/>
              <a:t>中充当目的、方式状语。</a:t>
            </a:r>
          </a:p>
          <a:p>
            <a:pPr algn="just"/>
            <a:r>
              <a:rPr lang="zh-CN" altLang="en-US" dirty="0"/>
              <a:t>（ </a:t>
            </a:r>
            <a:r>
              <a:rPr lang="en-US" altLang="zh-CN" dirty="0"/>
              <a:t>3</a:t>
            </a:r>
            <a:r>
              <a:rPr lang="zh-CN" altLang="en-US" dirty="0"/>
              <a:t>）“介词 </a:t>
            </a:r>
            <a:r>
              <a:rPr lang="en-US" altLang="zh-CN" dirty="0"/>
              <a:t>+ which/whom”</a:t>
            </a:r>
            <a:r>
              <a:rPr lang="zh-CN" altLang="en-US" dirty="0"/>
              <a:t>可在被动</a:t>
            </a:r>
            <a:r>
              <a:rPr lang="zh-CN" altLang="en-US" dirty="0" smtClean="0"/>
              <a:t>语态的</a:t>
            </a:r>
            <a:r>
              <a:rPr lang="zh-CN" altLang="en-US" dirty="0"/>
              <a:t>定语从句中作状语，表示动作的执行者。</a:t>
            </a:r>
          </a:p>
          <a:p>
            <a:pPr algn="just"/>
            <a:r>
              <a:rPr lang="zh-CN" altLang="en-US" dirty="0"/>
              <a:t>（ </a:t>
            </a:r>
            <a:r>
              <a:rPr lang="en-US" altLang="zh-CN" dirty="0"/>
              <a:t>4</a:t>
            </a:r>
            <a:r>
              <a:rPr lang="zh-CN" altLang="en-US" dirty="0"/>
              <a:t>）“名词</a:t>
            </a:r>
            <a:r>
              <a:rPr lang="en-US" altLang="zh-CN" dirty="0"/>
              <a:t>/</a:t>
            </a:r>
            <a:r>
              <a:rPr lang="zh-CN" altLang="en-US" dirty="0"/>
              <a:t>代词</a:t>
            </a:r>
            <a:r>
              <a:rPr lang="en-US" altLang="zh-CN" dirty="0"/>
              <a:t>/</a:t>
            </a:r>
            <a:r>
              <a:rPr lang="zh-CN" altLang="en-US" dirty="0"/>
              <a:t>数词 </a:t>
            </a:r>
            <a:r>
              <a:rPr lang="en-US" altLang="zh-CN" dirty="0"/>
              <a:t>+ of + which/whom</a:t>
            </a:r>
            <a:r>
              <a:rPr lang="en-US" altLang="zh-CN" dirty="0" smtClean="0"/>
              <a:t>” </a:t>
            </a:r>
            <a:r>
              <a:rPr lang="zh-CN" altLang="en-US" dirty="0" smtClean="0"/>
              <a:t>可</a:t>
            </a:r>
            <a:r>
              <a:rPr lang="zh-CN" altLang="en-US" dirty="0"/>
              <a:t>在定语从句中作主语，其中“名词 </a:t>
            </a:r>
            <a:r>
              <a:rPr lang="en-US" altLang="zh-CN" dirty="0" smtClean="0"/>
              <a:t>+ of </a:t>
            </a:r>
            <a:r>
              <a:rPr lang="en-US" altLang="zh-CN" dirty="0"/>
              <a:t>+ which/whom”=“whose + </a:t>
            </a:r>
            <a:r>
              <a:rPr lang="zh-CN" altLang="en-US" dirty="0"/>
              <a:t>名词”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2489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【</a:t>
            </a:r>
            <a:r>
              <a:rPr lang="zh-CN" altLang="en-US" b="1" dirty="0" smtClean="0"/>
              <a:t>学法点拨</a:t>
            </a:r>
            <a:r>
              <a:rPr lang="en-US" altLang="zh-CN" b="1" dirty="0" smtClean="0"/>
              <a:t>】</a:t>
            </a:r>
            <a:endParaRPr lang="zh-CN" altLang="en-US" b="1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）“介词 </a:t>
            </a:r>
            <a:r>
              <a:rPr lang="en-US" altLang="zh-CN" dirty="0"/>
              <a:t>+ </a:t>
            </a:r>
            <a:r>
              <a:rPr lang="zh-CN" altLang="en-US" dirty="0"/>
              <a:t>关系代词”引导定语从句时</a:t>
            </a:r>
            <a:r>
              <a:rPr lang="zh-CN" altLang="en-US" dirty="0" smtClean="0"/>
              <a:t>，介词</a:t>
            </a:r>
            <a:r>
              <a:rPr lang="zh-CN" altLang="en-US" dirty="0"/>
              <a:t>的选取必须遵循的原则：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 一先：根据先行词的搭配而定。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 二动：根据定语从句中谓语动词的</a:t>
            </a:r>
            <a:r>
              <a:rPr lang="zh-CN" altLang="en-US" dirty="0" smtClean="0"/>
              <a:t>搭配</a:t>
            </a:r>
            <a:r>
              <a:rPr lang="zh-CN" altLang="en-US" dirty="0"/>
              <a:t>而定。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 三意义：根据整句话的意义而定。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）定语从句中的词组若是十分紧密的</a:t>
            </a:r>
            <a:r>
              <a:rPr lang="zh-CN" altLang="en-US" dirty="0" smtClean="0"/>
              <a:t>固定</a:t>
            </a:r>
            <a:r>
              <a:rPr lang="zh-CN" altLang="en-US" dirty="0"/>
              <a:t>搭配，一般不可拆开，此时介词不能</a:t>
            </a:r>
            <a:r>
              <a:rPr lang="zh-CN" altLang="en-US" dirty="0" smtClean="0"/>
              <a:t>放到</a:t>
            </a:r>
            <a:r>
              <a:rPr lang="zh-CN" altLang="en-US" dirty="0"/>
              <a:t>关系代词之前。</a:t>
            </a:r>
          </a:p>
        </p:txBody>
      </p:sp>
    </p:spTree>
    <p:extLst>
      <p:ext uri="{BB962C8B-B14F-4D97-AF65-F5344CB8AC3E}">
        <p14:creationId xmlns:p14="http://schemas.microsoft.com/office/powerpoint/2010/main" xmlns="" val="243269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单句语法填空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The date on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ship </a:t>
            </a:r>
            <a:r>
              <a:rPr lang="en-US" altLang="zh-CN" i="1" dirty="0"/>
              <a:t>made it to </a:t>
            </a:r>
            <a:r>
              <a:rPr lang="en-US" altLang="zh-CN" dirty="0"/>
              <a:t>the port </a:t>
            </a:r>
            <a:r>
              <a:rPr lang="en-US" altLang="zh-CN" dirty="0" smtClean="0"/>
              <a:t>was May </a:t>
            </a:r>
            <a:r>
              <a:rPr lang="en-US" altLang="zh-CN" dirty="0"/>
              <a:t>5</a:t>
            </a:r>
            <a:r>
              <a:rPr lang="zh-CN" altLang="en-US" dirty="0"/>
              <a:t>，</a:t>
            </a:r>
            <a:r>
              <a:rPr lang="en-US" altLang="zh-CN" dirty="0"/>
              <a:t>2018.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</a:t>
            </a:r>
            <a:r>
              <a:rPr lang="en-US" altLang="zh-CN" dirty="0"/>
              <a:t>We live in a world in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only the strongest </a:t>
            </a:r>
            <a:r>
              <a:rPr lang="en-US" altLang="zh-CN" dirty="0" smtClean="0"/>
              <a:t>man can </a:t>
            </a:r>
            <a:r>
              <a:rPr lang="en-US" altLang="zh-CN" i="1" dirty="0"/>
              <a:t>make it to </a:t>
            </a:r>
            <a:r>
              <a:rPr lang="en-US" altLang="zh-CN" dirty="0"/>
              <a:t>the top.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）［词汇复现］</a:t>
            </a:r>
            <a:r>
              <a:rPr lang="en-US" altLang="zh-CN" dirty="0"/>
              <a:t>Is that the reason for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actress </a:t>
            </a:r>
            <a:r>
              <a:rPr lang="en-US" altLang="zh-CN" i="1" dirty="0"/>
              <a:t>got into trouble</a:t>
            </a:r>
            <a:r>
              <a:rPr lang="en-US" altLang="zh-CN" dirty="0"/>
              <a:t>?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）［词汇复现］</a:t>
            </a:r>
            <a:r>
              <a:rPr lang="en-US" altLang="zh-CN" dirty="0"/>
              <a:t>This is the </a:t>
            </a:r>
            <a:r>
              <a:rPr lang="en-US" altLang="zh-CN" i="1" dirty="0"/>
              <a:t>sailor </a:t>
            </a:r>
            <a:r>
              <a:rPr lang="en-US" altLang="zh-CN" dirty="0"/>
              <a:t>for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I bought a camera.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）［词汇复现］</a:t>
            </a:r>
            <a:r>
              <a:rPr lang="en-US" altLang="zh-CN" dirty="0"/>
              <a:t>The hunter by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wolf was caught was in </a:t>
            </a:r>
            <a:r>
              <a:rPr lang="en-US" altLang="zh-CN" dirty="0" smtClean="0"/>
              <a:t>high </a:t>
            </a:r>
            <a:r>
              <a:rPr lang="en-US" altLang="zh-CN" i="1" dirty="0" smtClean="0"/>
              <a:t>spirits</a:t>
            </a:r>
            <a:r>
              <a:rPr lang="en-US" altLang="zh-CN" dirty="0"/>
              <a:t>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）［词汇复现］</a:t>
            </a:r>
            <a:r>
              <a:rPr lang="en-US" altLang="zh-CN" dirty="0"/>
              <a:t>The old man has collected many </a:t>
            </a:r>
            <a:r>
              <a:rPr lang="en-US" altLang="zh-CN" i="1" dirty="0"/>
              <a:t>vases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 smtClean="0"/>
              <a:t>which two </a:t>
            </a:r>
            <a:r>
              <a:rPr lang="en-US" altLang="zh-CN" dirty="0"/>
              <a:t>date back to the Tang Dynasty.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</a:t>
            </a:r>
            <a:r>
              <a:rPr lang="en-US" altLang="zh-CN" dirty="0"/>
              <a:t>The people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whom Bob worked thought he was sort </a:t>
            </a:r>
            <a:r>
              <a:rPr lang="en-US" altLang="zh-CN" dirty="0" smtClean="0"/>
              <a:t>of strange</a:t>
            </a:r>
            <a:r>
              <a:rPr lang="en-US" altLang="zh-CN" dirty="0"/>
              <a:t>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</a:t>
            </a:r>
            <a:r>
              <a:rPr lang="en-US" altLang="zh-CN" dirty="0"/>
              <a:t>This is the explorer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whom my son was saved.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9</a:t>
            </a:r>
            <a:r>
              <a:rPr lang="zh-CN" altLang="en-US" dirty="0"/>
              <a:t>）［词汇复现］</a:t>
            </a:r>
            <a:r>
              <a:rPr lang="en-US" altLang="zh-CN" dirty="0"/>
              <a:t>Is this the pen </a:t>
            </a:r>
            <a:r>
              <a:rPr lang="en-US" altLang="zh-CN" dirty="0" smtClean="0"/>
              <a:t>__________</a:t>
            </a:r>
            <a:r>
              <a:rPr lang="zh-CN" altLang="en-US" dirty="0" smtClean="0"/>
              <a:t> </a:t>
            </a:r>
            <a:r>
              <a:rPr lang="en-US" altLang="zh-CN" dirty="0"/>
              <a:t>you come </a:t>
            </a:r>
            <a:r>
              <a:rPr lang="en-US" altLang="zh-CN" i="1" dirty="0"/>
              <a:t>in search of </a:t>
            </a:r>
            <a:r>
              <a:rPr lang="en-US" altLang="zh-CN" dirty="0"/>
              <a:t>?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10</a:t>
            </a:r>
            <a:r>
              <a:rPr lang="zh-CN" altLang="en-US" dirty="0"/>
              <a:t>）</a:t>
            </a:r>
            <a:r>
              <a:rPr lang="en-US" altLang="zh-CN" dirty="0"/>
              <a:t>No one knows for sure the reason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which he gave up such </a:t>
            </a:r>
            <a:r>
              <a:rPr lang="en-US" altLang="zh-CN" dirty="0" smtClean="0"/>
              <a:t>a good </a:t>
            </a:r>
            <a:r>
              <a:rPr lang="en-US" altLang="zh-CN" dirty="0"/>
              <a:t>opportunity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4332170" y="1319087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which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46569" y="1765538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which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5042" y="2239263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which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46568" y="2701971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whom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96552" y="3616371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45736" y="4541789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27934" y="4993481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41487" y="5406881"/>
            <a:ext cx="144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that/which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90633" y="5891623"/>
            <a:ext cx="144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85555" y="3153663"/>
            <a:ext cx="1211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whom</a:t>
            </a:r>
          </a:p>
        </p:txBody>
      </p:sp>
    </p:spTree>
    <p:extLst>
      <p:ext uri="{BB962C8B-B14F-4D97-AF65-F5344CB8AC3E}">
        <p14:creationId xmlns:p14="http://schemas.microsoft.com/office/powerpoint/2010/main" xmlns="" val="40672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单句</a:t>
            </a:r>
            <a:r>
              <a:rPr lang="zh-CN" altLang="en-US" b="1" dirty="0"/>
              <a:t>写作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11</a:t>
            </a:r>
            <a:r>
              <a:rPr lang="zh-CN" altLang="en-US" dirty="0"/>
              <a:t>）［词汇复现］</a:t>
            </a:r>
            <a:r>
              <a:rPr lang="en-US" altLang="zh-CN" dirty="0"/>
              <a:t>He has three daughters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最大的那个是一名女演员）</a:t>
            </a:r>
            <a:r>
              <a:rPr lang="en-US" altLang="zh-CN" dirty="0"/>
              <a:t>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12</a:t>
            </a:r>
            <a:r>
              <a:rPr lang="zh-CN" altLang="en-US" dirty="0"/>
              <a:t>）</a:t>
            </a:r>
            <a:r>
              <a:rPr lang="en-US" altLang="zh-CN" dirty="0"/>
              <a:t>I’d like to buy a new house</a:t>
            </a:r>
            <a:r>
              <a:rPr lang="zh-CN" altLang="en-US" dirty="0" smtClean="0"/>
              <a:t>，</a:t>
            </a:r>
            <a:r>
              <a:rPr lang="en-US" altLang="zh-CN" dirty="0" smtClean="0"/>
              <a:t>_________________________________</a:t>
            </a:r>
            <a:r>
              <a:rPr lang="zh-CN" altLang="en-US" dirty="0" smtClean="0"/>
              <a:t>（房子</a:t>
            </a:r>
            <a:r>
              <a:rPr lang="zh-CN" altLang="en-US" dirty="0"/>
              <a:t>前面有个大花园）</a:t>
            </a:r>
            <a:r>
              <a:rPr lang="en-US" altLang="zh-CN" dirty="0" smtClean="0"/>
              <a:t>.</a:t>
            </a:r>
            <a:endParaRPr lang="zh-CN" altLang="en-US" sz="1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07583" y="1308070"/>
            <a:ext cx="4205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 oldest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 whom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an actress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95727" y="2222470"/>
            <a:ext cx="4260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 front of which is a big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garden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042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1277956"/>
            <a:ext cx="10440000" cy="4680000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zh-CN" altLang="en-US" sz="2400" b="1" dirty="0" smtClean="0"/>
              <a:t>核心</a:t>
            </a:r>
            <a:r>
              <a:rPr lang="zh-CN" altLang="en-US" sz="2400" b="1" dirty="0"/>
              <a:t>词汇 </a:t>
            </a:r>
            <a:r>
              <a:rPr lang="zh-CN" altLang="en-US" dirty="0"/>
              <a:t>	</a:t>
            </a:r>
          </a:p>
          <a:p>
            <a:r>
              <a:rPr lang="zh-CN" altLang="en-US" sz="22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词汇一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2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participate </a:t>
            </a:r>
            <a:r>
              <a:rPr lang="en-US" altLang="zh-CN" sz="2200" b="1" i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vi. 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参加，参与（</a:t>
            </a:r>
            <a:r>
              <a:rPr lang="en-US" altLang="zh-CN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+ in</a:t>
            </a:r>
            <a:r>
              <a:rPr lang="zh-CN" altLang="en-US" sz="22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2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 smtClean="0"/>
              <a:t>【</a:t>
            </a:r>
            <a:r>
              <a:rPr lang="zh-CN" altLang="en-US" b="1" dirty="0" smtClean="0"/>
              <a:t>教材原句</a:t>
            </a:r>
            <a:r>
              <a:rPr lang="en-US" altLang="zh-CN" b="1" dirty="0" smtClean="0"/>
              <a:t>】</a:t>
            </a:r>
            <a:endParaRPr lang="zh-CN" altLang="en-US" b="1" dirty="0" smtClean="0"/>
          </a:p>
          <a:p>
            <a:r>
              <a:rPr lang="en-US" altLang="zh-CN" dirty="0" smtClean="0"/>
              <a:t>I also want you to remember that you should all actively </a:t>
            </a:r>
            <a:r>
              <a:rPr lang="en-US" altLang="zh-CN" b="1" dirty="0" smtClean="0"/>
              <a:t>participate </a:t>
            </a:r>
            <a:r>
              <a:rPr lang="en-US" altLang="zh-CN" dirty="0" smtClean="0"/>
              <a:t>in the discussion. </a:t>
            </a:r>
            <a:r>
              <a:rPr lang="zh-CN" altLang="en-US" dirty="0" smtClean="0"/>
              <a:t>我同样想让你们记住，你们都应该积极地参加讨论。</a:t>
            </a:r>
          </a:p>
          <a:p>
            <a:r>
              <a:rPr lang="en-US" altLang="zh-CN" b="1" dirty="0"/>
              <a:t>【</a:t>
            </a:r>
            <a:r>
              <a:rPr lang="zh-CN" altLang="en-US" b="1" dirty="0"/>
              <a:t>要点必记</a:t>
            </a:r>
            <a:r>
              <a:rPr lang="en-US" altLang="zh-CN" b="1" dirty="0"/>
              <a:t>】</a:t>
            </a:r>
            <a:endParaRPr lang="zh-CN" altLang="en-US" b="1" dirty="0"/>
          </a:p>
          <a:p>
            <a:r>
              <a:rPr lang="en-US" altLang="zh-CN" dirty="0"/>
              <a:t>participate in voluntary </a:t>
            </a:r>
            <a:r>
              <a:rPr lang="en-US" altLang="zh-CN" dirty="0" smtClean="0"/>
              <a:t>work</a:t>
            </a:r>
            <a:r>
              <a:rPr lang="zh-CN" altLang="en-US" dirty="0" smtClean="0"/>
              <a:t>参加</a:t>
            </a:r>
            <a:r>
              <a:rPr lang="zh-CN" altLang="en-US" dirty="0"/>
              <a:t>志愿工作</a:t>
            </a:r>
          </a:p>
          <a:p>
            <a:r>
              <a:rPr lang="en-US" altLang="zh-CN" dirty="0"/>
              <a:t>participate in the contest </a:t>
            </a:r>
            <a:r>
              <a:rPr lang="zh-CN" altLang="en-US" dirty="0"/>
              <a:t>参加</a:t>
            </a:r>
            <a:r>
              <a:rPr lang="zh-CN" altLang="en-US" dirty="0" smtClean="0"/>
              <a:t>竞赛</a:t>
            </a:r>
            <a:endParaRPr lang="en-US" altLang="zh-CN" dirty="0" smtClean="0"/>
          </a:p>
        </p:txBody>
      </p:sp>
      <p:pic>
        <p:nvPicPr>
          <p:cNvPr id="4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080" y="592031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 bwMode="auto">
          <a:xfrm>
            <a:off x="765684" y="754057"/>
            <a:ext cx="2748696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题组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领悟方法</a:t>
            </a:r>
          </a:p>
        </p:txBody>
      </p:sp>
    </p:spTree>
    <p:extLst>
      <p:ext uri="{BB962C8B-B14F-4D97-AF65-F5344CB8AC3E}">
        <p14:creationId xmlns:p14="http://schemas.microsoft.com/office/powerpoint/2010/main" xmlns="" val="60023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080" y="592031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 bwMode="auto">
          <a:xfrm>
            <a:off x="765684" y="754057"/>
            <a:ext cx="2748696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综合练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提升能力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76300" y="3069000"/>
            <a:ext cx="10439400" cy="720000"/>
          </a:xfrm>
        </p:spPr>
        <p:txBody>
          <a:bodyPr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完成“综合练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提升能力”中的题目</a:t>
            </a:r>
          </a:p>
        </p:txBody>
      </p:sp>
    </p:spTree>
    <p:extLst>
      <p:ext uri="{BB962C8B-B14F-4D97-AF65-F5344CB8AC3E}">
        <p14:creationId xmlns:p14="http://schemas.microsoft.com/office/powerpoint/2010/main" xmlns="" val="82389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【</a:t>
            </a:r>
            <a:r>
              <a:rPr lang="zh-CN" altLang="en-US" b="1" dirty="0"/>
              <a:t>词语辨析</a:t>
            </a:r>
            <a:r>
              <a:rPr lang="en-US" altLang="zh-CN" b="1" dirty="0" smtClean="0"/>
              <a:t>】</a:t>
            </a:r>
          </a:p>
          <a:p>
            <a:r>
              <a:rPr lang="en-US" altLang="zh-CN" dirty="0" smtClean="0"/>
              <a:t>participate </a:t>
            </a:r>
            <a:r>
              <a:rPr lang="en-US" altLang="zh-CN" dirty="0"/>
              <a:t>in</a:t>
            </a:r>
            <a:r>
              <a:rPr lang="zh-CN" altLang="en-US" dirty="0"/>
              <a:t>，</a:t>
            </a:r>
            <a:r>
              <a:rPr lang="en-US" altLang="zh-CN" dirty="0"/>
              <a:t>join</a:t>
            </a:r>
            <a:r>
              <a:rPr lang="zh-CN" altLang="en-US" dirty="0"/>
              <a:t>，</a:t>
            </a:r>
            <a:r>
              <a:rPr lang="en-US" altLang="zh-CN" dirty="0" smtClean="0"/>
              <a:t>take part </a:t>
            </a:r>
            <a:r>
              <a:rPr lang="en-US" altLang="zh-CN" dirty="0"/>
              <a:t>in </a:t>
            </a:r>
            <a:r>
              <a:rPr lang="zh-CN" altLang="en-US" dirty="0"/>
              <a:t>与 </a:t>
            </a:r>
            <a:r>
              <a:rPr lang="en-US" altLang="zh-CN" dirty="0"/>
              <a:t>attend</a:t>
            </a:r>
          </a:p>
          <a:p>
            <a:r>
              <a:rPr lang="en-US" altLang="zh-CN" dirty="0" smtClean="0"/>
              <a:t>·participate </a:t>
            </a:r>
            <a:r>
              <a:rPr lang="en-US" altLang="zh-CN" dirty="0"/>
              <a:t>in discussions/classroom </a:t>
            </a:r>
            <a:r>
              <a:rPr lang="en-US" altLang="zh-CN" dirty="0" smtClean="0"/>
              <a:t>activities </a:t>
            </a:r>
            <a:r>
              <a:rPr lang="zh-CN" altLang="en-US" dirty="0" smtClean="0"/>
              <a:t>参与</a:t>
            </a:r>
            <a:r>
              <a:rPr lang="zh-CN" altLang="en-US" dirty="0"/>
              <a:t>讨论</a:t>
            </a:r>
            <a:r>
              <a:rPr lang="en-US" altLang="zh-CN" dirty="0"/>
              <a:t>/ </a:t>
            </a:r>
            <a:r>
              <a:rPr lang="zh-CN" altLang="en-US" dirty="0"/>
              <a:t>参加课堂活动</a:t>
            </a:r>
          </a:p>
          <a:p>
            <a:r>
              <a:rPr lang="en-US" altLang="zh-CN" dirty="0"/>
              <a:t>·join the </a:t>
            </a:r>
            <a:r>
              <a:rPr lang="en-US" altLang="zh-CN" dirty="0" smtClean="0"/>
              <a:t>army/Party/club </a:t>
            </a:r>
            <a:r>
              <a:rPr lang="zh-CN" altLang="en-US" dirty="0" smtClean="0"/>
              <a:t>参军</a:t>
            </a:r>
            <a:r>
              <a:rPr lang="en-US" altLang="zh-CN" dirty="0"/>
              <a:t>/ </a:t>
            </a:r>
            <a:r>
              <a:rPr lang="zh-CN" altLang="en-US" dirty="0"/>
              <a:t>入党</a:t>
            </a:r>
            <a:r>
              <a:rPr lang="en-US" altLang="zh-CN" dirty="0"/>
              <a:t>/ </a:t>
            </a:r>
            <a:r>
              <a:rPr lang="zh-CN" altLang="en-US" dirty="0"/>
              <a:t>加入俱乐部</a:t>
            </a:r>
          </a:p>
          <a:p>
            <a:r>
              <a:rPr lang="en-US" altLang="zh-CN" dirty="0" smtClean="0"/>
              <a:t>  join </a:t>
            </a:r>
            <a:r>
              <a:rPr lang="en-US" altLang="zh-CN" dirty="0"/>
              <a:t>in sth. </a:t>
            </a:r>
            <a:r>
              <a:rPr lang="zh-CN" altLang="en-US" dirty="0"/>
              <a:t>参与某项活动</a:t>
            </a:r>
          </a:p>
          <a:p>
            <a:r>
              <a:rPr lang="en-US" altLang="zh-CN" dirty="0" smtClean="0"/>
              <a:t>  join </a:t>
            </a:r>
            <a:r>
              <a:rPr lang="en-US" altLang="zh-CN" dirty="0"/>
              <a:t>sb. in doing sth. = join sb. to do sth</a:t>
            </a:r>
            <a:r>
              <a:rPr lang="en-US" altLang="zh-CN" dirty="0" smtClean="0"/>
              <a:t>. </a:t>
            </a:r>
            <a:r>
              <a:rPr lang="zh-CN" altLang="en-US" dirty="0" smtClean="0"/>
              <a:t>加入</a:t>
            </a:r>
            <a:r>
              <a:rPr lang="zh-CN" altLang="en-US" dirty="0"/>
              <a:t>某人一起做某事</a:t>
            </a:r>
          </a:p>
          <a:p>
            <a:r>
              <a:rPr lang="en-US" altLang="zh-CN" dirty="0"/>
              <a:t>·take part in a competition/a TV </a:t>
            </a:r>
            <a:r>
              <a:rPr lang="en-US" altLang="zh-CN" dirty="0" smtClean="0"/>
              <a:t>debate/a </a:t>
            </a:r>
            <a:r>
              <a:rPr lang="en-US" altLang="zh-CN" dirty="0"/>
              <a:t>sports meeting </a:t>
            </a:r>
            <a:r>
              <a:rPr lang="zh-CN" altLang="en-US" dirty="0"/>
              <a:t>参加比赛</a:t>
            </a:r>
            <a:r>
              <a:rPr lang="en-US" altLang="zh-CN" dirty="0"/>
              <a:t>/ </a:t>
            </a:r>
            <a:r>
              <a:rPr lang="zh-CN" altLang="en-US" dirty="0"/>
              <a:t>电视辩论</a:t>
            </a:r>
            <a:r>
              <a:rPr lang="en-US" altLang="zh-CN" dirty="0" smtClean="0"/>
              <a:t>/</a:t>
            </a:r>
            <a:r>
              <a:rPr lang="zh-CN" altLang="en-US" dirty="0" smtClean="0"/>
              <a:t>运动会</a:t>
            </a:r>
            <a:endParaRPr lang="zh-CN" altLang="en-US" dirty="0"/>
          </a:p>
          <a:p>
            <a:r>
              <a:rPr lang="en-US" altLang="zh-CN" dirty="0"/>
              <a:t>·attend the meeting/a wedding/a </a:t>
            </a:r>
            <a:r>
              <a:rPr lang="en-US" altLang="zh-CN" dirty="0" smtClean="0"/>
              <a:t>funeral </a:t>
            </a:r>
            <a:r>
              <a:rPr lang="zh-CN" altLang="en-US" dirty="0" smtClean="0"/>
              <a:t>出席</a:t>
            </a:r>
            <a:r>
              <a:rPr lang="zh-CN" altLang="en-US" dirty="0"/>
              <a:t>会议</a:t>
            </a:r>
            <a:r>
              <a:rPr lang="en-US" altLang="zh-CN" dirty="0"/>
              <a:t>/ </a:t>
            </a:r>
            <a:r>
              <a:rPr lang="zh-CN" altLang="en-US" dirty="0"/>
              <a:t>参加婚礼</a:t>
            </a:r>
            <a:r>
              <a:rPr lang="en-US" altLang="zh-CN" dirty="0"/>
              <a:t>/ </a:t>
            </a:r>
            <a:r>
              <a:rPr lang="zh-CN" altLang="en-US" dirty="0"/>
              <a:t>参加葬礼</a:t>
            </a:r>
          </a:p>
          <a:p>
            <a:r>
              <a:rPr lang="en-US" altLang="zh-CN" dirty="0" smtClean="0"/>
              <a:t>  attend class/school/college </a:t>
            </a:r>
            <a:r>
              <a:rPr lang="zh-CN" altLang="en-US" dirty="0" smtClean="0"/>
              <a:t>上课</a:t>
            </a:r>
            <a:r>
              <a:rPr lang="en-US" altLang="zh-CN" dirty="0"/>
              <a:t>/ </a:t>
            </a:r>
            <a:r>
              <a:rPr lang="zh-CN" altLang="en-US" dirty="0"/>
              <a:t>上学</a:t>
            </a:r>
            <a:r>
              <a:rPr lang="en-US" altLang="zh-CN" dirty="0"/>
              <a:t>/ </a:t>
            </a:r>
            <a:r>
              <a:rPr lang="zh-CN" altLang="en-US" dirty="0"/>
              <a:t>上大学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54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单句语法填空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</a:t>
            </a:r>
            <a:r>
              <a:rPr lang="en-US" altLang="zh-CN" dirty="0"/>
              <a:t>That </a:t>
            </a:r>
            <a:r>
              <a:rPr lang="en-US" altLang="zh-CN" i="1" dirty="0"/>
              <a:t>sailor </a:t>
            </a:r>
            <a:r>
              <a:rPr lang="en-US" altLang="zh-CN" dirty="0"/>
              <a:t>didn’t participate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</a:t>
            </a:r>
            <a:r>
              <a:rPr lang="en-US" altLang="zh-CN" i="1" dirty="0"/>
              <a:t>voyage</a:t>
            </a:r>
            <a:r>
              <a:rPr lang="en-US" altLang="zh-CN" dirty="0"/>
              <a:t>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To tell the truth</a:t>
            </a:r>
            <a:r>
              <a:rPr lang="zh-CN" altLang="en-US" dirty="0"/>
              <a:t>，</a:t>
            </a:r>
            <a:r>
              <a:rPr lang="en-US" altLang="zh-CN" dirty="0"/>
              <a:t>I don’t want to participate </a:t>
            </a:r>
            <a:r>
              <a:rPr lang="en-US" altLang="zh-CN" dirty="0" smtClean="0"/>
              <a:t>________</a:t>
            </a:r>
            <a:r>
              <a:rPr lang="zh-CN" altLang="en-US" dirty="0" smtClean="0"/>
              <a:t> </a:t>
            </a:r>
            <a:r>
              <a:rPr lang="en-US" altLang="zh-CN" dirty="0"/>
              <a:t>the </a:t>
            </a:r>
            <a:r>
              <a:rPr lang="en-US" altLang="zh-CN" dirty="0" smtClean="0"/>
              <a:t>discussion with </a:t>
            </a:r>
            <a:r>
              <a:rPr lang="en-US" altLang="zh-CN" dirty="0"/>
              <a:t>them.</a:t>
            </a:r>
          </a:p>
          <a:p>
            <a:r>
              <a:rPr lang="zh-CN" altLang="en-US" b="1" dirty="0" smtClean="0"/>
              <a:t>辨析</a:t>
            </a:r>
            <a:r>
              <a:rPr lang="zh-CN" altLang="en-US" b="1" dirty="0"/>
              <a:t>填空</a:t>
            </a:r>
            <a:r>
              <a:rPr lang="zh-CN" altLang="en-US" dirty="0"/>
              <a:t>（</a:t>
            </a:r>
            <a:r>
              <a:rPr lang="en-US" altLang="zh-CN" dirty="0"/>
              <a:t>participate in/join/attend/take part in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Women were not allowed </a:t>
            </a:r>
            <a:r>
              <a:rPr lang="en-US" altLang="zh-CN" dirty="0" smtClean="0"/>
              <a:t>___________________________</a:t>
            </a:r>
            <a:r>
              <a:rPr lang="zh-CN" altLang="en-US" dirty="0" smtClean="0"/>
              <a:t> </a:t>
            </a:r>
            <a:r>
              <a:rPr lang="en-US" altLang="zh-CN" dirty="0"/>
              <a:t>the Olympics in </a:t>
            </a:r>
            <a:r>
              <a:rPr lang="en-US" altLang="zh-CN" dirty="0" smtClean="0"/>
              <a:t>ancient times</a:t>
            </a:r>
            <a:r>
              <a:rPr lang="en-US" altLang="zh-CN" dirty="0"/>
              <a:t>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It is the most instructive lecture that I </a:t>
            </a:r>
            <a:r>
              <a:rPr lang="en-US" altLang="zh-CN" dirty="0" smtClean="0"/>
              <a:t>________________</a:t>
            </a:r>
            <a:r>
              <a:rPr lang="zh-CN" altLang="en-US" dirty="0" smtClean="0"/>
              <a:t> </a:t>
            </a:r>
            <a:r>
              <a:rPr lang="en-US" altLang="zh-CN" dirty="0"/>
              <a:t>since </a:t>
            </a:r>
            <a:r>
              <a:rPr lang="en-US" altLang="zh-CN" dirty="0" smtClean="0"/>
              <a:t>I came </a:t>
            </a:r>
            <a:r>
              <a:rPr lang="en-US" altLang="zh-CN" dirty="0"/>
              <a:t>to this school.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We invite you to </a:t>
            </a:r>
            <a:r>
              <a:rPr lang="en-US" altLang="zh-CN" dirty="0" smtClean="0"/>
              <a:t>_______________</a:t>
            </a:r>
            <a:r>
              <a:rPr lang="zh-CN" altLang="en-US" dirty="0" smtClean="0"/>
              <a:t> </a:t>
            </a:r>
            <a:r>
              <a:rPr lang="en-US" altLang="zh-CN" dirty="0"/>
              <a:t>us on an amazing journey </a:t>
            </a:r>
            <a:r>
              <a:rPr lang="en-US" altLang="zh-CN" dirty="0" smtClean="0"/>
              <a:t>of language </a:t>
            </a:r>
            <a:r>
              <a:rPr lang="en-US" altLang="zh-CN" dirty="0"/>
              <a:t>learning.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He would </a:t>
            </a:r>
            <a:r>
              <a:rPr lang="en-US" altLang="zh-CN" dirty="0" smtClean="0"/>
              <a:t>________________________</a:t>
            </a:r>
            <a:r>
              <a:rPr lang="zh-CN" altLang="en-US" dirty="0" smtClean="0"/>
              <a:t> </a:t>
            </a:r>
            <a:r>
              <a:rPr lang="en-US" altLang="zh-CN" dirty="0"/>
              <a:t>the sports meeting if his left leg </a:t>
            </a:r>
            <a:r>
              <a:rPr lang="en-US" altLang="zh-CN" dirty="0" smtClean="0"/>
              <a:t>were not </a:t>
            </a:r>
            <a:r>
              <a:rPr lang="en-US" altLang="zh-CN" dirty="0"/>
              <a:t>broken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6094868" y="1319087"/>
            <a:ext cx="1110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4866" y="1784633"/>
            <a:ext cx="999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9115" y="2654966"/>
            <a:ext cx="3988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participate in/to take part 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55887" y="3123451"/>
            <a:ext cx="1947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have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attended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50819" y="3536851"/>
            <a:ext cx="1506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join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68619" y="4010577"/>
            <a:ext cx="302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participate in/take part in</a:t>
            </a:r>
          </a:p>
        </p:txBody>
      </p:sp>
    </p:spTree>
    <p:extLst>
      <p:ext uri="{BB962C8B-B14F-4D97-AF65-F5344CB8AC3E}">
        <p14:creationId xmlns:p14="http://schemas.microsoft.com/office/powerpoint/2010/main" xmlns="" val="51170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b="1" dirty="0" smtClean="0"/>
              <a:t>单句</a:t>
            </a:r>
            <a:r>
              <a:rPr lang="zh-CN" altLang="en-US" b="1" dirty="0"/>
              <a:t>写作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</a:t>
            </a:r>
            <a:r>
              <a:rPr lang="en-US" altLang="zh-CN" dirty="0"/>
              <a:t>All of the students should </a:t>
            </a:r>
            <a:r>
              <a:rPr lang="en-US" altLang="zh-CN" dirty="0" smtClean="0"/>
              <a:t>__________ __________ __________ __________</a:t>
            </a:r>
            <a:r>
              <a:rPr lang="zh-CN" altLang="en-US" dirty="0" smtClean="0"/>
              <a:t>（参加</a:t>
            </a:r>
            <a:r>
              <a:rPr lang="zh-CN" altLang="en-US" dirty="0"/>
              <a:t>课外活动）</a:t>
            </a:r>
            <a:r>
              <a:rPr lang="en-US" altLang="zh-CN" dirty="0"/>
              <a:t>actively.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</a:t>
            </a:r>
            <a:r>
              <a:rPr lang="en-US" altLang="zh-CN" dirty="0"/>
              <a:t>Can you ________ </a:t>
            </a:r>
            <a:r>
              <a:rPr lang="en-US" altLang="zh-CN" dirty="0" smtClean="0"/>
              <a:t> ________  ________  ________  ________ </a:t>
            </a:r>
            <a:r>
              <a:rPr lang="zh-CN" altLang="en-US" dirty="0" smtClean="0"/>
              <a:t>（</a:t>
            </a:r>
            <a:r>
              <a:rPr lang="zh-CN" altLang="en-US" dirty="0"/>
              <a:t>跟</a:t>
            </a:r>
            <a:r>
              <a:rPr lang="zh-CN" altLang="en-US" dirty="0" smtClean="0"/>
              <a:t>我们</a:t>
            </a:r>
            <a:r>
              <a:rPr lang="zh-CN" altLang="en-US" dirty="0"/>
              <a:t>一起做游戏）</a:t>
            </a:r>
            <a:r>
              <a:rPr lang="en-US" altLang="zh-CN" dirty="0"/>
              <a:t>?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9</a:t>
            </a:r>
            <a:r>
              <a:rPr lang="zh-CN" altLang="en-US" dirty="0"/>
              <a:t>）</a:t>
            </a:r>
            <a:r>
              <a:rPr lang="en-US" altLang="zh-CN" dirty="0"/>
              <a:t>Those who </a:t>
            </a:r>
            <a:r>
              <a:rPr lang="en-US" altLang="zh-CN" dirty="0" smtClean="0"/>
              <a:t>________  </a:t>
            </a:r>
            <a:r>
              <a:rPr lang="en-US" altLang="zh-CN" dirty="0"/>
              <a:t>________ </a:t>
            </a:r>
            <a:r>
              <a:rPr lang="en-US" altLang="zh-CN" dirty="0" smtClean="0"/>
              <a:t> ________ </a:t>
            </a:r>
            <a:r>
              <a:rPr lang="zh-CN" altLang="en-US" dirty="0" smtClean="0"/>
              <a:t>（</a:t>
            </a:r>
            <a:r>
              <a:rPr lang="zh-CN" altLang="en-US" dirty="0"/>
              <a:t>参加会议的人） </a:t>
            </a:r>
            <a:r>
              <a:rPr lang="en-US" altLang="zh-CN" dirty="0"/>
              <a:t>were </a:t>
            </a:r>
            <a:r>
              <a:rPr lang="en-US" altLang="zh-CN" dirty="0" smtClean="0"/>
              <a:t>all his </a:t>
            </a:r>
            <a:r>
              <a:rPr lang="en-US" altLang="zh-CN" dirty="0"/>
              <a:t>supporters.</a:t>
            </a:r>
          </a:p>
          <a:p>
            <a:pPr algn="just"/>
            <a:r>
              <a:rPr lang="zh-CN" altLang="en-US" dirty="0"/>
              <a:t>（</a:t>
            </a:r>
            <a:r>
              <a:rPr lang="en-US" altLang="zh-CN" dirty="0"/>
              <a:t>10</a:t>
            </a:r>
            <a:r>
              <a:rPr lang="zh-CN" altLang="en-US" dirty="0"/>
              <a:t>）</a:t>
            </a:r>
            <a:r>
              <a:rPr lang="en-US" altLang="zh-CN" dirty="0"/>
              <a:t>At first</a:t>
            </a:r>
            <a:r>
              <a:rPr lang="zh-CN" altLang="en-US" dirty="0"/>
              <a:t>，</a:t>
            </a:r>
            <a:r>
              <a:rPr lang="en-US" altLang="zh-CN" dirty="0"/>
              <a:t>he didn’t want to ________  ________  ________  ________  </a:t>
            </a:r>
            <a:r>
              <a:rPr lang="en-US" altLang="zh-CN" dirty="0" smtClean="0"/>
              <a:t>___________ </a:t>
            </a:r>
            <a:r>
              <a:rPr lang="zh-CN" altLang="en-US" dirty="0" smtClean="0"/>
              <a:t>（</a:t>
            </a:r>
            <a:r>
              <a:rPr lang="zh-CN" altLang="en-US" dirty="0"/>
              <a:t>参加比赛）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11" name="TextBox 10"/>
          <p:cNvSpPr txBox="1"/>
          <p:nvPr/>
        </p:nvSpPr>
        <p:spPr>
          <a:xfrm>
            <a:off x="4340646" y="1311441"/>
            <a:ext cx="565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participate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in          after-class    activities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98704" y="2221035"/>
            <a:ext cx="5419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join            us          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playing     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games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81759" y="2663112"/>
            <a:ext cx="3431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attended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the      meeting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4708" y="3131597"/>
            <a:ext cx="6056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take           part            in              the        competition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13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3354</TotalTime>
  <Words>3834</Words>
  <Application>Microsoft Office PowerPoint</Application>
  <PresentationFormat>自定义</PresentationFormat>
  <Paragraphs>629</Paragraphs>
  <Slides>60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627</cp:revision>
  <dcterms:created xsi:type="dcterms:W3CDTF">2018-05-18T09:56:38Z</dcterms:created>
  <dcterms:modified xsi:type="dcterms:W3CDTF">2020-03-09T02:03:50Z</dcterms:modified>
</cp:coreProperties>
</file>