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90"/>
  </p:notesMasterIdLst>
  <p:sldIdLst>
    <p:sldId id="256" r:id="rId3"/>
    <p:sldId id="497" r:id="rId4"/>
    <p:sldId id="1321" r:id="rId5"/>
    <p:sldId id="1323" r:id="rId6"/>
    <p:sldId id="1324" r:id="rId7"/>
    <p:sldId id="1325" r:id="rId8"/>
    <p:sldId id="1320" r:id="rId9"/>
    <p:sldId id="1103" r:id="rId10"/>
    <p:sldId id="1280" r:id="rId11"/>
    <p:sldId id="1281" r:id="rId12"/>
    <p:sldId id="1282" r:id="rId13"/>
    <p:sldId id="1284" r:id="rId14"/>
    <p:sldId id="1285" r:id="rId15"/>
    <p:sldId id="1287" r:id="rId16"/>
    <p:sldId id="1260" r:id="rId17"/>
    <p:sldId id="1261" r:id="rId18"/>
    <p:sldId id="1262" r:id="rId19"/>
    <p:sldId id="1263" r:id="rId20"/>
    <p:sldId id="1265" r:id="rId21"/>
    <p:sldId id="1266" r:id="rId22"/>
    <p:sldId id="1267" r:id="rId23"/>
    <p:sldId id="1268" r:id="rId24"/>
    <p:sldId id="1269" r:id="rId25"/>
    <p:sldId id="1270" r:id="rId26"/>
    <p:sldId id="1271" r:id="rId27"/>
    <p:sldId id="1272" r:id="rId28"/>
    <p:sldId id="1273" r:id="rId29"/>
    <p:sldId id="1275" r:id="rId30"/>
    <p:sldId id="1277" r:id="rId31"/>
    <p:sldId id="1278" r:id="rId32"/>
    <p:sldId id="1230" r:id="rId33"/>
    <p:sldId id="1231" r:id="rId34"/>
    <p:sldId id="1232" r:id="rId35"/>
    <p:sldId id="1233" r:id="rId36"/>
    <p:sldId id="1235" r:id="rId37"/>
    <p:sldId id="1236" r:id="rId38"/>
    <p:sldId id="1237" r:id="rId39"/>
    <p:sldId id="1238" r:id="rId40"/>
    <p:sldId id="1239" r:id="rId41"/>
    <p:sldId id="1241" r:id="rId42"/>
    <p:sldId id="1242" r:id="rId43"/>
    <p:sldId id="1243" r:id="rId44"/>
    <p:sldId id="1244" r:id="rId45"/>
    <p:sldId id="1245" r:id="rId46"/>
    <p:sldId id="1246" r:id="rId47"/>
    <p:sldId id="1247" r:id="rId48"/>
    <p:sldId id="1248" r:id="rId49"/>
    <p:sldId id="1249" r:id="rId50"/>
    <p:sldId id="1250" r:id="rId51"/>
    <p:sldId id="1252" r:id="rId52"/>
    <p:sldId id="1253" r:id="rId53"/>
    <p:sldId id="1254" r:id="rId54"/>
    <p:sldId id="1255" r:id="rId55"/>
    <p:sldId id="1256" r:id="rId56"/>
    <p:sldId id="1288" r:id="rId57"/>
    <p:sldId id="1289" r:id="rId58"/>
    <p:sldId id="1290" r:id="rId59"/>
    <p:sldId id="1291" r:id="rId60"/>
    <p:sldId id="1292" r:id="rId61"/>
    <p:sldId id="1293" r:id="rId62"/>
    <p:sldId id="1294" r:id="rId63"/>
    <p:sldId id="1295" r:id="rId64"/>
    <p:sldId id="1296" r:id="rId65"/>
    <p:sldId id="1297" r:id="rId66"/>
    <p:sldId id="1298" r:id="rId67"/>
    <p:sldId id="1299" r:id="rId68"/>
    <p:sldId id="1300" r:id="rId69"/>
    <p:sldId id="1301" r:id="rId70"/>
    <p:sldId id="1302" r:id="rId71"/>
    <p:sldId id="1303" r:id="rId72"/>
    <p:sldId id="1304" r:id="rId73"/>
    <p:sldId id="1305" r:id="rId74"/>
    <p:sldId id="1326" r:id="rId75"/>
    <p:sldId id="1306" r:id="rId76"/>
    <p:sldId id="1308" r:id="rId77"/>
    <p:sldId id="1309" r:id="rId78"/>
    <p:sldId id="1310" r:id="rId79"/>
    <p:sldId id="1311" r:id="rId80"/>
    <p:sldId id="1312" r:id="rId81"/>
    <p:sldId id="1313" r:id="rId82"/>
    <p:sldId id="1314" r:id="rId83"/>
    <p:sldId id="1315" r:id="rId84"/>
    <p:sldId id="1316" r:id="rId85"/>
    <p:sldId id="1317" r:id="rId86"/>
    <p:sldId id="1318" r:id="rId87"/>
    <p:sldId id="1319" r:id="rId88"/>
    <p:sldId id="1050" r:id="rId8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86370" autoAdjust="0"/>
  </p:normalViewPr>
  <p:slideViewPr>
    <p:cSldViewPr snapToGrid="0">
      <p:cViewPr varScale="1">
        <p:scale>
          <a:sx n="43" d="100"/>
          <a:sy n="43" d="100"/>
        </p:scale>
        <p:origin x="-132" y="-822"/>
      </p:cViewPr>
      <p:guideLst>
        <p:guide orient="horz" pos="216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924F50-2106-43F6-8BD0-C31361EB150A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24005-1CC4-46EC-862D-504F2FE6E2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5162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224005-1CC4-46EC-862D-504F2FE6E25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6004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403"/>
            <a:ext cx="12192717" cy="6857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403"/>
            <a:ext cx="12192717" cy="6857596"/>
          </a:xfrm>
          <a:prstGeom prst="rect">
            <a:avLst/>
          </a:prstGeom>
        </p:spPr>
      </p:pic>
      <p:cxnSp>
        <p:nvCxnSpPr>
          <p:cNvPr id="10" name="直接连接符 9"/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 userDrawn="1"/>
        </p:nvSpPr>
        <p:spPr>
          <a:xfrm>
            <a:off x="184068" y="308758"/>
            <a:ext cx="4030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高中英语 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必修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UNIT 5  Into the wild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/>
          <p:cNvSpPr txBox="1"/>
          <p:nvPr userDrawn="1"/>
        </p:nvSpPr>
        <p:spPr>
          <a:xfrm>
            <a:off x="184068" y="308758"/>
            <a:ext cx="3767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高中英语  北师大版 必修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  Unit</a:t>
            </a:r>
            <a:r>
              <a:rPr lang="en-US" altLang="zh-CN" sz="12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4   Cyberspace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2200" b="0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1pPr>
      <a:lvl2pPr marL="4572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2200" b="0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1pPr>
      <a:lvl2pPr marL="4572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 txBox="1"/>
          <p:nvPr/>
        </p:nvSpPr>
        <p:spPr bwMode="auto">
          <a:xfrm>
            <a:off x="1103585" y="977461"/>
            <a:ext cx="8616867" cy="1503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altLang="zh-CN" sz="19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9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9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9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zh-CN" sz="19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70000"/>
              </a:lnSpc>
            </a:pPr>
            <a:r>
              <a:rPr lang="en-US" altLang="zh-CN" sz="1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UNIT 4</a:t>
            </a:r>
            <a:r>
              <a:rPr lang="zh-CN" altLang="en-US" sz="1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1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Cyberspace</a:t>
            </a:r>
            <a:endParaRPr lang="en-US" altLang="zh-CN" sz="17600" b="1" dirty="0" smtClean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algn="ctr">
              <a:lnSpc>
                <a:spcPct val="170000"/>
              </a:lnSpc>
            </a:pPr>
            <a:endParaRPr lang="en-US" altLang="zh-CN" sz="1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Warm-up </a:t>
            </a:r>
            <a:r>
              <a:rPr lang="en-US" altLang="zh-CN" sz="1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&amp; Lesson 1 </a:t>
            </a:r>
          </a:p>
          <a:p>
            <a:r>
              <a:rPr lang="zh-CN" altLang="en-US" sz="1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en-US" altLang="zh-CN" sz="1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1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Tomorrow’s </a:t>
            </a:r>
            <a:r>
              <a:rPr lang="en-US" altLang="zh-CN" sz="1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World </a:t>
            </a:r>
            <a:endParaRPr lang="zh-CN" altLang="en-US" sz="14400" b="1" dirty="0">
              <a:solidFill>
                <a:srgbClr val="FF0000"/>
              </a:solidFill>
              <a:latin typeface="Times New Roman" pitchFamily="18" charset="0"/>
              <a:ea typeface="微软雅黑" panose="020B0503020204020204" charset="-122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8755" y="2480814"/>
            <a:ext cx="3854914" cy="267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00B0F0"/>
                </a:solidFill>
              </a:rPr>
              <a:t>词汇二 　</a:t>
            </a:r>
            <a:r>
              <a:rPr lang="en-US" altLang="zh-CN" dirty="0">
                <a:solidFill>
                  <a:srgbClr val="00B0F0"/>
                </a:solidFill>
              </a:rPr>
              <a:t>focus </a:t>
            </a:r>
            <a:r>
              <a:rPr lang="zh-CN" altLang="en-US" dirty="0">
                <a:solidFill>
                  <a:srgbClr val="00B0F0"/>
                </a:solidFill>
              </a:rPr>
              <a:t>（</a:t>
            </a:r>
            <a:r>
              <a:rPr lang="en-US" altLang="zh-CN" dirty="0">
                <a:solidFill>
                  <a:srgbClr val="00B0F0"/>
                </a:solidFill>
              </a:rPr>
              <a:t>1</a:t>
            </a:r>
            <a:r>
              <a:rPr lang="zh-CN" altLang="en-US" dirty="0">
                <a:solidFill>
                  <a:srgbClr val="00B0F0"/>
                </a:solidFill>
              </a:rPr>
              <a:t>）</a:t>
            </a:r>
            <a:r>
              <a:rPr lang="en-US" altLang="zh-CN" b="1" i="1" dirty="0">
                <a:solidFill>
                  <a:srgbClr val="00B0F0"/>
                </a:solidFill>
              </a:rPr>
              <a:t>vi. </a:t>
            </a:r>
            <a:r>
              <a:rPr lang="en-US" altLang="zh-CN" dirty="0">
                <a:solidFill>
                  <a:srgbClr val="00B0F0"/>
                </a:solidFill>
              </a:rPr>
              <a:t>&amp; </a:t>
            </a:r>
            <a:r>
              <a:rPr lang="en-US" altLang="zh-CN" b="1" i="1" dirty="0" err="1">
                <a:solidFill>
                  <a:srgbClr val="00B0F0"/>
                </a:solidFill>
              </a:rPr>
              <a:t>vt.</a:t>
            </a:r>
            <a:r>
              <a:rPr lang="en-US" altLang="zh-CN" b="1" i="1" dirty="0">
                <a:solidFill>
                  <a:srgbClr val="00B0F0"/>
                </a:solidFill>
              </a:rPr>
              <a:t> </a:t>
            </a:r>
            <a:r>
              <a:rPr lang="zh-CN" altLang="en-US" dirty="0">
                <a:solidFill>
                  <a:srgbClr val="00B0F0"/>
                </a:solidFill>
              </a:rPr>
              <a:t>集中注意 </a:t>
            </a:r>
          </a:p>
          <a:p>
            <a:r>
              <a:rPr lang="zh-CN" altLang="en-US" dirty="0">
                <a:solidFill>
                  <a:srgbClr val="00B0F0"/>
                </a:solidFill>
              </a:rPr>
              <a:t> 　　　　　　　　 （</a:t>
            </a:r>
            <a:r>
              <a:rPr lang="en-US" altLang="zh-CN" dirty="0">
                <a:solidFill>
                  <a:srgbClr val="00B0F0"/>
                </a:solidFill>
              </a:rPr>
              <a:t>2</a:t>
            </a:r>
            <a:r>
              <a:rPr lang="zh-CN" altLang="en-US" dirty="0">
                <a:solidFill>
                  <a:srgbClr val="00B0F0"/>
                </a:solidFill>
              </a:rPr>
              <a:t>）</a:t>
            </a:r>
            <a:r>
              <a:rPr lang="en-US" altLang="zh-CN" b="1" i="1" dirty="0">
                <a:solidFill>
                  <a:srgbClr val="00B0F0"/>
                </a:solidFill>
              </a:rPr>
              <a:t>n. </a:t>
            </a:r>
            <a:r>
              <a:rPr lang="zh-CN" altLang="en-US" dirty="0">
                <a:solidFill>
                  <a:srgbClr val="00B0F0"/>
                </a:solidFill>
              </a:rPr>
              <a:t>焦点，中心点	</a:t>
            </a:r>
          </a:p>
          <a:p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◆要点必记</a:t>
            </a:r>
          </a:p>
          <a:p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focus on/upon... 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集中（注意力、精力等）于</a:t>
            </a:r>
          </a:p>
          <a:p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focus one’s attention/mind on... 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集中注意力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/ 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心思于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…… </a:t>
            </a:r>
          </a:p>
          <a:p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come into focus 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成为焦点</a:t>
            </a:r>
          </a:p>
          <a:p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bring </a:t>
            </a:r>
            <a:r>
              <a:rPr lang="en-US" altLang="zh-CN" dirty="0" err="1">
                <a:ea typeface="Adobe 宋体 Std L" pitchFamily="18" charset="-122"/>
                <a:cs typeface="Times New Roman" pitchFamily="18" charset="0"/>
              </a:rPr>
              <a:t>sth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. into focus 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使某事成为焦点</a:t>
            </a:r>
          </a:p>
          <a:p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in focus/out of focus </a:t>
            </a:r>
            <a:r>
              <a:rPr lang="zh-CN" altLang="en-US" dirty="0" smtClean="0">
                <a:ea typeface="Adobe 宋体 Std L" pitchFamily="18" charset="-122"/>
                <a:cs typeface="Times New Roman" pitchFamily="18" charset="0"/>
              </a:rPr>
              <a:t>（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相机等）焦点对准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/ 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没有对准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118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cs typeface="Times New Roman" pitchFamily="18" charset="0"/>
              </a:rPr>
              <a:t>◆归纳拓展</a:t>
            </a:r>
          </a:p>
          <a:p>
            <a:r>
              <a:rPr lang="zh-CN" altLang="en-US" dirty="0">
                <a:cs typeface="Times New Roman" pitchFamily="18" charset="0"/>
              </a:rPr>
              <a:t>“全神贯注于</a:t>
            </a:r>
            <a:r>
              <a:rPr lang="en-US" altLang="zh-CN" dirty="0">
                <a:cs typeface="Times New Roman" pitchFamily="18" charset="0"/>
              </a:rPr>
              <a:t>/ </a:t>
            </a:r>
            <a:r>
              <a:rPr lang="zh-CN" altLang="en-US" dirty="0">
                <a:cs typeface="Times New Roman" pitchFamily="18" charset="0"/>
              </a:rPr>
              <a:t>专心于”的表达法： </a:t>
            </a:r>
          </a:p>
          <a:p>
            <a:r>
              <a:rPr lang="en-US" altLang="zh-CN" dirty="0">
                <a:cs typeface="Times New Roman" pitchFamily="18" charset="0"/>
              </a:rPr>
              <a:t>be absorbed in </a:t>
            </a:r>
            <a:r>
              <a:rPr lang="zh-CN" altLang="en-US" dirty="0">
                <a:cs typeface="Times New Roman" pitchFamily="18" charset="0"/>
              </a:rPr>
              <a:t>全神贯注于；热衷于</a:t>
            </a:r>
          </a:p>
          <a:p>
            <a:r>
              <a:rPr lang="en-US" altLang="zh-CN" dirty="0">
                <a:cs typeface="Times New Roman" pitchFamily="18" charset="0"/>
              </a:rPr>
              <a:t>be lost in </a:t>
            </a:r>
            <a:r>
              <a:rPr lang="zh-CN" altLang="en-US" dirty="0">
                <a:cs typeface="Times New Roman" pitchFamily="18" charset="0"/>
              </a:rPr>
              <a:t>沉浸于；为</a:t>
            </a:r>
            <a:r>
              <a:rPr lang="en-US" altLang="zh-CN" dirty="0">
                <a:cs typeface="Times New Roman" pitchFamily="18" charset="0"/>
              </a:rPr>
              <a:t>……</a:t>
            </a:r>
            <a:r>
              <a:rPr lang="zh-CN" altLang="en-US" dirty="0">
                <a:cs typeface="Times New Roman" pitchFamily="18" charset="0"/>
              </a:rPr>
              <a:t>所吸引</a:t>
            </a:r>
          </a:p>
          <a:p>
            <a:r>
              <a:rPr lang="en-US" altLang="zh-CN" dirty="0">
                <a:cs typeface="Times New Roman" pitchFamily="18" charset="0"/>
              </a:rPr>
              <a:t>be buried in </a:t>
            </a:r>
            <a:r>
              <a:rPr lang="zh-CN" altLang="en-US" dirty="0">
                <a:cs typeface="Times New Roman" pitchFamily="18" charset="0"/>
              </a:rPr>
              <a:t>埋头于；专心于</a:t>
            </a:r>
          </a:p>
          <a:p>
            <a:r>
              <a:rPr lang="en-US" altLang="zh-CN" dirty="0">
                <a:cs typeface="Times New Roman" pitchFamily="18" charset="0"/>
              </a:rPr>
              <a:t>be occupied in/with </a:t>
            </a:r>
            <a:r>
              <a:rPr lang="zh-CN" altLang="en-US" dirty="0">
                <a:cs typeface="Times New Roman" pitchFamily="18" charset="0"/>
              </a:rPr>
              <a:t>忙于</a:t>
            </a:r>
          </a:p>
          <a:p>
            <a:r>
              <a:rPr lang="en-US" altLang="zh-CN" dirty="0">
                <a:cs typeface="Times New Roman" pitchFamily="18" charset="0"/>
              </a:rPr>
              <a:t>be devoted to </a:t>
            </a:r>
            <a:r>
              <a:rPr lang="zh-CN" altLang="en-US" dirty="0">
                <a:cs typeface="Times New Roman" pitchFamily="18" charset="0"/>
              </a:rPr>
              <a:t>专心于；致力于 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118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latin typeface="宋体" pitchFamily="2" charset="-122"/>
              </a:rPr>
              <a:t>单句</a:t>
            </a:r>
            <a:r>
              <a:rPr lang="zh-CN" altLang="en-US" b="1" dirty="0">
                <a:latin typeface="宋体" pitchFamily="2" charset="-122"/>
              </a:rPr>
              <a:t>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2016·</a:t>
            </a:r>
            <a:r>
              <a:rPr lang="zh-CN" altLang="en-US" dirty="0">
                <a:cs typeface="Times New Roman" pitchFamily="18" charset="0"/>
              </a:rPr>
              <a:t>全国 </a:t>
            </a:r>
            <a:r>
              <a:rPr lang="en-US" altLang="zh-CN" dirty="0">
                <a:cs typeface="Times New Roman" pitchFamily="18" charset="0"/>
              </a:rPr>
              <a:t>Ⅱ </a:t>
            </a:r>
            <a:r>
              <a:rPr lang="zh-CN" altLang="en-US" dirty="0">
                <a:cs typeface="Times New Roman" pitchFamily="18" charset="0"/>
              </a:rPr>
              <a:t>卷］</a:t>
            </a:r>
            <a:r>
              <a:rPr lang="en-US" altLang="zh-CN" dirty="0">
                <a:cs typeface="Times New Roman" pitchFamily="18" charset="0"/>
              </a:rPr>
              <a:t>Most of us are more focused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en-US" altLang="zh-CN" dirty="0">
                <a:cs typeface="Times New Roman" pitchFamily="18" charset="0"/>
              </a:rPr>
              <a:t>our tasks in the morning than we are later in the day. </a:t>
            </a:r>
          </a:p>
          <a:p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He sat in the armchair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with all his attention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focus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on the World Cup match. 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7294836" y="1533056"/>
            <a:ext cx="3456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on/upon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6811190" y="2648544"/>
            <a:ext cx="2541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focused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25118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latin typeface="宋体" pitchFamily="2" charset="-122"/>
              </a:rPr>
              <a:t>单句</a:t>
            </a:r>
            <a:r>
              <a:rPr lang="zh-CN" altLang="en-US" b="1" dirty="0">
                <a:latin typeface="宋体" pitchFamily="2" charset="-122"/>
              </a:rPr>
              <a:t>写作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3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However amusing the book is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I have to put it away and</a:t>
            </a:r>
          </a:p>
          <a:p>
            <a:r>
              <a:rPr lang="en-US" altLang="zh-CN" sz="2000" dirty="0">
                <a:cs typeface="Times New Roman" pitchFamily="18" charset="0"/>
              </a:rPr>
              <a:t>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  　　</a:t>
            </a:r>
            <a:r>
              <a:rPr lang="zh-CN" altLang="en-US" sz="2000" dirty="0">
                <a:cs typeface="Times New Roman" pitchFamily="18" charset="0"/>
              </a:rPr>
              <a:t>（把我的注意力集中在） </a:t>
            </a:r>
            <a:r>
              <a:rPr lang="en-US" altLang="zh-CN" sz="2000" dirty="0">
                <a:cs typeface="Times New Roman" pitchFamily="18" charset="0"/>
              </a:rPr>
              <a:t>study this week. </a:t>
            </a:r>
          </a:p>
          <a:p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4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This new fact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         </a:t>
            </a:r>
            <a:r>
              <a:rPr lang="en-US" altLang="zh-CN" sz="2000" dirty="0" smtClean="0">
                <a:cs typeface="Times New Roman" pitchFamily="18" charset="0"/>
              </a:rPr>
              <a:t>three </a:t>
            </a:r>
            <a:r>
              <a:rPr lang="en-US" altLang="zh-CN" sz="2000" dirty="0">
                <a:cs typeface="Times New Roman" pitchFamily="18" charset="0"/>
              </a:rPr>
              <a:t>big questions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</a:t>
            </a:r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zh-CN" altLang="en-US" sz="2000" dirty="0">
                <a:cs typeface="Times New Roman" pitchFamily="18" charset="0"/>
              </a:rPr>
              <a:t>使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成为焦点）</a:t>
            </a:r>
            <a:r>
              <a:rPr lang="en-US" altLang="zh-CN" sz="2000" dirty="0">
                <a:cs typeface="Times New Roman" pitchFamily="18" charset="0"/>
              </a:rPr>
              <a:t>. </a:t>
            </a:r>
          </a:p>
          <a:p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5</a:t>
            </a:r>
            <a:r>
              <a:rPr lang="zh-CN" altLang="en-US" sz="2000" dirty="0">
                <a:cs typeface="Times New Roman" pitchFamily="18" charset="0"/>
              </a:rPr>
              <a:t>）［词汇复现］</a:t>
            </a:r>
            <a:r>
              <a:rPr lang="en-US" altLang="zh-CN" sz="2000" dirty="0">
                <a:cs typeface="Times New Roman" pitchFamily="18" charset="0"/>
              </a:rPr>
              <a:t>The </a:t>
            </a:r>
            <a:r>
              <a:rPr lang="en-US" altLang="zh-CN" sz="2000" i="1" dirty="0">
                <a:cs typeface="Times New Roman" pitchFamily="18" charset="0"/>
              </a:rPr>
              <a:t>chart </a:t>
            </a:r>
            <a:r>
              <a:rPr lang="en-US" altLang="zh-CN" sz="2000" dirty="0">
                <a:cs typeface="Times New Roman" pitchFamily="18" charset="0"/>
              </a:rPr>
              <a:t>has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</a:t>
            </a:r>
            <a:r>
              <a:rPr lang="zh-CN" altLang="en-US" sz="2000" dirty="0">
                <a:cs typeface="Times New Roman" pitchFamily="18" charset="0"/>
              </a:rPr>
              <a:t>（成为焦点） </a:t>
            </a:r>
            <a:r>
              <a:rPr lang="en-US" altLang="zh-CN" sz="2000" dirty="0">
                <a:cs typeface="Times New Roman" pitchFamily="18" charset="0"/>
              </a:rPr>
              <a:t>at the meeting. </a:t>
            </a:r>
            <a:endParaRPr lang="en-US" altLang="zh-CN" sz="2000" dirty="0" smtClean="0">
              <a:cs typeface="Times New Roman" pitchFamily="18" charset="0"/>
            </a:endParaRP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6</a:t>
            </a:r>
            <a:r>
              <a:rPr lang="zh-CN" altLang="en-US" sz="2000" dirty="0">
                <a:cs typeface="Times New Roman" pitchFamily="18" charset="0"/>
              </a:rPr>
              <a:t>）［词汇复现］</a:t>
            </a:r>
            <a:r>
              <a:rPr lang="en-US" altLang="zh-CN" sz="2000" i="1" dirty="0">
                <a:cs typeface="Times New Roman" pitchFamily="18" charset="0"/>
              </a:rPr>
              <a:t>It is very likely that </a:t>
            </a:r>
            <a:r>
              <a:rPr lang="en-US" altLang="zh-CN" sz="2000" dirty="0">
                <a:cs typeface="Times New Roman" pitchFamily="18" charset="0"/>
              </a:rPr>
              <a:t>the camera is </a:t>
            </a:r>
            <a:r>
              <a:rPr lang="zh-CN" altLang="en-US" sz="2000" u="sng" dirty="0">
                <a:cs typeface="Times New Roman" pitchFamily="18" charset="0"/>
              </a:rPr>
              <a:t>　　  　　　</a:t>
            </a:r>
            <a:r>
              <a:rPr lang="zh-CN" altLang="en-US" sz="2000" dirty="0">
                <a:cs typeface="Times New Roman" pitchFamily="18" charset="0"/>
              </a:rPr>
              <a:t>（焦点没有对准）</a:t>
            </a:r>
            <a:r>
              <a:rPr lang="en-US" altLang="zh-CN" sz="2000" dirty="0">
                <a:cs typeface="Times New Roman" pitchFamily="18" charset="0"/>
              </a:rPr>
              <a:t>. </a:t>
            </a:r>
          </a:p>
          <a:p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7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John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  　　</a:t>
            </a:r>
            <a:r>
              <a:rPr lang="zh-CN" altLang="en-US" sz="2000" u="sng" dirty="0" smtClean="0">
                <a:cs typeface="Times New Roman" pitchFamily="18" charset="0"/>
              </a:rPr>
              <a:t>        </a:t>
            </a:r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zh-CN" altLang="en-US" sz="2000" dirty="0">
                <a:cs typeface="Times New Roman" pitchFamily="18" charset="0"/>
              </a:rPr>
              <a:t>沉浸于） </a:t>
            </a:r>
            <a:r>
              <a:rPr lang="en-US" altLang="zh-CN" sz="2000" dirty="0">
                <a:cs typeface="Times New Roman" pitchFamily="18" charset="0"/>
              </a:rPr>
              <a:t>the science fiction all day yesterday. 	</a:t>
            </a:r>
          </a:p>
          <a:p>
            <a:endParaRPr lang="zh-CN" altLang="en-US" sz="2000" dirty="0"/>
          </a:p>
          <a:p>
            <a:endParaRPr lang="en-US" altLang="zh-CN" sz="2000" dirty="0">
              <a:cs typeface="Times New Roman" pitchFamily="18" charset="0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331252" y="1970566"/>
            <a:ext cx="41194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　</a:t>
            </a:r>
            <a:r>
              <a:rPr lang="en-US" altLang="zh-CN" sz="2400" dirty="0"/>
              <a:t> </a:t>
            </a:r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focus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my attention on 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3101754" y="2592563"/>
            <a:ext cx="29921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brought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7038229" y="2592563"/>
            <a:ext cx="29921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into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focus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50689" y="3192727"/>
            <a:ext cx="2445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come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into focus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8" name="文本框 6"/>
          <p:cNvSpPr txBox="1"/>
          <p:nvPr/>
        </p:nvSpPr>
        <p:spPr>
          <a:xfrm>
            <a:off x="6396472" y="3792891"/>
            <a:ext cx="29328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out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 focus 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2047600" y="4450147"/>
            <a:ext cx="41251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was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lost/buried/absorbed in 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361785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词汇三 　</a:t>
            </a:r>
            <a:r>
              <a:rPr lang="en-US" altLang="zh-CN" sz="2400" b="1" dirty="0">
                <a:solidFill>
                  <a:srgbClr val="00B0F0"/>
                </a:solidFill>
                <a:cs typeface="Times New Roman" pitchFamily="18" charset="0"/>
              </a:rPr>
              <a:t>come true </a:t>
            </a:r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（愿望、梦想等）实现</a:t>
            </a:r>
            <a:r>
              <a:rPr lang="zh-CN" altLang="en-US" sz="2400" dirty="0">
                <a:cs typeface="Times New Roman" pitchFamily="18" charset="0"/>
              </a:rPr>
              <a:t>	</a:t>
            </a:r>
          </a:p>
          <a:p>
            <a:r>
              <a:rPr lang="zh-CN" altLang="en-US" sz="2400" b="1" dirty="0">
                <a:cs typeface="Times New Roman" pitchFamily="18" charset="0"/>
              </a:rPr>
              <a:t>◆教材原句</a:t>
            </a:r>
          </a:p>
          <a:p>
            <a:r>
              <a:rPr lang="en-US" altLang="zh-CN" sz="2400" dirty="0">
                <a:cs typeface="Times New Roman" pitchFamily="18" charset="0"/>
              </a:rPr>
              <a:t>Which of the predictions in them have already </a:t>
            </a:r>
            <a:r>
              <a:rPr lang="en-US" altLang="zh-CN" sz="2400" b="1" dirty="0">
                <a:cs typeface="Times New Roman" pitchFamily="18" charset="0"/>
              </a:rPr>
              <a:t>come true</a:t>
            </a:r>
            <a:r>
              <a:rPr lang="en-US" altLang="zh-CN" sz="2400" dirty="0">
                <a:cs typeface="Times New Roman" pitchFamily="18" charset="0"/>
              </a:rPr>
              <a:t>? </a:t>
            </a:r>
            <a:r>
              <a:rPr lang="zh-CN" altLang="en-US" sz="2400" dirty="0">
                <a:cs typeface="Times New Roman" pitchFamily="18" charset="0"/>
              </a:rPr>
              <a:t>它们中的哪些预言已经实现了？ </a:t>
            </a:r>
          </a:p>
          <a:p>
            <a:r>
              <a:rPr lang="zh-CN" altLang="en-US" sz="2400" b="1" dirty="0">
                <a:cs typeface="Times New Roman" pitchFamily="18" charset="0"/>
              </a:rPr>
              <a:t>◆词语辨析</a:t>
            </a:r>
            <a:r>
              <a:rPr lang="zh-CN" altLang="en-US" sz="2400" dirty="0">
                <a:cs typeface="Times New Roman" pitchFamily="18" charset="0"/>
              </a:rPr>
              <a:t>：</a:t>
            </a:r>
            <a:r>
              <a:rPr lang="en-US" altLang="zh-CN" sz="2400" dirty="0">
                <a:cs typeface="Times New Roman" pitchFamily="18" charset="0"/>
              </a:rPr>
              <a:t>come true </a:t>
            </a:r>
            <a:r>
              <a:rPr lang="zh-CN" altLang="en-US" sz="2400" dirty="0">
                <a:cs typeface="Times New Roman" pitchFamily="18" charset="0"/>
              </a:rPr>
              <a:t>与 </a:t>
            </a:r>
            <a:r>
              <a:rPr lang="en-US" altLang="zh-CN" sz="2400" dirty="0">
                <a:cs typeface="Times New Roman" pitchFamily="18" charset="0"/>
              </a:rPr>
              <a:t>realize </a:t>
            </a:r>
          </a:p>
          <a:p>
            <a:r>
              <a:rPr lang="en-US" altLang="zh-CN" sz="2400" b="1" dirty="0" smtClean="0">
                <a:cs typeface="Times New Roman" pitchFamily="18" charset="0"/>
              </a:rPr>
              <a:t>  come </a:t>
            </a:r>
            <a:r>
              <a:rPr lang="en-US" altLang="zh-CN" sz="2400" b="1" dirty="0">
                <a:cs typeface="Times New Roman" pitchFamily="18" charset="0"/>
              </a:rPr>
              <a:t>true </a:t>
            </a:r>
            <a:r>
              <a:rPr lang="en-US" altLang="zh-CN" sz="2400" b="1" dirty="0" smtClean="0">
                <a:cs typeface="Times New Roman" pitchFamily="18" charset="0"/>
              </a:rPr>
              <a:t> </a:t>
            </a:r>
            <a:r>
              <a:rPr lang="zh-CN" altLang="en-US" sz="2400" dirty="0" smtClean="0">
                <a:cs typeface="Times New Roman" pitchFamily="18" charset="0"/>
              </a:rPr>
              <a:t>（</a:t>
            </a:r>
            <a:r>
              <a:rPr lang="en-US" altLang="zh-CN" sz="2400" dirty="0">
                <a:cs typeface="Times New Roman" pitchFamily="18" charset="0"/>
              </a:rPr>
              <a:t>1</a:t>
            </a:r>
            <a:r>
              <a:rPr lang="zh-CN" altLang="en-US" sz="2400" dirty="0">
                <a:cs typeface="Times New Roman" pitchFamily="18" charset="0"/>
              </a:rPr>
              <a:t>）梦想</a:t>
            </a:r>
            <a:r>
              <a:rPr lang="en-US" altLang="zh-CN" sz="2400" dirty="0">
                <a:cs typeface="Times New Roman" pitchFamily="18" charset="0"/>
              </a:rPr>
              <a:t>+come true</a:t>
            </a:r>
            <a:r>
              <a:rPr lang="zh-CN" altLang="en-US" sz="2400" dirty="0">
                <a:cs typeface="Times New Roman" pitchFamily="18" charset="0"/>
              </a:rPr>
              <a:t>（√</a:t>
            </a:r>
            <a:r>
              <a:rPr lang="zh-CN" altLang="en-US" sz="2400" dirty="0" smtClean="0">
                <a:cs typeface="Times New Roman" pitchFamily="18" charset="0"/>
              </a:rPr>
              <a:t>）（</a:t>
            </a:r>
            <a:r>
              <a:rPr lang="en-US" altLang="zh-CN" sz="2400" dirty="0">
                <a:cs typeface="Times New Roman" pitchFamily="18" charset="0"/>
              </a:rPr>
              <a:t>2</a:t>
            </a:r>
            <a:r>
              <a:rPr lang="zh-CN" altLang="en-US" sz="2400" dirty="0">
                <a:cs typeface="Times New Roman" pitchFamily="18" charset="0"/>
              </a:rPr>
              <a:t>）</a:t>
            </a:r>
            <a:r>
              <a:rPr lang="en-US" altLang="zh-CN" sz="2400" dirty="0">
                <a:cs typeface="Times New Roman" pitchFamily="18" charset="0"/>
              </a:rPr>
              <a:t>come true + </a:t>
            </a:r>
            <a:r>
              <a:rPr lang="zh-CN" altLang="en-US" sz="2400" dirty="0">
                <a:cs typeface="Times New Roman" pitchFamily="18" charset="0"/>
              </a:rPr>
              <a:t>梦想（</a:t>
            </a:r>
            <a:r>
              <a:rPr lang="en-US" altLang="zh-CN" sz="2400" dirty="0">
                <a:cs typeface="Times New Roman" pitchFamily="18" charset="0"/>
              </a:rPr>
              <a:t>×</a:t>
            </a:r>
            <a:r>
              <a:rPr lang="zh-CN" altLang="en-US" sz="2400" dirty="0" smtClean="0">
                <a:cs typeface="Times New Roman" pitchFamily="18" charset="0"/>
              </a:rPr>
              <a:t>）（</a:t>
            </a:r>
            <a:r>
              <a:rPr lang="en-US" altLang="zh-CN" sz="2400" dirty="0">
                <a:cs typeface="Times New Roman" pitchFamily="18" charset="0"/>
              </a:rPr>
              <a:t>3</a:t>
            </a:r>
            <a:r>
              <a:rPr lang="zh-CN" altLang="en-US" sz="2400" dirty="0">
                <a:cs typeface="Times New Roman" pitchFamily="18" charset="0"/>
              </a:rPr>
              <a:t>）</a:t>
            </a:r>
            <a:r>
              <a:rPr lang="zh-CN" altLang="en-US" sz="2400" dirty="0" smtClean="0">
                <a:cs typeface="Times New Roman" pitchFamily="18" charset="0"/>
              </a:rPr>
              <a:t>不用于被动</a:t>
            </a:r>
            <a:r>
              <a:rPr lang="zh-CN" altLang="en-US" sz="2400" dirty="0">
                <a:cs typeface="Times New Roman" pitchFamily="18" charset="0"/>
              </a:rPr>
              <a:t>语态（√） </a:t>
            </a:r>
            <a:endParaRPr lang="en-US" altLang="zh-CN" sz="2400" dirty="0">
              <a:cs typeface="Times New Roman" pitchFamily="18" charset="0"/>
            </a:endParaRPr>
          </a:p>
          <a:p>
            <a:r>
              <a:rPr lang="en-US" altLang="zh-CN" sz="2400" b="1" dirty="0" smtClean="0">
                <a:cs typeface="Times New Roman" pitchFamily="18" charset="0"/>
              </a:rPr>
              <a:t>  realise       </a:t>
            </a:r>
            <a:r>
              <a:rPr lang="zh-CN" altLang="en-US" sz="2400" dirty="0" smtClean="0">
                <a:cs typeface="Times New Roman" pitchFamily="18" charset="0"/>
              </a:rPr>
              <a:t>（</a:t>
            </a:r>
            <a:r>
              <a:rPr lang="en-US" altLang="zh-CN" sz="2400" dirty="0">
                <a:cs typeface="Times New Roman" pitchFamily="18" charset="0"/>
              </a:rPr>
              <a:t>1</a:t>
            </a:r>
            <a:r>
              <a:rPr lang="zh-CN" altLang="en-US" sz="2400" dirty="0">
                <a:cs typeface="Times New Roman" pitchFamily="18" charset="0"/>
              </a:rPr>
              <a:t>）</a:t>
            </a:r>
            <a:r>
              <a:rPr lang="en-US" altLang="zh-CN" sz="2400" dirty="0" err="1">
                <a:cs typeface="Times New Roman" pitchFamily="18" charset="0"/>
              </a:rPr>
              <a:t>realise</a:t>
            </a:r>
            <a:r>
              <a:rPr lang="en-US" altLang="zh-CN" sz="2400" dirty="0">
                <a:cs typeface="Times New Roman" pitchFamily="18" charset="0"/>
              </a:rPr>
              <a:t> + </a:t>
            </a:r>
            <a:r>
              <a:rPr lang="zh-CN" altLang="en-US" sz="2400" dirty="0">
                <a:cs typeface="Times New Roman" pitchFamily="18" charset="0"/>
              </a:rPr>
              <a:t>梦想（√） （</a:t>
            </a:r>
            <a:r>
              <a:rPr lang="en-US" altLang="zh-CN" sz="2400" dirty="0">
                <a:cs typeface="Times New Roman" pitchFamily="18" charset="0"/>
              </a:rPr>
              <a:t>2</a:t>
            </a:r>
            <a:r>
              <a:rPr lang="zh-CN" altLang="en-US" sz="2400" dirty="0">
                <a:cs typeface="Times New Roman" pitchFamily="18" charset="0"/>
              </a:rPr>
              <a:t>）梦想</a:t>
            </a:r>
            <a:r>
              <a:rPr lang="en-US" altLang="zh-CN" sz="2400" dirty="0">
                <a:cs typeface="Times New Roman" pitchFamily="18" charset="0"/>
              </a:rPr>
              <a:t>+ be </a:t>
            </a:r>
            <a:r>
              <a:rPr lang="en-US" altLang="zh-CN" sz="2400" dirty="0" err="1">
                <a:cs typeface="Times New Roman" pitchFamily="18" charset="0"/>
              </a:rPr>
              <a:t>realised</a:t>
            </a:r>
            <a:r>
              <a:rPr lang="zh-CN" altLang="en-US" sz="2400" dirty="0">
                <a:cs typeface="Times New Roman" pitchFamily="18" charset="0"/>
              </a:rPr>
              <a:t>（√</a:t>
            </a:r>
            <a:r>
              <a:rPr lang="zh-CN" altLang="en-US" sz="2400" dirty="0" smtClean="0">
                <a:cs typeface="Times New Roman" pitchFamily="18" charset="0"/>
              </a:rPr>
              <a:t>）</a:t>
            </a:r>
            <a:endParaRPr lang="en-US" altLang="zh-CN" sz="2400" dirty="0" smtClean="0">
              <a:cs typeface="Times New Roman" pitchFamily="18" charset="0"/>
            </a:endParaRPr>
          </a:p>
          <a:p>
            <a:r>
              <a:rPr lang="zh-CN" altLang="en-US" sz="2400" b="1" dirty="0" smtClean="0">
                <a:cs typeface="Times New Roman" pitchFamily="18" charset="0"/>
              </a:rPr>
              <a:t>◆</a:t>
            </a:r>
            <a:r>
              <a:rPr lang="zh-CN" altLang="en-US" sz="2400" b="1" dirty="0">
                <a:cs typeface="Times New Roman" pitchFamily="18" charset="0"/>
              </a:rPr>
              <a:t>一言助记</a:t>
            </a:r>
          </a:p>
          <a:p>
            <a:r>
              <a:rPr lang="en-US" altLang="zh-CN" sz="2400" dirty="0">
                <a:cs typeface="Times New Roman" pitchFamily="18" charset="0"/>
              </a:rPr>
              <a:t>Through my efforts</a:t>
            </a:r>
            <a:r>
              <a:rPr lang="zh-CN" altLang="en-US" sz="2400" dirty="0">
                <a:cs typeface="Times New Roman" pitchFamily="18" charset="0"/>
              </a:rPr>
              <a:t>，</a:t>
            </a:r>
            <a:r>
              <a:rPr lang="en-US" altLang="zh-CN" sz="2400" dirty="0">
                <a:cs typeface="Times New Roman" pitchFamily="18" charset="0"/>
              </a:rPr>
              <a:t>I can </a:t>
            </a:r>
            <a:r>
              <a:rPr lang="en-US" altLang="zh-CN" sz="2400" u="sng" dirty="0">
                <a:cs typeface="Times New Roman" pitchFamily="18" charset="0"/>
              </a:rPr>
              <a:t>realise </a:t>
            </a:r>
            <a:r>
              <a:rPr lang="en-US" altLang="zh-CN" sz="2400" dirty="0">
                <a:cs typeface="Times New Roman" pitchFamily="18" charset="0"/>
              </a:rPr>
              <a:t>my dream sooner or later. That is</a:t>
            </a:r>
            <a:r>
              <a:rPr lang="zh-CN" altLang="en-US" sz="2400" dirty="0">
                <a:cs typeface="Times New Roman" pitchFamily="18" charset="0"/>
              </a:rPr>
              <a:t>，</a:t>
            </a:r>
            <a:r>
              <a:rPr lang="en-US" altLang="zh-CN" sz="2400" dirty="0">
                <a:cs typeface="Times New Roman" pitchFamily="18" charset="0"/>
              </a:rPr>
              <a:t>my dream will </a:t>
            </a:r>
            <a:r>
              <a:rPr lang="en-US" altLang="zh-CN" sz="2400" u="sng" dirty="0">
                <a:cs typeface="Times New Roman" pitchFamily="18" charset="0"/>
              </a:rPr>
              <a:t>come true </a:t>
            </a:r>
            <a:r>
              <a:rPr lang="en-US" altLang="zh-CN" sz="2400" dirty="0">
                <a:cs typeface="Times New Roman" pitchFamily="18" charset="0"/>
              </a:rPr>
              <a:t>in the end. </a:t>
            </a:r>
            <a:r>
              <a:rPr lang="zh-CN" altLang="en-US" sz="2400" dirty="0">
                <a:cs typeface="Times New Roman" pitchFamily="18" charset="0"/>
              </a:rPr>
              <a:t>通过我的努力，我迟早能实现我的梦想。也就是说，我的梦想最终会实现。</a:t>
            </a:r>
          </a:p>
          <a:p>
            <a:endParaRPr lang="en-US" altLang="zh-CN" sz="2400" dirty="0">
              <a:cs typeface="Times New Roman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1785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cs typeface="Times New Roman" pitchFamily="18" charset="0"/>
              </a:rPr>
              <a:t>◆单句写作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You can make that dream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zh-CN" altLang="en-US" dirty="0">
                <a:cs typeface="Times New Roman" pitchFamily="18" charset="0"/>
              </a:rPr>
              <a:t>实现）</a:t>
            </a:r>
            <a:r>
              <a:rPr lang="en-US" altLang="zh-CN" dirty="0">
                <a:cs typeface="Times New Roman" pitchFamily="18" charset="0"/>
              </a:rPr>
              <a:t>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2013·</a:t>
            </a:r>
            <a:r>
              <a:rPr lang="zh-CN" altLang="en-US" dirty="0">
                <a:cs typeface="Times New Roman" pitchFamily="18" charset="0"/>
              </a:rPr>
              <a:t>安徽卷］</a:t>
            </a:r>
            <a:r>
              <a:rPr lang="en-US" altLang="zh-CN" dirty="0">
                <a:cs typeface="Times New Roman" pitchFamily="18" charset="0"/>
              </a:rPr>
              <a:t>Mo Yan was awarded the Nobel Prize for Literature in 2012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which made one of the Chinese people’s long-held dreams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　　</a:t>
            </a:r>
            <a:r>
              <a:rPr lang="zh-CN" altLang="en-US" dirty="0">
                <a:cs typeface="Times New Roman" pitchFamily="18" charset="0"/>
              </a:rPr>
              <a:t>（实现）</a:t>
            </a:r>
            <a:r>
              <a:rPr lang="en-US" altLang="zh-CN" dirty="0">
                <a:cs typeface="Times New Roman" pitchFamily="18" charset="0"/>
              </a:rPr>
              <a:t>. </a:t>
            </a:r>
          </a:p>
          <a:p>
            <a:r>
              <a:rPr lang="zh-CN" altLang="en-US" b="1" dirty="0">
                <a:cs typeface="Times New Roman" pitchFamily="18" charset="0"/>
              </a:rPr>
              <a:t>◆用</a:t>
            </a:r>
            <a:r>
              <a:rPr lang="en-US" altLang="zh-CN" b="1" dirty="0">
                <a:cs typeface="Times New Roman" pitchFamily="18" charset="0"/>
              </a:rPr>
              <a:t>come true/</a:t>
            </a:r>
            <a:r>
              <a:rPr lang="en-US" altLang="zh-CN" b="1" dirty="0" err="1">
                <a:cs typeface="Times New Roman" pitchFamily="18" charset="0"/>
              </a:rPr>
              <a:t>realise</a:t>
            </a:r>
            <a:r>
              <a:rPr lang="en-US" altLang="zh-CN" b="1" dirty="0">
                <a:cs typeface="Times New Roman" pitchFamily="18" charset="0"/>
              </a:rPr>
              <a:t> </a:t>
            </a:r>
            <a:r>
              <a:rPr lang="zh-CN" altLang="en-US" b="1" dirty="0">
                <a:cs typeface="Times New Roman" pitchFamily="18" charset="0"/>
              </a:rPr>
              <a:t>的适当形式填空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Danny has worked hard for long to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en-US" altLang="zh-CN" dirty="0">
                <a:cs typeface="Times New Roman" pitchFamily="18" charset="0"/>
              </a:rPr>
              <a:t>his dream and now he is popular.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 hoped I could go to Shanghai someday when I was a little child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and now my dream has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　　　　   </a:t>
            </a:r>
            <a:r>
              <a:rPr lang="zh-CN" altLang="en-US" u="sng" dirty="0" smtClean="0">
                <a:cs typeface="Times New Roman" pitchFamily="18" charset="0"/>
              </a:rPr>
              <a:t>       </a:t>
            </a:r>
            <a:r>
              <a:rPr lang="en-US" altLang="zh-CN" dirty="0" smtClean="0">
                <a:cs typeface="Times New Roman" pitchFamily="18" charset="0"/>
              </a:rPr>
              <a:t>. </a:t>
            </a:r>
            <a:endParaRPr lang="en-US" altLang="zh-CN" dirty="0">
              <a:cs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4578491" y="1305044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come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true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7511372" y="2665312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come true 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5461856" y="3748390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realise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76157" y="4876949"/>
            <a:ext cx="37612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come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true/been </a:t>
            </a:r>
            <a:r>
              <a:rPr lang="en-US" altLang="zh-CN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realised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00B0F0"/>
                </a:solidFill>
                <a:ea typeface="微软雅黑" panose="020B0503020204020204" charset="-122"/>
                <a:cs typeface="Times New Roman" pitchFamily="18" charset="0"/>
              </a:rPr>
              <a:t>词汇四 　</a:t>
            </a:r>
            <a:r>
              <a:rPr lang="en-US" altLang="zh-CN" b="1" dirty="0">
                <a:solidFill>
                  <a:srgbClr val="00B0F0"/>
                </a:solidFill>
                <a:ea typeface="微软雅黑" panose="020B0503020204020204" charset="-122"/>
                <a:cs typeface="Times New Roman" pitchFamily="18" charset="0"/>
              </a:rPr>
              <a:t>harm </a:t>
            </a:r>
            <a:r>
              <a:rPr lang="en-US" altLang="zh-CN" b="1" dirty="0" err="1">
                <a:solidFill>
                  <a:srgbClr val="00B0F0"/>
                </a:solidFill>
                <a:ea typeface="微软雅黑" panose="020B0503020204020204" charset="-122"/>
                <a:cs typeface="Times New Roman" pitchFamily="18" charset="0"/>
              </a:rPr>
              <a:t>vt.</a:t>
            </a:r>
            <a:r>
              <a:rPr lang="en-US" altLang="zh-CN" b="1" dirty="0">
                <a:solidFill>
                  <a:srgbClr val="00B0F0"/>
                </a:solidFill>
                <a:ea typeface="微软雅黑" panose="020B0503020204020204" charset="-122"/>
                <a:cs typeface="Times New Roman" pitchFamily="18" charset="0"/>
              </a:rPr>
              <a:t> &amp; n. </a:t>
            </a:r>
            <a:r>
              <a:rPr lang="zh-CN" altLang="en-US" b="1" dirty="0">
                <a:solidFill>
                  <a:srgbClr val="00B0F0"/>
                </a:solidFill>
                <a:ea typeface="微软雅黑" panose="020B0503020204020204" charset="-122"/>
                <a:cs typeface="Times New Roman" pitchFamily="18" charset="0"/>
              </a:rPr>
              <a:t>伤害，损害</a:t>
            </a:r>
            <a:endParaRPr lang="en-US" altLang="zh-CN" b="1" dirty="0">
              <a:solidFill>
                <a:srgbClr val="00B0F0"/>
              </a:solidFill>
              <a:ea typeface="微软雅黑" panose="020B0503020204020204" charset="-122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◆教材原句</a:t>
            </a:r>
          </a:p>
          <a:p>
            <a:r>
              <a:rPr lang="en-US" altLang="zh-CN" dirty="0">
                <a:cs typeface="Times New Roman" pitchFamily="18" charset="0"/>
              </a:rPr>
              <a:t>someone who does terrible things to </a:t>
            </a:r>
            <a:r>
              <a:rPr lang="en-US" altLang="zh-CN" b="1" dirty="0">
                <a:cs typeface="Times New Roman" pitchFamily="18" charset="0"/>
              </a:rPr>
              <a:t>harm </a:t>
            </a:r>
            <a:r>
              <a:rPr lang="en-US" altLang="zh-CN" dirty="0">
                <a:cs typeface="Times New Roman" pitchFamily="18" charset="0"/>
              </a:rPr>
              <a:t>countries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governments and people </a:t>
            </a:r>
            <a:r>
              <a:rPr lang="zh-CN" altLang="en-US" dirty="0">
                <a:cs typeface="Times New Roman" pitchFamily="18" charset="0"/>
              </a:rPr>
              <a:t>做坏事来危害国家、政府和人民的人</a:t>
            </a:r>
          </a:p>
          <a:p>
            <a:pPr>
              <a:lnSpc>
                <a:spcPct val="100000"/>
              </a:lnSpc>
            </a:pP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◆要点必记</a:t>
            </a:r>
          </a:p>
          <a:p>
            <a:r>
              <a:rPr lang="en-US" altLang="zh-CN" dirty="0">
                <a:cs typeface="Times New Roman" pitchFamily="18" charset="0"/>
              </a:rPr>
              <a:t>do harm to = be harmful to </a:t>
            </a:r>
            <a:r>
              <a:rPr lang="zh-CN" altLang="en-US" dirty="0">
                <a:cs typeface="Times New Roman" pitchFamily="18" charset="0"/>
              </a:rPr>
              <a:t>对</a:t>
            </a:r>
            <a:r>
              <a:rPr lang="en-US" altLang="zh-CN" dirty="0">
                <a:cs typeface="Times New Roman" pitchFamily="18" charset="0"/>
              </a:rPr>
              <a:t>……</a:t>
            </a:r>
            <a:r>
              <a:rPr lang="zh-CN" altLang="en-US" dirty="0">
                <a:cs typeface="Times New Roman" pitchFamily="18" charset="0"/>
              </a:rPr>
              <a:t>有害</a:t>
            </a:r>
          </a:p>
          <a:p>
            <a:r>
              <a:rPr lang="en-US" altLang="zh-CN" dirty="0">
                <a:cs typeface="Times New Roman" pitchFamily="18" charset="0"/>
              </a:rPr>
              <a:t>mean no harm </a:t>
            </a:r>
            <a:r>
              <a:rPr lang="zh-CN" altLang="en-US" dirty="0">
                <a:cs typeface="Times New Roman" pitchFamily="18" charset="0"/>
              </a:rPr>
              <a:t>无恶意</a:t>
            </a:r>
          </a:p>
          <a:p>
            <a:r>
              <a:rPr lang="en-US" altLang="zh-CN" dirty="0">
                <a:cs typeface="Times New Roman" pitchFamily="18" charset="0"/>
              </a:rPr>
              <a:t>come to no harm </a:t>
            </a:r>
            <a:r>
              <a:rPr lang="zh-CN" altLang="en-US" dirty="0">
                <a:cs typeface="Times New Roman" pitchFamily="18" charset="0"/>
              </a:rPr>
              <a:t>未受到伤害</a:t>
            </a:r>
            <a:r>
              <a:rPr lang="en-US" altLang="zh-CN" dirty="0">
                <a:cs typeface="Times New Roman" pitchFamily="18" charset="0"/>
              </a:rPr>
              <a:t>/ </a:t>
            </a:r>
            <a:r>
              <a:rPr lang="zh-CN" altLang="en-US" dirty="0">
                <a:cs typeface="Times New Roman" pitchFamily="18" charset="0"/>
              </a:rPr>
              <a:t>损害</a:t>
            </a:r>
          </a:p>
          <a:p>
            <a:r>
              <a:rPr lang="en-US" altLang="zh-CN" dirty="0">
                <a:cs typeface="Times New Roman" pitchFamily="18" charset="0"/>
              </a:rPr>
              <a:t>do no/great/much/a lot of harm to </a:t>
            </a:r>
            <a:r>
              <a:rPr lang="zh-CN" altLang="en-US" dirty="0">
                <a:cs typeface="Times New Roman" pitchFamily="18" charset="0"/>
              </a:rPr>
              <a:t>对</a:t>
            </a:r>
            <a:r>
              <a:rPr lang="en-US" altLang="zh-CN" dirty="0">
                <a:cs typeface="Times New Roman" pitchFamily="18" charset="0"/>
              </a:rPr>
              <a:t>…… </a:t>
            </a:r>
            <a:r>
              <a:rPr lang="zh-CN" altLang="en-US" dirty="0">
                <a:cs typeface="Times New Roman" pitchFamily="18" charset="0"/>
              </a:rPr>
              <a:t>无害</a:t>
            </a:r>
            <a:r>
              <a:rPr lang="en-US" altLang="zh-CN" dirty="0">
                <a:cs typeface="Times New Roman" pitchFamily="18" charset="0"/>
              </a:rPr>
              <a:t>/ </a:t>
            </a:r>
            <a:r>
              <a:rPr lang="zh-CN" altLang="en-US" dirty="0">
                <a:cs typeface="Times New Roman" pitchFamily="18" charset="0"/>
              </a:rPr>
              <a:t>有很大害处</a:t>
            </a:r>
          </a:p>
          <a:p>
            <a:r>
              <a:rPr lang="en-US" altLang="zh-CN" dirty="0">
                <a:cs typeface="Times New Roman" pitchFamily="18" charset="0"/>
              </a:rPr>
              <a:t>There is no harm in 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sb.’s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doing </a:t>
            </a:r>
            <a:r>
              <a:rPr lang="en-US" altLang="zh-CN" dirty="0" err="1">
                <a:cs typeface="Times New Roman" pitchFamily="18" charset="0"/>
              </a:rPr>
              <a:t>sth</a:t>
            </a:r>
            <a:r>
              <a:rPr lang="en-US" altLang="zh-CN" dirty="0">
                <a:cs typeface="Times New Roman" pitchFamily="18" charset="0"/>
              </a:rPr>
              <a:t>. </a:t>
            </a:r>
            <a:r>
              <a:rPr lang="zh-CN" altLang="en-US" dirty="0">
                <a:cs typeface="Times New Roman" pitchFamily="18" charset="0"/>
              </a:rPr>
              <a:t>（某人）做某事无妨</a:t>
            </a:r>
            <a:r>
              <a:rPr lang="en-US" altLang="zh-CN" dirty="0">
                <a:cs typeface="Times New Roman" pitchFamily="18" charset="0"/>
              </a:rPr>
              <a:t>/ </a:t>
            </a:r>
            <a:r>
              <a:rPr lang="zh-CN" altLang="en-US" dirty="0">
                <a:cs typeface="Times New Roman" pitchFamily="18" charset="0"/>
              </a:rPr>
              <a:t>无害。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dirty="0">
                <a:ea typeface="Adobe 宋体 Std L" pitchFamily="18" charset="-122"/>
                <a:cs typeface="Times New Roman" pitchFamily="18" charset="0"/>
              </a:rPr>
              <a:t>◆词语积累</a:t>
            </a:r>
          </a:p>
          <a:p>
            <a:r>
              <a:rPr lang="en-US" altLang="zh-CN" sz="2400" dirty="0">
                <a:cs typeface="Times New Roman" pitchFamily="18" charset="0"/>
              </a:rPr>
              <a:t>harmful </a:t>
            </a:r>
            <a:r>
              <a:rPr lang="en-US" altLang="zh-CN" sz="2400" i="1" dirty="0">
                <a:cs typeface="Times New Roman" pitchFamily="18" charset="0"/>
              </a:rPr>
              <a:t>adj. </a:t>
            </a:r>
            <a:r>
              <a:rPr lang="zh-CN" altLang="en-US" sz="2400" dirty="0">
                <a:cs typeface="Times New Roman" pitchFamily="18" charset="0"/>
              </a:rPr>
              <a:t>有害的 </a:t>
            </a:r>
          </a:p>
          <a:p>
            <a:r>
              <a:rPr lang="en-US" altLang="zh-CN" sz="2400" dirty="0">
                <a:cs typeface="Times New Roman" pitchFamily="18" charset="0"/>
              </a:rPr>
              <a:t>harmless </a:t>
            </a:r>
            <a:r>
              <a:rPr lang="en-US" altLang="zh-CN" sz="2400" i="1" dirty="0">
                <a:cs typeface="Times New Roman" pitchFamily="18" charset="0"/>
              </a:rPr>
              <a:t>adj. </a:t>
            </a:r>
            <a:r>
              <a:rPr lang="zh-CN" altLang="en-US" sz="2400" dirty="0">
                <a:cs typeface="Times New Roman" pitchFamily="18" charset="0"/>
              </a:rPr>
              <a:t>无害的</a:t>
            </a:r>
          </a:p>
          <a:p>
            <a:r>
              <a:rPr lang="zh-CN" altLang="en-US" sz="2400" b="1" dirty="0">
                <a:ea typeface="Adobe 宋体 Std L" pitchFamily="18" charset="-122"/>
                <a:cs typeface="Times New Roman" pitchFamily="18" charset="0"/>
              </a:rPr>
              <a:t>◆</a:t>
            </a:r>
            <a:r>
              <a:rPr lang="zh-CN" altLang="en-US" sz="2400" dirty="0">
                <a:cs typeface="Times New Roman" pitchFamily="18" charset="0"/>
              </a:rPr>
              <a:t>词语辨析：</a:t>
            </a:r>
            <a:r>
              <a:rPr lang="en-US" altLang="zh-CN" sz="2400" dirty="0">
                <a:cs typeface="Times New Roman" pitchFamily="18" charset="0"/>
              </a:rPr>
              <a:t>injure</a:t>
            </a:r>
            <a:r>
              <a:rPr lang="zh-CN" altLang="en-US" sz="2400" dirty="0">
                <a:cs typeface="Times New Roman" pitchFamily="18" charset="0"/>
              </a:rPr>
              <a:t>，</a:t>
            </a:r>
            <a:r>
              <a:rPr lang="en-US" altLang="zh-CN" sz="2400" dirty="0">
                <a:cs typeface="Times New Roman" pitchFamily="18" charset="0"/>
              </a:rPr>
              <a:t>hurt</a:t>
            </a:r>
            <a:r>
              <a:rPr lang="zh-CN" altLang="en-US" sz="2400" dirty="0">
                <a:cs typeface="Times New Roman" pitchFamily="18" charset="0"/>
              </a:rPr>
              <a:t>，</a:t>
            </a:r>
            <a:r>
              <a:rPr lang="en-US" altLang="zh-CN" sz="2400" dirty="0">
                <a:cs typeface="Times New Roman" pitchFamily="18" charset="0"/>
              </a:rPr>
              <a:t>wound </a:t>
            </a:r>
            <a:r>
              <a:rPr lang="zh-CN" altLang="en-US" sz="2400" dirty="0">
                <a:cs typeface="Times New Roman" pitchFamily="18" charset="0"/>
              </a:rPr>
              <a:t>与 </a:t>
            </a:r>
            <a:r>
              <a:rPr lang="en-US" altLang="zh-CN" sz="2400" dirty="0">
                <a:cs typeface="Times New Roman" pitchFamily="18" charset="0"/>
              </a:rPr>
              <a:t>harm </a:t>
            </a:r>
          </a:p>
          <a:p>
            <a:r>
              <a:rPr lang="zh-CN" altLang="en-US" sz="2400" dirty="0">
                <a:cs typeface="Times New Roman" pitchFamily="18" charset="0"/>
              </a:rPr>
              <a:t>（</a:t>
            </a:r>
            <a:r>
              <a:rPr lang="en-US" altLang="zh-CN" sz="2400" dirty="0">
                <a:cs typeface="Times New Roman" pitchFamily="18" charset="0"/>
              </a:rPr>
              <a:t>1</a:t>
            </a:r>
            <a:r>
              <a:rPr lang="zh-CN" altLang="en-US" sz="2400" dirty="0">
                <a:cs typeface="Times New Roman" pitchFamily="18" charset="0"/>
              </a:rPr>
              <a:t>）</a:t>
            </a:r>
            <a:r>
              <a:rPr lang="en-US" altLang="zh-CN" sz="2400" dirty="0">
                <a:cs typeface="Times New Roman" pitchFamily="18" charset="0"/>
              </a:rPr>
              <a:t>injure </a:t>
            </a:r>
            <a:r>
              <a:rPr lang="zh-CN" altLang="en-US" sz="2400" dirty="0">
                <a:cs typeface="Times New Roman" pitchFamily="18" charset="0"/>
              </a:rPr>
              <a:t>在事故或打斗中受伤</a:t>
            </a:r>
          </a:p>
          <a:p>
            <a:r>
              <a:rPr lang="zh-CN" altLang="en-US" sz="2400" dirty="0">
                <a:cs typeface="Times New Roman" pitchFamily="18" charset="0"/>
              </a:rPr>
              <a:t>（</a:t>
            </a:r>
            <a:r>
              <a:rPr lang="en-US" altLang="zh-CN" sz="2400" dirty="0">
                <a:cs typeface="Times New Roman" pitchFamily="18" charset="0"/>
              </a:rPr>
              <a:t>2</a:t>
            </a:r>
            <a:r>
              <a:rPr lang="zh-CN" altLang="en-US" sz="2400" dirty="0">
                <a:cs typeface="Times New Roman" pitchFamily="18" charset="0"/>
              </a:rPr>
              <a:t>）</a:t>
            </a:r>
            <a:r>
              <a:rPr lang="en-US" altLang="zh-CN" sz="2400" dirty="0">
                <a:cs typeface="Times New Roman" pitchFamily="18" charset="0"/>
              </a:rPr>
              <a:t>hurt </a:t>
            </a:r>
            <a:r>
              <a:rPr lang="zh-CN" altLang="en-US" sz="2400" dirty="0">
                <a:cs typeface="Times New Roman" pitchFamily="18" charset="0"/>
              </a:rPr>
              <a:t>肉体伤害或感情伤害</a:t>
            </a:r>
          </a:p>
          <a:p>
            <a:r>
              <a:rPr lang="zh-CN" altLang="en-US" sz="2400" dirty="0">
                <a:cs typeface="Times New Roman" pitchFamily="18" charset="0"/>
              </a:rPr>
              <a:t>（</a:t>
            </a:r>
            <a:r>
              <a:rPr lang="en-US" altLang="zh-CN" sz="2400" dirty="0">
                <a:cs typeface="Times New Roman" pitchFamily="18" charset="0"/>
              </a:rPr>
              <a:t>3</a:t>
            </a:r>
            <a:r>
              <a:rPr lang="zh-CN" altLang="en-US" sz="2400" dirty="0">
                <a:cs typeface="Times New Roman" pitchFamily="18" charset="0"/>
              </a:rPr>
              <a:t>）</a:t>
            </a:r>
            <a:r>
              <a:rPr lang="en-US" altLang="zh-CN" sz="2400" dirty="0">
                <a:cs typeface="Times New Roman" pitchFamily="18" charset="0"/>
              </a:rPr>
              <a:t>wound </a:t>
            </a:r>
            <a:r>
              <a:rPr lang="zh-CN" altLang="en-US" sz="2400" dirty="0">
                <a:cs typeface="Times New Roman" pitchFamily="18" charset="0"/>
              </a:rPr>
              <a:t>用刀、枪等武器伤害</a:t>
            </a:r>
          </a:p>
          <a:p>
            <a:r>
              <a:rPr lang="zh-CN" altLang="en-US" sz="2400" dirty="0">
                <a:cs typeface="Times New Roman" pitchFamily="18" charset="0"/>
              </a:rPr>
              <a:t>（ </a:t>
            </a:r>
            <a:r>
              <a:rPr lang="en-US" altLang="zh-CN" sz="2400" dirty="0">
                <a:cs typeface="Times New Roman" pitchFamily="18" charset="0"/>
              </a:rPr>
              <a:t>4</a:t>
            </a:r>
            <a:r>
              <a:rPr lang="zh-CN" altLang="en-US" sz="2400" dirty="0">
                <a:cs typeface="Times New Roman" pitchFamily="18" charset="0"/>
              </a:rPr>
              <a:t>）</a:t>
            </a:r>
            <a:r>
              <a:rPr lang="en-US" altLang="zh-CN" sz="2400" dirty="0">
                <a:cs typeface="Times New Roman" pitchFamily="18" charset="0"/>
              </a:rPr>
              <a:t>harm </a:t>
            </a:r>
            <a:r>
              <a:rPr lang="zh-CN" altLang="en-US" sz="2400" dirty="0">
                <a:cs typeface="Times New Roman" pitchFamily="18" charset="0"/>
              </a:rPr>
              <a:t>伤害人的健康、权利、事业或 动物、环境等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/>
          </a:bodyPr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写作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As we all know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eating too much sugar can  </a:t>
            </a:r>
            <a:r>
              <a:rPr lang="en-US" altLang="zh-CN" u="sng" dirty="0" smtClean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　　　　  　</a:t>
            </a:r>
            <a:r>
              <a:rPr lang="zh-CN" altLang="en-US" u="sng" dirty="0" smtClean="0">
                <a:cs typeface="Times New Roman" pitchFamily="18" charset="0"/>
              </a:rPr>
              <a:t> 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zh-CN" altLang="en-US" dirty="0">
                <a:cs typeface="Times New Roman" pitchFamily="18" charset="0"/>
              </a:rPr>
              <a:t>对</a:t>
            </a:r>
            <a:r>
              <a:rPr lang="en-US" altLang="zh-CN" dirty="0">
                <a:cs typeface="Times New Roman" pitchFamily="18" charset="0"/>
              </a:rPr>
              <a:t>……</a:t>
            </a:r>
            <a:r>
              <a:rPr lang="zh-CN" altLang="en-US" dirty="0">
                <a:cs typeface="Times New Roman" pitchFamily="18" charset="0"/>
              </a:rPr>
              <a:t>有害） </a:t>
            </a:r>
            <a:r>
              <a:rPr lang="en-US" altLang="zh-CN" dirty="0">
                <a:cs typeface="Times New Roman" pitchFamily="18" charset="0"/>
              </a:rPr>
              <a:t>children’s teeth.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Don’t worry. We’ll see that the </a:t>
            </a:r>
            <a:r>
              <a:rPr lang="en-US" altLang="zh-CN" dirty="0" smtClean="0">
                <a:cs typeface="Times New Roman" pitchFamily="18" charset="0"/>
              </a:rPr>
              <a:t>children</a:t>
            </a:r>
            <a:r>
              <a:rPr lang="en-US" altLang="zh-CN" u="sng" dirty="0" smtClean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　　　</a:t>
            </a:r>
            <a:r>
              <a:rPr lang="zh-CN" altLang="en-US" dirty="0">
                <a:cs typeface="Times New Roman" pitchFamily="18" charset="0"/>
              </a:rPr>
              <a:t>（未受到伤害）</a:t>
            </a:r>
            <a:r>
              <a:rPr lang="en-US" altLang="zh-CN" dirty="0">
                <a:cs typeface="Times New Roman" pitchFamily="18" charset="0"/>
              </a:rPr>
              <a:t>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He likes to play jokes on others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but </a:t>
            </a:r>
            <a:r>
              <a:rPr lang="en-US" altLang="zh-CN" dirty="0" smtClean="0">
                <a:cs typeface="Times New Roman" pitchFamily="18" charset="0"/>
              </a:rPr>
              <a:t> he</a:t>
            </a:r>
            <a:r>
              <a:rPr lang="en-US" altLang="zh-CN" u="sng" dirty="0" smtClean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　　</a:t>
            </a:r>
            <a:r>
              <a:rPr lang="zh-CN" altLang="en-US" dirty="0" smtClean="0">
                <a:cs typeface="Times New Roman" pitchFamily="18" charset="0"/>
              </a:rPr>
              <a:t>（无恶意）</a:t>
            </a:r>
            <a:r>
              <a:rPr lang="en-US" altLang="zh-CN" dirty="0" smtClean="0">
                <a:cs typeface="Times New Roman" pitchFamily="18" charset="0"/>
              </a:rPr>
              <a:t>. </a:t>
            </a:r>
          </a:p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dirty="0">
                <a:cs typeface="Times New Roman" pitchFamily="18" charset="0"/>
              </a:rPr>
              <a:t>Please </a:t>
            </a:r>
            <a:r>
              <a:rPr lang="en-US" altLang="zh-CN" i="1" dirty="0">
                <a:cs typeface="Times New Roman" pitchFamily="18" charset="0"/>
              </a:rPr>
              <a:t>depend on it that </a:t>
            </a:r>
            <a:r>
              <a:rPr lang="en-US" altLang="zh-CN" dirty="0">
                <a:cs typeface="Times New Roman" pitchFamily="18" charset="0"/>
              </a:rPr>
              <a:t>I won’t do any harm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</a:t>
            </a:r>
            <a:r>
              <a:rPr lang="en-US" altLang="zh-CN" dirty="0">
                <a:cs typeface="Times New Roman" pitchFamily="18" charset="0"/>
              </a:rPr>
              <a:t>you. </a:t>
            </a:r>
          </a:p>
          <a:p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5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It’s said that too much sunshine is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harm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to one’s skin. </a:t>
            </a:r>
          </a:p>
          <a:p>
            <a:endParaRPr lang="en-US" altLang="zh-CN" dirty="0" smtClean="0">
              <a:cs typeface="Times New Roman" pitchFamily="18" charset="0"/>
            </a:endParaRPr>
          </a:p>
          <a:p>
            <a:endParaRPr lang="en-US" altLang="zh-CN" dirty="0" smtClean="0">
              <a:cs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6705602" y="1323399"/>
            <a:ext cx="33804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harm to/be harmful to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5740502" y="2618715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come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no harm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6204688" y="3167778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means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 harm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61785" y="4518600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8" name="文本框 6"/>
          <p:cNvSpPr txBox="1"/>
          <p:nvPr/>
        </p:nvSpPr>
        <p:spPr>
          <a:xfrm>
            <a:off x="5239161" y="5070889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harmful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辨析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填空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injure/hurt/wound/harm</a:t>
            </a:r>
            <a:r>
              <a:rPr lang="zh-CN" altLang="en-US" dirty="0">
                <a:cs typeface="Times New Roman" pitchFamily="18" charset="0"/>
              </a:rPr>
              <a:t>）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6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He ignored her on purpose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which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her feelings.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7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Reading in the sun will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your eyes. </a:t>
            </a:r>
          </a:p>
          <a:p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8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Five people were killed and many others were seriously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 in the attack.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9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Luckily she was not badly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in the accident and we took her to the nearest hospital. 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5673974" y="1500440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hurt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4310291" y="2095506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harm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7774312" y="2683109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wounded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614967" y="3283273"/>
            <a:ext cx="29328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injured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5724" y="1128141"/>
            <a:ext cx="10618076" cy="5048822"/>
          </a:xfrm>
        </p:spPr>
        <p:txBody>
          <a:bodyPr>
            <a:normAutofit/>
          </a:bodyPr>
          <a:lstStyle/>
          <a:p>
            <a:r>
              <a:rPr lang="zh-CN" altLang="en-US" sz="2400" b="1" dirty="0">
                <a:cs typeface="Times New Roman" pitchFamily="18" charset="0"/>
              </a:rPr>
              <a:t>◆</a:t>
            </a:r>
            <a:r>
              <a:rPr lang="zh-CN" altLang="en-US" sz="2400" b="1" dirty="0" smtClean="0"/>
              <a:t>阅读</a:t>
            </a:r>
            <a:r>
              <a:rPr lang="zh-CN" altLang="en-US" sz="2400" b="1" dirty="0"/>
              <a:t>理解</a:t>
            </a:r>
            <a:r>
              <a:rPr lang="zh-CN" altLang="en-US" sz="2400" dirty="0"/>
              <a:t>（根据课文内容选择正确答案） </a:t>
            </a:r>
          </a:p>
          <a:p>
            <a:r>
              <a:rPr lang="en-US" altLang="zh-CN" sz="2000" dirty="0" smtClean="0"/>
              <a:t>1.In </a:t>
            </a:r>
            <a:r>
              <a:rPr lang="en-US" altLang="zh-CN" sz="2000" dirty="0"/>
              <a:t>the text</a:t>
            </a:r>
            <a:r>
              <a:rPr lang="zh-CN" altLang="en-US" sz="2000" dirty="0"/>
              <a:t>，</a:t>
            </a:r>
            <a:r>
              <a:rPr lang="en-US" altLang="zh-CN" sz="2000" dirty="0"/>
              <a:t>the writer tells us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en-US" altLang="zh-CN" sz="2000" dirty="0"/>
              <a:t>. </a:t>
            </a:r>
            <a:endParaRPr lang="en-US" altLang="zh-CN" sz="2000" dirty="0" smtClean="0"/>
          </a:p>
          <a:p>
            <a:pPr marL="457200" indent="-457200">
              <a:buAutoNum type="alphaUcPeriod"/>
            </a:pPr>
            <a:r>
              <a:rPr lang="en-US" altLang="zh-CN" sz="2000" dirty="0" smtClean="0"/>
              <a:t>all </a:t>
            </a:r>
            <a:r>
              <a:rPr lang="en-US" altLang="zh-CN" sz="2000" dirty="0"/>
              <a:t>people are optimistic about the future of the Internet </a:t>
            </a:r>
            <a:r>
              <a:rPr lang="en-US" altLang="zh-CN" sz="2000" dirty="0" smtClean="0"/>
              <a:t>   </a:t>
            </a:r>
          </a:p>
          <a:p>
            <a:r>
              <a:rPr lang="en-US" altLang="zh-CN" sz="2000" dirty="0" smtClean="0"/>
              <a:t>B</a:t>
            </a:r>
            <a:r>
              <a:rPr lang="en-US" altLang="zh-CN" sz="2000" dirty="0"/>
              <a:t>. there is no worry about the future of the Internet </a:t>
            </a:r>
            <a:endParaRPr lang="en-US" altLang="zh-CN" sz="2000" dirty="0" smtClean="0"/>
          </a:p>
          <a:p>
            <a:r>
              <a:rPr lang="en-US" altLang="zh-CN" sz="2000" dirty="0" smtClean="0"/>
              <a:t>C</a:t>
            </a:r>
            <a:r>
              <a:rPr lang="en-US" altLang="zh-CN" sz="2000" dirty="0"/>
              <a:t>. we can do many things through the Internet without going outside </a:t>
            </a:r>
            <a:endParaRPr lang="en-US" altLang="zh-CN" sz="2000" dirty="0" smtClean="0"/>
          </a:p>
          <a:p>
            <a:r>
              <a:rPr lang="en-US" altLang="zh-CN" sz="2000" dirty="0" smtClean="0"/>
              <a:t>D</a:t>
            </a:r>
            <a:r>
              <a:rPr lang="en-US" altLang="zh-CN" sz="2000" dirty="0"/>
              <a:t>. we can live in virtual reality completely </a:t>
            </a:r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654339" y="804105"/>
            <a:ext cx="286663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838200" y="1222725"/>
            <a:ext cx="10515600" cy="5055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buNone/>
            </a:pPr>
            <a:endParaRPr lang="en-US" altLang="zh-CN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4339" y="3571985"/>
            <a:ext cx="1082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○</a:t>
            </a:r>
          </a:p>
        </p:txBody>
      </p:sp>
      <p:sp>
        <p:nvSpPr>
          <p:cNvPr id="9" name="内容占位符 2"/>
          <p:cNvSpPr txBox="1"/>
          <p:nvPr/>
        </p:nvSpPr>
        <p:spPr bwMode="auto">
          <a:xfrm>
            <a:off x="838200" y="699213"/>
            <a:ext cx="2853565" cy="42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课文预习自测</a:t>
            </a:r>
            <a:endParaRPr lang="zh-CN" altLang="en-US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879" y="474853"/>
            <a:ext cx="1337128" cy="7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词汇五 　</a:t>
            </a:r>
            <a:r>
              <a:rPr lang="en-US" altLang="zh-CN" b="1" dirty="0">
                <a:solidFill>
                  <a:srgbClr val="00B0F0"/>
                </a:solidFill>
                <a:cs typeface="Times New Roman" pitchFamily="18" charset="0"/>
              </a:rPr>
              <a:t>affect </a:t>
            </a:r>
            <a:r>
              <a:rPr lang="en-US" altLang="zh-CN" b="1" i="1" dirty="0" err="1">
                <a:solidFill>
                  <a:srgbClr val="00B0F0"/>
                </a:solidFill>
                <a:cs typeface="Times New Roman" pitchFamily="18" charset="0"/>
              </a:rPr>
              <a:t>vt.</a:t>
            </a:r>
            <a:r>
              <a:rPr lang="en-US" altLang="zh-CN" b="1" i="1" dirty="0">
                <a:solidFill>
                  <a:srgbClr val="00B0F0"/>
                </a:solidFill>
                <a:cs typeface="Times New Roman" pitchFamily="18" charset="0"/>
              </a:rPr>
              <a:t> </a:t>
            </a:r>
          </a:p>
          <a:p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b="1" dirty="0">
                <a:solidFill>
                  <a:srgbClr val="00B0F0"/>
                </a:solidFill>
                <a:cs typeface="Times New Roman" pitchFamily="18" charset="0"/>
              </a:rPr>
              <a:t>1</a:t>
            </a:r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）影响　</a:t>
            </a:r>
            <a:endParaRPr lang="en-US" altLang="zh-CN" b="1" dirty="0">
              <a:solidFill>
                <a:srgbClr val="00B0F0"/>
              </a:solidFill>
              <a:cs typeface="Times New Roman" pitchFamily="18" charset="0"/>
            </a:endParaRPr>
          </a:p>
          <a:p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b="1" dirty="0">
                <a:solidFill>
                  <a:srgbClr val="00B0F0"/>
                </a:solidFill>
                <a:cs typeface="Times New Roman" pitchFamily="18" charset="0"/>
              </a:rPr>
              <a:t>2</a:t>
            </a:r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）激起悲伤、愤怒、爱等情绪（一般用于 被动语态）　</a:t>
            </a:r>
            <a:endParaRPr lang="en-US" altLang="zh-CN" b="1" dirty="0">
              <a:solidFill>
                <a:srgbClr val="00B0F0"/>
              </a:solidFill>
              <a:cs typeface="Times New Roman" pitchFamily="18" charset="0"/>
            </a:endParaRPr>
          </a:p>
          <a:p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b="1" dirty="0">
                <a:solidFill>
                  <a:srgbClr val="00B0F0"/>
                </a:solidFill>
                <a:cs typeface="Times New Roman" pitchFamily="18" charset="0"/>
              </a:rPr>
              <a:t>3</a:t>
            </a:r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）（指疾病）侵袭；使感染</a:t>
            </a:r>
            <a:r>
              <a:rPr lang="zh-CN" altLang="en-US" dirty="0">
                <a:solidFill>
                  <a:srgbClr val="00B0F0"/>
                </a:solidFill>
                <a:cs typeface="Times New Roman" pitchFamily="18" charset="0"/>
              </a:rPr>
              <a:t>	</a:t>
            </a:r>
          </a:p>
          <a:p>
            <a:r>
              <a:rPr lang="zh-CN" altLang="en-US" b="1" dirty="0">
                <a:cs typeface="Times New Roman" pitchFamily="18" charset="0"/>
              </a:rPr>
              <a:t>◆教材原句</a:t>
            </a:r>
          </a:p>
          <a:p>
            <a:r>
              <a:rPr lang="en-US" altLang="zh-CN" dirty="0">
                <a:cs typeface="Times New Roman" pitchFamily="18" charset="0"/>
              </a:rPr>
              <a:t>Peter Taylor finds out how computers and the Internet are going to </a:t>
            </a:r>
            <a:r>
              <a:rPr lang="en-US" altLang="zh-CN" b="1" dirty="0">
                <a:cs typeface="Times New Roman" pitchFamily="18" charset="0"/>
              </a:rPr>
              <a:t>affect </a:t>
            </a:r>
            <a:r>
              <a:rPr lang="en-US" altLang="zh-CN" dirty="0">
                <a:cs typeface="Times New Roman" pitchFamily="18" charset="0"/>
              </a:rPr>
              <a:t>our lives. </a:t>
            </a:r>
            <a:r>
              <a:rPr lang="zh-CN" altLang="en-US" dirty="0">
                <a:cs typeface="Times New Roman" pitchFamily="18" charset="0"/>
              </a:rPr>
              <a:t>彼得</a:t>
            </a:r>
            <a:r>
              <a:rPr lang="en-US" altLang="zh-CN" dirty="0">
                <a:cs typeface="Times New Roman" pitchFamily="18" charset="0"/>
              </a:rPr>
              <a:t>·</a:t>
            </a:r>
            <a:r>
              <a:rPr lang="zh-CN" altLang="en-US" dirty="0">
                <a:cs typeface="Times New Roman" pitchFamily="18" charset="0"/>
              </a:rPr>
              <a:t>泰勒发现计算机和互联网将如何影响我们的生活。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◆要点必记</a:t>
            </a:r>
          </a:p>
          <a:p>
            <a:r>
              <a:rPr lang="en-US" altLang="zh-CN" sz="2000" dirty="0">
                <a:cs typeface="Times New Roman" pitchFamily="18" charset="0"/>
              </a:rPr>
              <a:t>affect our lives </a:t>
            </a:r>
            <a:r>
              <a:rPr lang="zh-CN" altLang="en-US" sz="2000" dirty="0">
                <a:cs typeface="Times New Roman" pitchFamily="18" charset="0"/>
              </a:rPr>
              <a:t>影响我们的生活 </a:t>
            </a:r>
          </a:p>
          <a:p>
            <a:r>
              <a:rPr lang="en-US" altLang="zh-CN" sz="2000" dirty="0">
                <a:cs typeface="Times New Roman" pitchFamily="18" charset="0"/>
              </a:rPr>
              <a:t>the areas affected by the hurricane </a:t>
            </a:r>
            <a:r>
              <a:rPr lang="zh-CN" altLang="en-US" sz="2000" dirty="0" smtClean="0">
                <a:cs typeface="Times New Roman" pitchFamily="18" charset="0"/>
              </a:rPr>
              <a:t>受</a:t>
            </a:r>
            <a:r>
              <a:rPr lang="zh-CN" altLang="en-US" sz="2000" dirty="0">
                <a:cs typeface="Times New Roman" pitchFamily="18" charset="0"/>
              </a:rPr>
              <a:t>飓风影响的地区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◆词语积累</a:t>
            </a:r>
          </a:p>
          <a:p>
            <a:r>
              <a:rPr lang="en-US" altLang="zh-CN" sz="2000" dirty="0">
                <a:cs typeface="Times New Roman" pitchFamily="18" charset="0"/>
              </a:rPr>
              <a:t>effect </a:t>
            </a:r>
            <a:r>
              <a:rPr lang="en-US" altLang="zh-CN" sz="2000" i="1" dirty="0">
                <a:cs typeface="Times New Roman" pitchFamily="18" charset="0"/>
              </a:rPr>
              <a:t>n. </a:t>
            </a:r>
            <a:r>
              <a:rPr lang="zh-CN" altLang="en-US" sz="2000" dirty="0">
                <a:cs typeface="Times New Roman" pitchFamily="18" charset="0"/>
              </a:rPr>
              <a:t>影响，效果，作用      </a:t>
            </a:r>
            <a:r>
              <a:rPr lang="en-US" altLang="zh-CN" sz="2000" dirty="0">
                <a:cs typeface="Times New Roman" pitchFamily="18" charset="0"/>
              </a:rPr>
              <a:t>effective </a:t>
            </a:r>
            <a:r>
              <a:rPr lang="en-US" altLang="zh-CN" sz="2000" i="1" dirty="0">
                <a:cs typeface="Times New Roman" pitchFamily="18" charset="0"/>
              </a:rPr>
              <a:t>adj. </a:t>
            </a:r>
            <a:r>
              <a:rPr lang="zh-CN" altLang="en-US" sz="2000" dirty="0">
                <a:cs typeface="Times New Roman" pitchFamily="18" charset="0"/>
              </a:rPr>
              <a:t>有效的，生效的</a:t>
            </a:r>
          </a:p>
          <a:p>
            <a:r>
              <a:rPr lang="en-US" altLang="zh-CN" sz="2000" dirty="0">
                <a:cs typeface="Times New Roman" pitchFamily="18" charset="0"/>
              </a:rPr>
              <a:t>greenhouse effect </a:t>
            </a:r>
            <a:r>
              <a:rPr lang="zh-CN" altLang="en-US" sz="2000" dirty="0">
                <a:cs typeface="Times New Roman" pitchFamily="18" charset="0"/>
              </a:rPr>
              <a:t>温室效应       </a:t>
            </a:r>
            <a:r>
              <a:rPr lang="en-US" altLang="zh-CN" sz="2000" dirty="0">
                <a:cs typeface="Times New Roman" pitchFamily="18" charset="0"/>
              </a:rPr>
              <a:t>have a great effect on </a:t>
            </a:r>
            <a:r>
              <a:rPr lang="zh-CN" altLang="en-US" sz="2000" dirty="0">
                <a:cs typeface="Times New Roman" pitchFamily="18" charset="0"/>
              </a:rPr>
              <a:t>对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有重大影响</a:t>
            </a:r>
          </a:p>
          <a:p>
            <a:r>
              <a:rPr lang="en-US" altLang="zh-CN" sz="2000" dirty="0">
                <a:cs typeface="Times New Roman" pitchFamily="18" charset="0"/>
              </a:rPr>
              <a:t>in effect </a:t>
            </a:r>
            <a:r>
              <a:rPr lang="zh-CN" altLang="en-US" sz="2000" dirty="0">
                <a:cs typeface="Times New Roman" pitchFamily="18" charset="0"/>
              </a:rPr>
              <a:t>在实施中，有效          </a:t>
            </a:r>
            <a:r>
              <a:rPr lang="en-US" altLang="zh-CN" sz="2000" dirty="0">
                <a:cs typeface="Times New Roman" pitchFamily="18" charset="0"/>
              </a:rPr>
              <a:t>side effects </a:t>
            </a:r>
            <a:r>
              <a:rPr lang="zh-CN" altLang="en-US" sz="2000" dirty="0">
                <a:cs typeface="Times New Roman" pitchFamily="18" charset="0"/>
              </a:rPr>
              <a:t>副作用</a:t>
            </a:r>
          </a:p>
          <a:p>
            <a:r>
              <a:rPr lang="en-US" altLang="zh-CN" sz="2000" dirty="0">
                <a:cs typeface="Times New Roman" pitchFamily="18" charset="0"/>
              </a:rPr>
              <a:t>take effect </a:t>
            </a:r>
            <a:r>
              <a:rPr lang="zh-CN" altLang="en-US" sz="2000" dirty="0">
                <a:cs typeface="Times New Roman" pitchFamily="18" charset="0"/>
              </a:rPr>
              <a:t>生效，起作用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cs typeface="Times New Roman" pitchFamily="18" charset="0"/>
              </a:rPr>
              <a:t>◆词语辨析</a:t>
            </a:r>
            <a:r>
              <a:rPr lang="zh-CN" altLang="en-US" sz="2000" dirty="0">
                <a:cs typeface="Times New Roman" pitchFamily="18" charset="0"/>
              </a:rPr>
              <a:t>：</a:t>
            </a:r>
            <a:r>
              <a:rPr lang="en-US" altLang="zh-CN" sz="2000" dirty="0" err="1">
                <a:cs typeface="Times New Roman" pitchFamily="18" charset="0"/>
              </a:rPr>
              <a:t>aect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 err="1">
                <a:cs typeface="Times New Roman" pitchFamily="18" charset="0"/>
              </a:rPr>
              <a:t>eect</a:t>
            </a:r>
            <a:r>
              <a:rPr lang="en-US" altLang="zh-CN" sz="2000" dirty="0">
                <a:cs typeface="Times New Roman" pitchFamily="18" charset="0"/>
              </a:rPr>
              <a:t> </a:t>
            </a:r>
            <a:r>
              <a:rPr lang="zh-CN" altLang="en-US" sz="2000" dirty="0">
                <a:cs typeface="Times New Roman" pitchFamily="18" charset="0"/>
              </a:rPr>
              <a:t>与</a:t>
            </a:r>
            <a:r>
              <a:rPr lang="en-US" altLang="zh-CN" sz="2000" dirty="0" err="1">
                <a:cs typeface="Times New Roman" pitchFamily="18" charset="0"/>
              </a:rPr>
              <a:t>inuence</a:t>
            </a:r>
            <a:r>
              <a:rPr lang="en-US" altLang="zh-CN" sz="2000" dirty="0">
                <a:cs typeface="Times New Roman" pitchFamily="18" charset="0"/>
              </a:rPr>
              <a:t> </a:t>
            </a:r>
          </a:p>
          <a:p>
            <a:r>
              <a:rPr lang="zh-CN" altLang="en-US" sz="2000" dirty="0">
                <a:cs typeface="Times New Roman" pitchFamily="18" charset="0"/>
              </a:rPr>
              <a:t>三者都表示“影响”。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affect </a:t>
            </a:r>
            <a:r>
              <a:rPr lang="en-US" altLang="zh-CN" sz="2000" i="1" dirty="0" err="1">
                <a:cs typeface="Times New Roman" pitchFamily="18" charset="0"/>
              </a:rPr>
              <a:t>vt.</a:t>
            </a:r>
            <a:r>
              <a:rPr lang="en-US" altLang="zh-CN" sz="2000" i="1" dirty="0">
                <a:cs typeface="Times New Roman" pitchFamily="18" charset="0"/>
              </a:rPr>
              <a:t> </a:t>
            </a:r>
            <a:r>
              <a:rPr lang="zh-CN" altLang="en-US" sz="2000" dirty="0">
                <a:cs typeface="Times New Roman" pitchFamily="18" charset="0"/>
              </a:rPr>
              <a:t>某物对某人或另一物产生不良影响</a:t>
            </a:r>
          </a:p>
          <a:p>
            <a:r>
              <a:rPr lang="zh-CN" altLang="en-US" sz="2000" dirty="0">
                <a:cs typeface="Times New Roman" pitchFamily="18" charset="0"/>
              </a:rPr>
              <a:t>（ 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effect </a:t>
            </a:r>
            <a:r>
              <a:rPr lang="en-US" altLang="zh-CN" sz="2000" i="1" dirty="0">
                <a:cs typeface="Times New Roman" pitchFamily="18" charset="0"/>
              </a:rPr>
              <a:t>n. </a:t>
            </a:r>
            <a:r>
              <a:rPr lang="zh-CN" altLang="en-US" sz="2000" dirty="0">
                <a:cs typeface="Times New Roman" pitchFamily="18" charset="0"/>
              </a:rPr>
              <a:t>某种行为产生某种特殊的后果 </a:t>
            </a:r>
          </a:p>
          <a:p>
            <a:r>
              <a:rPr lang="zh-CN" altLang="en-US" sz="2000" dirty="0">
                <a:cs typeface="Times New Roman" pitchFamily="18" charset="0"/>
              </a:rPr>
              <a:t>（ </a:t>
            </a:r>
            <a:r>
              <a:rPr lang="en-US" altLang="zh-CN" sz="2000" dirty="0">
                <a:cs typeface="Times New Roman" pitchFamily="18" charset="0"/>
              </a:rPr>
              <a:t>3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influence </a:t>
            </a:r>
            <a:r>
              <a:rPr lang="en-US" altLang="zh-CN" sz="2000" i="1" dirty="0">
                <a:cs typeface="Times New Roman" pitchFamily="18" charset="0"/>
              </a:rPr>
              <a:t>n. </a:t>
            </a:r>
            <a:r>
              <a:rPr lang="en-US" altLang="zh-CN" sz="2000" dirty="0">
                <a:cs typeface="Times New Roman" pitchFamily="18" charset="0"/>
              </a:rPr>
              <a:t>&amp; </a:t>
            </a:r>
            <a:r>
              <a:rPr lang="en-US" altLang="zh-CN" sz="2000" i="1" dirty="0" err="1">
                <a:cs typeface="Times New Roman" pitchFamily="18" charset="0"/>
              </a:rPr>
              <a:t>vt.</a:t>
            </a:r>
            <a:r>
              <a:rPr lang="en-US" altLang="zh-CN" sz="2000" i="1" dirty="0">
                <a:cs typeface="Times New Roman" pitchFamily="18" charset="0"/>
              </a:rPr>
              <a:t> </a:t>
            </a:r>
            <a:r>
              <a:rPr lang="zh-CN" altLang="en-US" sz="2000" dirty="0">
                <a:cs typeface="Times New Roman" pitchFamily="18" charset="0"/>
              </a:rPr>
              <a:t>劝说、行为、事例等 对其他人的行为、性格、观点等产生潜移默化的影响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/>
          </a:bodyPr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dirty="0">
                <a:cs typeface="Times New Roman" pitchFamily="18" charset="0"/>
              </a:rPr>
              <a:t>Babies’ health is much more </a:t>
            </a:r>
            <a:r>
              <a:rPr lang="en-US" altLang="zh-CN" i="1" dirty="0">
                <a:cs typeface="Times New Roman" pitchFamily="18" charset="0"/>
              </a:rPr>
              <a:t>likely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     </a:t>
            </a:r>
            <a:r>
              <a:rPr lang="zh-CN" altLang="en-US" u="sng" dirty="0" smtClean="0">
                <a:cs typeface="Times New Roman" pitchFamily="18" charset="0"/>
              </a:rPr>
              <a:t>    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affect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if either parent smokes. 	</a:t>
            </a:r>
          </a:p>
          <a:p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One of the worst tornados</a:t>
            </a:r>
            <a:r>
              <a:rPr lang="zh-CN" altLang="en-US" dirty="0">
                <a:cs typeface="Times New Roman" pitchFamily="18" charset="0"/>
              </a:rPr>
              <a:t>（龙卷风）</a:t>
            </a:r>
            <a:r>
              <a:rPr lang="en-US" altLang="zh-CN" dirty="0">
                <a:cs typeface="Times New Roman" pitchFamily="18" charset="0"/>
              </a:rPr>
              <a:t>of all time happened in 1925</a:t>
            </a:r>
            <a:r>
              <a:rPr lang="zh-CN" altLang="en-US" dirty="0">
                <a:cs typeface="Times New Roman" pitchFamily="18" charset="0"/>
              </a:rPr>
              <a:t>， </a:t>
            </a:r>
            <a:r>
              <a:rPr lang="en-US" altLang="zh-CN" dirty="0" smtClean="0">
                <a:cs typeface="Times New Roman" pitchFamily="18" charset="0"/>
              </a:rPr>
              <a:t>_________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affect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three US states. </a:t>
            </a:r>
          </a:p>
          <a:p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With the government’s aid</a:t>
            </a:r>
            <a:r>
              <a:rPr lang="zh-CN" altLang="en-US" dirty="0">
                <a:cs typeface="Times New Roman" pitchFamily="18" charset="0"/>
              </a:rPr>
              <a:t>（援助），</a:t>
            </a:r>
            <a:r>
              <a:rPr lang="en-US" altLang="zh-CN" dirty="0">
                <a:cs typeface="Times New Roman" pitchFamily="18" charset="0"/>
              </a:rPr>
              <a:t>those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affect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by the earthquake have moved to the new settlements.</a:t>
            </a:r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6921679" y="1337884"/>
            <a:ext cx="2932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　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 affected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9087827" y="2537674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affecting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6615481" y="3700876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affected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affect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by the rise of house prices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people in big cities live under great pressure.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5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What kind of education can be “meaningful” to young people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</a:t>
            </a:r>
            <a:r>
              <a:rPr lang="en-US" altLang="zh-CN" u="sng" dirty="0" smtClean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affect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by conflict?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6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Too much smoking and drinking affected him greatly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which meant bad living habits had an effect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           </a:t>
            </a:r>
            <a:r>
              <a:rPr lang="zh-CN" altLang="en-US" u="sng" dirty="0" smtClean="0">
                <a:cs typeface="Times New Roman" pitchFamily="18" charset="0"/>
              </a:rPr>
              <a:t>      </a:t>
            </a:r>
            <a:r>
              <a:rPr lang="en-US" altLang="zh-CN" dirty="0" smtClean="0">
                <a:cs typeface="Times New Roman" pitchFamily="18" charset="0"/>
              </a:rPr>
              <a:t>his </a:t>
            </a:r>
            <a:r>
              <a:rPr lang="en-US" altLang="zh-CN" dirty="0">
                <a:cs typeface="Times New Roman" pitchFamily="18" charset="0"/>
              </a:rPr>
              <a:t>health. 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1621552" y="834884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Affected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</a:rPr>
              <a:t>　</a:t>
            </a:r>
            <a:r>
              <a:rPr lang="zh-CN" altLang="en-US" sz="2400" dirty="0" smtClean="0"/>
              <a:t>	</a:t>
            </a:r>
            <a:endParaRPr lang="zh-CN" altLang="en-US" sz="2400" dirty="0"/>
          </a:p>
        </p:txBody>
      </p:sp>
      <p:sp>
        <p:nvSpPr>
          <p:cNvPr id="5" name="文本框 6"/>
          <p:cNvSpPr txBox="1"/>
          <p:nvPr/>
        </p:nvSpPr>
        <p:spPr>
          <a:xfrm>
            <a:off x="8553192" y="1977410"/>
            <a:ext cx="2932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affected 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2348431" y="3685167"/>
            <a:ext cx="42455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have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 effect on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辨析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填空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affect/effect/influence</a:t>
            </a:r>
            <a:r>
              <a:rPr lang="zh-CN" altLang="en-US" dirty="0">
                <a:cs typeface="Times New Roman" pitchFamily="18" charset="0"/>
              </a:rPr>
              <a:t>）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7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Alcohol can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   </a:t>
            </a:r>
            <a:r>
              <a:rPr lang="en-US" altLang="zh-CN" dirty="0">
                <a:cs typeface="Times New Roman" pitchFamily="18" charset="0"/>
              </a:rPr>
              <a:t>your attention and it also has a bad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on your liver.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8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The change in climate may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your health.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9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We became the best friends and he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zh-CN" altLang="en-US" u="sng" dirty="0" smtClean="0">
                <a:cs typeface="Times New Roman" pitchFamily="18" charset="0"/>
              </a:rPr>
              <a:t> </a:t>
            </a:r>
            <a:r>
              <a:rPr lang="en-US" altLang="zh-CN" dirty="0" smtClean="0">
                <a:cs typeface="Times New Roman" pitchFamily="18" charset="0"/>
              </a:rPr>
              <a:t>me </a:t>
            </a:r>
            <a:r>
              <a:rPr lang="en-US" altLang="zh-CN" dirty="0">
                <a:cs typeface="Times New Roman" pitchFamily="18" charset="0"/>
              </a:rPr>
              <a:t>deeply.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10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2013·</a:t>
            </a:r>
            <a:r>
              <a:rPr lang="zh-CN" altLang="en-US" dirty="0">
                <a:cs typeface="Times New Roman" pitchFamily="18" charset="0"/>
              </a:rPr>
              <a:t>福建卷］</a:t>
            </a:r>
            <a:r>
              <a:rPr lang="en-US" altLang="zh-CN" dirty="0">
                <a:cs typeface="Times New Roman" pitchFamily="18" charset="0"/>
              </a:rPr>
              <a:t>The book tells stories of the earthquake through the eyes of those whose lives were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en-US" altLang="zh-CN" dirty="0">
                <a:cs typeface="Times New Roman" pitchFamily="18" charset="0"/>
              </a:rPr>
              <a:t>. 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3005646" y="1393267"/>
            <a:ext cx="375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affect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8514118" y="1353530"/>
            <a:ext cx="375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effect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4655082" y="2064699"/>
            <a:ext cx="2932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affect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24869" y="2753982"/>
            <a:ext cx="2932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influenced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8" name="文本框 6"/>
          <p:cNvSpPr txBox="1"/>
          <p:nvPr/>
        </p:nvSpPr>
        <p:spPr>
          <a:xfrm>
            <a:off x="2960622" y="3894436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affected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词汇六 　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in the last few years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在过去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30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年里</a:t>
            </a:r>
            <a:r>
              <a:rPr lang="zh-CN" altLang="en-US" sz="2000" dirty="0">
                <a:cs typeface="Times New Roman" pitchFamily="18" charset="0"/>
              </a:rPr>
              <a:t>	</a:t>
            </a:r>
          </a:p>
          <a:p>
            <a:r>
              <a:rPr lang="zh-CN" altLang="en-US" sz="2000" b="1" dirty="0">
                <a:cs typeface="Times New Roman" pitchFamily="18" charset="0"/>
              </a:rPr>
              <a:t>◆教材原句</a:t>
            </a:r>
          </a:p>
          <a:p>
            <a:r>
              <a:rPr lang="en-US" altLang="zh-CN" sz="2000" b="1" dirty="0">
                <a:cs typeface="Times New Roman" pitchFamily="18" charset="0"/>
              </a:rPr>
              <a:t>In the last thirty years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the Internet has grown rapidly. </a:t>
            </a:r>
            <a:r>
              <a:rPr lang="zh-CN" altLang="en-US" sz="2000" dirty="0">
                <a:cs typeface="Times New Roman" pitchFamily="18" charset="0"/>
              </a:rPr>
              <a:t>近</a:t>
            </a:r>
            <a:r>
              <a:rPr lang="en-US" altLang="zh-CN" sz="2000" dirty="0">
                <a:cs typeface="Times New Roman" pitchFamily="18" charset="0"/>
              </a:rPr>
              <a:t>30 </a:t>
            </a:r>
            <a:r>
              <a:rPr lang="zh-CN" altLang="en-US" sz="2000" dirty="0">
                <a:cs typeface="Times New Roman" pitchFamily="18" charset="0"/>
              </a:rPr>
              <a:t>年来，互联网以惊人的速度发展着。</a:t>
            </a:r>
          </a:p>
          <a:p>
            <a:r>
              <a:rPr lang="zh-CN" altLang="en-US" sz="2000" b="1" dirty="0">
                <a:cs typeface="Times New Roman" pitchFamily="18" charset="0"/>
              </a:rPr>
              <a:t>◆要点必记</a:t>
            </a:r>
          </a:p>
          <a:p>
            <a:r>
              <a:rPr lang="en-US" altLang="zh-CN" sz="2000" dirty="0">
                <a:cs typeface="Times New Roman" pitchFamily="18" charset="0"/>
              </a:rPr>
              <a:t>in the last thirty years </a:t>
            </a:r>
            <a:r>
              <a:rPr lang="zh-CN" altLang="en-US" sz="2000" dirty="0">
                <a:cs typeface="Times New Roman" pitchFamily="18" charset="0"/>
              </a:rPr>
              <a:t>在过去</a:t>
            </a:r>
            <a:r>
              <a:rPr lang="en-US" altLang="zh-CN" sz="2000" dirty="0">
                <a:cs typeface="Times New Roman" pitchFamily="18" charset="0"/>
              </a:rPr>
              <a:t>30 </a:t>
            </a:r>
            <a:r>
              <a:rPr lang="zh-CN" altLang="en-US" sz="2000" dirty="0">
                <a:cs typeface="Times New Roman" pitchFamily="18" charset="0"/>
              </a:rPr>
              <a:t>年里。时间状语“</a:t>
            </a:r>
            <a:r>
              <a:rPr lang="en-US" altLang="zh-CN" sz="2000" dirty="0">
                <a:cs typeface="Times New Roman" pitchFamily="18" charset="0"/>
              </a:rPr>
              <a:t>in/for/during the last+ </a:t>
            </a:r>
            <a:r>
              <a:rPr lang="zh-CN" altLang="en-US" sz="2000" dirty="0">
                <a:cs typeface="Times New Roman" pitchFamily="18" charset="0"/>
              </a:rPr>
              <a:t>时间段”通常与现在完成时连用。</a:t>
            </a:r>
          </a:p>
          <a:p>
            <a:r>
              <a:rPr lang="zh-CN" altLang="en-US" sz="2000" b="1" dirty="0">
                <a:cs typeface="Times New Roman" pitchFamily="18" charset="0"/>
              </a:rPr>
              <a:t>◆归纳拓展</a:t>
            </a:r>
          </a:p>
          <a:p>
            <a:r>
              <a:rPr lang="zh-CN" altLang="en-US" sz="2000" dirty="0">
                <a:cs typeface="Times New Roman" pitchFamily="18" charset="0"/>
              </a:rPr>
              <a:t>常和现在完成时连用的单词和短语还有 </a:t>
            </a:r>
            <a:r>
              <a:rPr lang="en-US" altLang="zh-CN" sz="2000" dirty="0">
                <a:cs typeface="Times New Roman" pitchFamily="18" charset="0"/>
              </a:rPr>
              <a:t>lately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recently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in/over the last/ past+ </a:t>
            </a:r>
            <a:r>
              <a:rPr lang="zh-CN" altLang="en-US" sz="2000" dirty="0">
                <a:cs typeface="Times New Roman" pitchFamily="18" charset="0"/>
              </a:rPr>
              <a:t>时间段，</a:t>
            </a:r>
            <a:r>
              <a:rPr lang="en-US" altLang="zh-CN" sz="2000" dirty="0">
                <a:cs typeface="Times New Roman" pitchFamily="18" charset="0"/>
              </a:rPr>
              <a:t>since then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up to now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so far </a:t>
            </a:r>
            <a:r>
              <a:rPr lang="zh-CN" altLang="en-US" sz="2000" dirty="0">
                <a:cs typeface="Times New Roman" pitchFamily="18" charset="0"/>
              </a:rPr>
              <a:t>等。</a:t>
            </a:r>
            <a:r>
              <a:rPr lang="zh-CN" altLang="en-US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3"/>
            <a:ext cx="10515600" cy="5510565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dirty="0">
                <a:cs typeface="Times New Roman" pitchFamily="18" charset="0"/>
              </a:rPr>
              <a:t>◆单句语法填空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2019·</a:t>
            </a:r>
            <a:r>
              <a:rPr lang="zh-CN" altLang="en-US" dirty="0">
                <a:cs typeface="Times New Roman" pitchFamily="18" charset="0"/>
              </a:rPr>
              <a:t>江苏卷］</a:t>
            </a:r>
            <a:r>
              <a:rPr lang="en-US" altLang="zh-CN" dirty="0">
                <a:cs typeface="Times New Roman" pitchFamily="18" charset="0"/>
              </a:rPr>
              <a:t>The musician along with his band members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en-US" altLang="zh-CN" dirty="0">
                <a:cs typeface="Times New Roman" pitchFamily="18" charset="0"/>
              </a:rPr>
              <a:t>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 　 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endParaRPr lang="en-US" altLang="zh-CN" u="sng" dirty="0">
              <a:cs typeface="Times New Roman" pitchFamily="18" charset="0"/>
            </a:endParaRPr>
          </a:p>
          <a:p>
            <a:r>
              <a:rPr lang="zh-CN" altLang="en-US" dirty="0">
                <a:cs typeface="Times New Roman" pitchFamily="18" charset="0"/>
              </a:rPr>
              <a:t> 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u="sng" dirty="0" smtClean="0">
                <a:cs typeface="Times New Roman" pitchFamily="18" charset="0"/>
              </a:rPr>
              <a:t>    </a:t>
            </a:r>
            <a:r>
              <a:rPr lang="zh-CN" altLang="en-US" dirty="0" smtClean="0">
                <a:cs typeface="Times New Roman" pitchFamily="18" charset="0"/>
              </a:rPr>
              <a:t>（ </a:t>
            </a:r>
            <a:r>
              <a:rPr lang="en-US" altLang="zh-CN" dirty="0">
                <a:cs typeface="Times New Roman" pitchFamily="18" charset="0"/>
              </a:rPr>
              <a:t>give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ten performances in the last three months.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My brother is an actor. He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   </a:t>
            </a:r>
            <a:r>
              <a:rPr lang="zh-CN" altLang="en-US" u="sng" dirty="0" smtClean="0">
                <a:cs typeface="Times New Roman" pitchFamily="18" charset="0"/>
              </a:rPr>
              <a:t>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appear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in several films so far.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2015·</a:t>
            </a:r>
            <a:r>
              <a:rPr lang="zh-CN" altLang="en-US" dirty="0">
                <a:cs typeface="Times New Roman" pitchFamily="18" charset="0"/>
              </a:rPr>
              <a:t>北京卷］</a:t>
            </a:r>
            <a:r>
              <a:rPr lang="en-US" altLang="zh-CN" dirty="0">
                <a:cs typeface="Times New Roman" pitchFamily="18" charset="0"/>
              </a:rPr>
              <a:t>In the last few years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China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u="sng" dirty="0" smtClean="0">
                <a:cs typeface="Times New Roman" pitchFamily="18" charset="0"/>
              </a:rPr>
              <a:t>  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make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great achievements in environmental protection. </a:t>
            </a:r>
            <a:endParaRPr lang="en-US" altLang="zh-CN" dirty="0" smtClean="0">
              <a:cs typeface="Times New Roman" pitchFamily="18" charset="0"/>
            </a:endParaRP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2011·</a:t>
            </a:r>
            <a:r>
              <a:rPr lang="zh-CN" altLang="en-US" dirty="0">
                <a:cs typeface="Times New Roman" pitchFamily="18" charset="0"/>
              </a:rPr>
              <a:t>江苏卷］</a:t>
            </a:r>
            <a:r>
              <a:rPr lang="en-US" altLang="zh-CN" dirty="0">
                <a:cs typeface="Times New Roman" pitchFamily="18" charset="0"/>
              </a:rPr>
              <a:t>Recently a survey comparing prices of the same goods in two different supermarkets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   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cause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heated debate among citizens.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5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Since then they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    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focus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on their handwriting.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6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Up to now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the program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   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save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thousands of children who would otherwise have died. </a:t>
            </a:r>
            <a:endParaRPr lang="en-US" altLang="zh-CN" dirty="0" smtClean="0">
              <a:cs typeface="Times New Roman" pitchFamily="18" charset="0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064875" y="1848428"/>
            <a:ext cx="2932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 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given </a:t>
            </a:r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4010488" y="2322547"/>
            <a:ext cx="2932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appeared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en-US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6395961" y="2860486"/>
            <a:ext cx="29328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made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2" name="矩形 1"/>
          <p:cNvSpPr/>
          <p:nvPr/>
        </p:nvSpPr>
        <p:spPr>
          <a:xfrm>
            <a:off x="2412066" y="4196651"/>
            <a:ext cx="13773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caused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3071700" y="4671850"/>
            <a:ext cx="16193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have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focused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222817" y="5310747"/>
            <a:ext cx="12634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saved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2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词汇七 　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growth </a:t>
            </a:r>
            <a:r>
              <a:rPr lang="en-US" altLang="zh-CN" sz="2000" b="1" i="1" dirty="0">
                <a:solidFill>
                  <a:srgbClr val="00B0F0"/>
                </a:solidFill>
                <a:cs typeface="Times New Roman" pitchFamily="18" charset="0"/>
              </a:rPr>
              <a:t>n.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1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）增多，增长（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+in /of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）</a:t>
            </a:r>
            <a:endParaRPr lang="en-US" altLang="zh-CN" sz="2000" b="1" dirty="0">
              <a:solidFill>
                <a:srgbClr val="00B0F0"/>
              </a:solidFill>
              <a:cs typeface="Times New Roman" pitchFamily="18" charset="0"/>
            </a:endParaRPr>
          </a:p>
          <a:p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                                  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2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）生长，成长</a:t>
            </a:r>
            <a:endParaRPr lang="en-US" altLang="zh-CN" sz="2000" b="1" dirty="0">
              <a:solidFill>
                <a:srgbClr val="00B0F0"/>
              </a:solidFill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◆教材原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句      </a:t>
            </a:r>
            <a:r>
              <a:rPr lang="en-US" altLang="zh-CN" sz="2000" dirty="0" smtClean="0">
                <a:cs typeface="Times New Roman" pitchFamily="18" charset="0"/>
              </a:rPr>
              <a:t>...</a:t>
            </a:r>
            <a:r>
              <a:rPr lang="en-US" altLang="zh-CN" sz="2000" dirty="0">
                <a:cs typeface="Times New Roman" pitchFamily="18" charset="0"/>
              </a:rPr>
              <a:t>this </a:t>
            </a:r>
            <a:r>
              <a:rPr lang="en-US" altLang="zh-CN" sz="2000" b="1" dirty="0">
                <a:cs typeface="Times New Roman" pitchFamily="18" charset="0"/>
              </a:rPr>
              <a:t>growth </a:t>
            </a:r>
            <a:r>
              <a:rPr lang="en-US" altLang="zh-CN" sz="2000" dirty="0">
                <a:cs typeface="Times New Roman" pitchFamily="18" charset="0"/>
              </a:rPr>
              <a:t>is clearly going to continue. ……</a:t>
            </a:r>
            <a:r>
              <a:rPr lang="zh-CN" altLang="en-US" sz="2000" dirty="0">
                <a:cs typeface="Times New Roman" pitchFamily="18" charset="0"/>
              </a:rPr>
              <a:t>增长还在明显地继续着。</a:t>
            </a: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◆要点必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记      </a:t>
            </a:r>
            <a:r>
              <a:rPr lang="en-US" altLang="zh-CN" sz="2000" dirty="0" smtClean="0">
                <a:cs typeface="Times New Roman" pitchFamily="18" charset="0"/>
              </a:rPr>
              <a:t>healthy </a:t>
            </a:r>
            <a:r>
              <a:rPr lang="en-US" altLang="zh-CN" sz="2000" dirty="0">
                <a:cs typeface="Times New Roman" pitchFamily="18" charset="0"/>
              </a:rPr>
              <a:t>growth </a:t>
            </a:r>
            <a:r>
              <a:rPr lang="zh-CN" altLang="en-US" sz="2000" dirty="0">
                <a:cs typeface="Times New Roman" pitchFamily="18" charset="0"/>
              </a:rPr>
              <a:t>健康成长</a:t>
            </a:r>
          </a:p>
          <a:p>
            <a:r>
              <a:rPr lang="en-US" altLang="zh-CN" sz="2000" dirty="0" smtClean="0">
                <a:cs typeface="Times New Roman" pitchFamily="18" charset="0"/>
              </a:rPr>
              <a:t>                          the </a:t>
            </a:r>
            <a:r>
              <a:rPr lang="en-US" altLang="zh-CN" sz="2000" dirty="0">
                <a:cs typeface="Times New Roman" pitchFamily="18" charset="0"/>
              </a:rPr>
              <a:t>rapid growth of world population </a:t>
            </a:r>
            <a:r>
              <a:rPr lang="zh-CN" altLang="en-US" sz="2000" dirty="0" smtClean="0">
                <a:cs typeface="Times New Roman" pitchFamily="18" charset="0"/>
              </a:rPr>
              <a:t>世界</a:t>
            </a:r>
            <a:r>
              <a:rPr lang="zh-CN" altLang="en-US" sz="2000" dirty="0">
                <a:cs typeface="Times New Roman" pitchFamily="18" charset="0"/>
              </a:rPr>
              <a:t>人口的迅速增长 </a:t>
            </a:r>
          </a:p>
          <a:p>
            <a:pPr>
              <a:lnSpc>
                <a:spcPct val="100000"/>
              </a:lnSpc>
            </a:pP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◆</a:t>
            </a: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词语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积累     </a:t>
            </a:r>
            <a:r>
              <a:rPr lang="en-US" altLang="zh-CN" sz="2000" dirty="0" smtClean="0">
                <a:cs typeface="Times New Roman" pitchFamily="18" charset="0"/>
              </a:rPr>
              <a:t>  grow </a:t>
            </a:r>
            <a:r>
              <a:rPr lang="en-US" altLang="zh-CN" sz="2000" i="1" dirty="0">
                <a:cs typeface="Times New Roman" pitchFamily="18" charset="0"/>
              </a:rPr>
              <a:t>vi. </a:t>
            </a:r>
            <a:r>
              <a:rPr lang="zh-CN" altLang="en-US" sz="2000" dirty="0">
                <a:cs typeface="Times New Roman" pitchFamily="18" charset="0"/>
              </a:rPr>
              <a:t>生长；增加 </a:t>
            </a:r>
            <a:r>
              <a:rPr lang="en-US" altLang="zh-CN" sz="2000" i="1" dirty="0" err="1">
                <a:cs typeface="Times New Roman" pitchFamily="18" charset="0"/>
              </a:rPr>
              <a:t>vt.</a:t>
            </a:r>
            <a:r>
              <a:rPr lang="en-US" altLang="zh-CN" sz="2000" i="1" dirty="0">
                <a:cs typeface="Times New Roman" pitchFamily="18" charset="0"/>
              </a:rPr>
              <a:t> </a:t>
            </a:r>
            <a:r>
              <a:rPr lang="zh-CN" altLang="en-US" sz="2000" dirty="0">
                <a:cs typeface="Times New Roman" pitchFamily="18" charset="0"/>
              </a:rPr>
              <a:t>种植    </a:t>
            </a:r>
            <a:r>
              <a:rPr lang="en-US" altLang="zh-CN" sz="2000" dirty="0">
                <a:cs typeface="Times New Roman" pitchFamily="18" charset="0"/>
              </a:rPr>
              <a:t>grow up </a:t>
            </a:r>
            <a:r>
              <a:rPr lang="zh-CN" altLang="en-US" sz="2000" dirty="0">
                <a:cs typeface="Times New Roman" pitchFamily="18" charset="0"/>
              </a:rPr>
              <a:t>长大	</a:t>
            </a:r>
          </a:p>
          <a:p>
            <a:r>
              <a:rPr lang="zh-CN" altLang="en-US" b="1" dirty="0">
                <a:cs typeface="Times New Roman" pitchFamily="18" charset="0"/>
              </a:rPr>
              <a:t>◆归纳拓展    </a:t>
            </a:r>
            <a:r>
              <a:rPr lang="en-US" altLang="zh-CN" i="1" dirty="0">
                <a:cs typeface="Times New Roman" pitchFamily="18" charset="0"/>
              </a:rPr>
              <a:t>v. </a:t>
            </a:r>
            <a:r>
              <a:rPr lang="en-US" altLang="zh-CN" dirty="0">
                <a:cs typeface="Times New Roman" pitchFamily="18" charset="0"/>
              </a:rPr>
              <a:t>/</a:t>
            </a:r>
            <a:r>
              <a:rPr lang="en-US" altLang="zh-CN" i="1" dirty="0">
                <a:cs typeface="Times New Roman" pitchFamily="18" charset="0"/>
              </a:rPr>
              <a:t>adj. </a:t>
            </a:r>
            <a:r>
              <a:rPr lang="en-US" altLang="zh-CN" dirty="0">
                <a:cs typeface="Times New Roman" pitchFamily="18" charset="0"/>
              </a:rPr>
              <a:t>+-th → </a:t>
            </a:r>
            <a:r>
              <a:rPr lang="en-US" altLang="zh-CN" i="1" dirty="0">
                <a:cs typeface="Times New Roman" pitchFamily="18" charset="0"/>
              </a:rPr>
              <a:t>n. </a:t>
            </a:r>
            <a:endParaRPr lang="en-US" altLang="zh-CN" dirty="0">
              <a:cs typeface="Times New Roman" pitchFamily="18" charset="0"/>
            </a:endParaRPr>
          </a:p>
          <a:p>
            <a:r>
              <a:rPr lang="en-US" altLang="zh-CN" dirty="0" smtClean="0">
                <a:cs typeface="Times New Roman" pitchFamily="18" charset="0"/>
              </a:rPr>
              <a:t>             grow </a:t>
            </a:r>
            <a:r>
              <a:rPr lang="en-US" altLang="zh-CN" i="1" dirty="0">
                <a:cs typeface="Times New Roman" pitchFamily="18" charset="0"/>
              </a:rPr>
              <a:t>v. </a:t>
            </a:r>
            <a:r>
              <a:rPr lang="zh-CN" altLang="en-US" dirty="0">
                <a:cs typeface="Times New Roman" pitchFamily="18" charset="0"/>
              </a:rPr>
              <a:t>生长→ </a:t>
            </a:r>
            <a:r>
              <a:rPr lang="en-US" altLang="zh-CN" dirty="0">
                <a:cs typeface="Times New Roman" pitchFamily="18" charset="0"/>
              </a:rPr>
              <a:t>growth </a:t>
            </a:r>
            <a:r>
              <a:rPr lang="en-US" altLang="zh-CN" i="1" dirty="0">
                <a:cs typeface="Times New Roman" pitchFamily="18" charset="0"/>
              </a:rPr>
              <a:t>n. </a:t>
            </a:r>
            <a:r>
              <a:rPr lang="zh-CN" altLang="en-US" dirty="0">
                <a:cs typeface="Times New Roman" pitchFamily="18" charset="0"/>
              </a:rPr>
              <a:t>生长        </a:t>
            </a:r>
            <a:r>
              <a:rPr lang="en-US" altLang="zh-CN" dirty="0">
                <a:cs typeface="Times New Roman" pitchFamily="18" charset="0"/>
              </a:rPr>
              <a:t>long </a:t>
            </a:r>
            <a:r>
              <a:rPr lang="en-US" altLang="zh-CN" i="1" dirty="0">
                <a:cs typeface="Times New Roman" pitchFamily="18" charset="0"/>
              </a:rPr>
              <a:t>adj. </a:t>
            </a:r>
            <a:r>
              <a:rPr lang="zh-CN" altLang="en-US" dirty="0">
                <a:cs typeface="Times New Roman" pitchFamily="18" charset="0"/>
              </a:rPr>
              <a:t>长的→ </a:t>
            </a:r>
            <a:r>
              <a:rPr lang="en-US" altLang="zh-CN" dirty="0">
                <a:cs typeface="Times New Roman" pitchFamily="18" charset="0"/>
              </a:rPr>
              <a:t>length </a:t>
            </a:r>
            <a:r>
              <a:rPr lang="en-US" altLang="zh-CN" i="1" dirty="0">
                <a:cs typeface="Times New Roman" pitchFamily="18" charset="0"/>
              </a:rPr>
              <a:t>n. </a:t>
            </a:r>
            <a:r>
              <a:rPr lang="zh-CN" altLang="en-US" dirty="0">
                <a:cs typeface="Times New Roman" pitchFamily="18" charset="0"/>
              </a:rPr>
              <a:t>长度 </a:t>
            </a:r>
          </a:p>
          <a:p>
            <a:r>
              <a:rPr lang="en-US" altLang="zh-CN" dirty="0" smtClean="0">
                <a:cs typeface="Times New Roman" pitchFamily="18" charset="0"/>
              </a:rPr>
              <a:t>            wide </a:t>
            </a:r>
            <a:r>
              <a:rPr lang="en-US" altLang="zh-CN" i="1" dirty="0">
                <a:cs typeface="Times New Roman" pitchFamily="18" charset="0"/>
              </a:rPr>
              <a:t>adj. </a:t>
            </a:r>
            <a:r>
              <a:rPr lang="zh-CN" altLang="en-US" dirty="0">
                <a:cs typeface="Times New Roman" pitchFamily="18" charset="0"/>
              </a:rPr>
              <a:t>宽的→ </a:t>
            </a:r>
            <a:r>
              <a:rPr lang="en-US" altLang="zh-CN" dirty="0">
                <a:cs typeface="Times New Roman" pitchFamily="18" charset="0"/>
              </a:rPr>
              <a:t>width </a:t>
            </a:r>
            <a:r>
              <a:rPr lang="en-US" altLang="zh-CN" i="1" dirty="0">
                <a:cs typeface="Times New Roman" pitchFamily="18" charset="0"/>
              </a:rPr>
              <a:t>n. </a:t>
            </a:r>
            <a:r>
              <a:rPr lang="zh-CN" altLang="en-US" dirty="0">
                <a:cs typeface="Times New Roman" pitchFamily="18" charset="0"/>
              </a:rPr>
              <a:t>宽度      </a:t>
            </a:r>
            <a:r>
              <a:rPr lang="en-US" altLang="zh-CN" dirty="0">
                <a:cs typeface="Times New Roman" pitchFamily="18" charset="0"/>
              </a:rPr>
              <a:t>deep </a:t>
            </a:r>
            <a:r>
              <a:rPr lang="en-US" altLang="zh-CN" i="1" dirty="0">
                <a:cs typeface="Times New Roman" pitchFamily="18" charset="0"/>
              </a:rPr>
              <a:t>adj. </a:t>
            </a:r>
            <a:r>
              <a:rPr lang="zh-CN" altLang="en-US" dirty="0">
                <a:cs typeface="Times New Roman" pitchFamily="18" charset="0"/>
              </a:rPr>
              <a:t>深的→ </a:t>
            </a:r>
            <a:r>
              <a:rPr lang="en-US" altLang="zh-CN" dirty="0">
                <a:cs typeface="Times New Roman" pitchFamily="18" charset="0"/>
              </a:rPr>
              <a:t>depth </a:t>
            </a:r>
            <a:r>
              <a:rPr lang="en-US" altLang="zh-CN" i="1" dirty="0">
                <a:cs typeface="Times New Roman" pitchFamily="18" charset="0"/>
              </a:rPr>
              <a:t>n. </a:t>
            </a:r>
            <a:r>
              <a:rPr lang="zh-CN" altLang="en-US" dirty="0">
                <a:cs typeface="Times New Roman" pitchFamily="18" charset="0"/>
              </a:rPr>
              <a:t>深度</a:t>
            </a:r>
          </a:p>
          <a:p>
            <a:r>
              <a:rPr lang="en-US" altLang="zh-CN" dirty="0" smtClean="0">
                <a:cs typeface="Times New Roman" pitchFamily="18" charset="0"/>
              </a:rPr>
              <a:t>             true </a:t>
            </a:r>
            <a:r>
              <a:rPr lang="en-US" altLang="zh-CN" i="1" dirty="0">
                <a:cs typeface="Times New Roman" pitchFamily="18" charset="0"/>
              </a:rPr>
              <a:t>adj. </a:t>
            </a:r>
            <a:r>
              <a:rPr lang="zh-CN" altLang="en-US" dirty="0">
                <a:cs typeface="Times New Roman" pitchFamily="18" charset="0"/>
              </a:rPr>
              <a:t>正确的→ </a:t>
            </a:r>
            <a:r>
              <a:rPr lang="en-US" altLang="zh-CN" dirty="0">
                <a:cs typeface="Times New Roman" pitchFamily="18" charset="0"/>
              </a:rPr>
              <a:t>truth </a:t>
            </a:r>
            <a:r>
              <a:rPr lang="en-US" altLang="zh-CN" i="1" dirty="0">
                <a:cs typeface="Times New Roman" pitchFamily="18" charset="0"/>
              </a:rPr>
              <a:t>n. </a:t>
            </a:r>
            <a:r>
              <a:rPr lang="zh-CN" altLang="en-US" dirty="0">
                <a:cs typeface="Times New Roman" pitchFamily="18" charset="0"/>
              </a:rPr>
              <a:t>真理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400" b="1" dirty="0">
                <a:cs typeface="Times New Roman" pitchFamily="18" charset="0"/>
              </a:rPr>
              <a:t>◆</a:t>
            </a:r>
            <a:r>
              <a:rPr lang="zh-CN" altLang="en-US" sz="2400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sz="2400" b="1" dirty="0">
                <a:ea typeface="Adobe 宋体 Std L" pitchFamily="18" charset="-122"/>
                <a:cs typeface="Times New Roman" pitchFamily="18" charset="0"/>
              </a:rPr>
              <a:t>写作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A balanced diet is necessary for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　　</a:t>
            </a:r>
            <a:r>
              <a:rPr lang="zh-CN" altLang="en-US" u="sng" dirty="0" smtClean="0">
                <a:cs typeface="Times New Roman" pitchFamily="18" charset="0"/>
              </a:rPr>
              <a:t>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zh-CN" altLang="en-US" dirty="0">
                <a:cs typeface="Times New Roman" pitchFamily="18" charset="0"/>
              </a:rPr>
              <a:t>健康成长）</a:t>
            </a:r>
            <a:r>
              <a:rPr lang="en-US" altLang="zh-CN" dirty="0">
                <a:cs typeface="Times New Roman" pitchFamily="18" charset="0"/>
              </a:rPr>
              <a:t>. </a:t>
            </a:r>
          </a:p>
          <a:p>
            <a:r>
              <a:rPr lang="zh-CN" altLang="en-US" sz="2400" b="1" dirty="0">
                <a:cs typeface="Times New Roman" pitchFamily="18" charset="0"/>
              </a:rPr>
              <a:t>◆单句语法填空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2014·</a:t>
            </a:r>
            <a:r>
              <a:rPr lang="zh-CN" altLang="en-US" dirty="0">
                <a:cs typeface="Times New Roman" pitchFamily="18" charset="0"/>
              </a:rPr>
              <a:t>福建卷］</a:t>
            </a:r>
            <a:r>
              <a:rPr lang="en-US" altLang="zh-CN" dirty="0">
                <a:cs typeface="Times New Roman" pitchFamily="18" charset="0"/>
              </a:rPr>
              <a:t>Students should involve themselves in community activities where they can gain experience for </a:t>
            </a:r>
            <a:r>
              <a:rPr lang="en-US" altLang="zh-CN" u="sng" dirty="0">
                <a:cs typeface="Times New Roman" pitchFamily="18" charset="0"/>
              </a:rPr>
              <a:t>  </a:t>
            </a:r>
            <a:r>
              <a:rPr lang="zh-CN" altLang="en-US" u="sng" dirty="0">
                <a:cs typeface="Times New Roman" pitchFamily="18" charset="0"/>
              </a:rPr>
              <a:t>　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grow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. </a:t>
            </a:r>
          </a:p>
          <a:p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All morning as she waited for the medical report from the doctor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her </a:t>
            </a:r>
            <a:r>
              <a:rPr lang="en-US" altLang="zh-CN" dirty="0" smtClean="0">
                <a:cs typeface="Times New Roman" pitchFamily="18" charset="0"/>
              </a:rPr>
              <a:t>nervousness   </a:t>
            </a:r>
            <a:r>
              <a:rPr lang="en-US" altLang="zh-CN" u="sng" dirty="0" smtClean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u="sng" dirty="0" smtClean="0">
                <a:cs typeface="Times New Roman" pitchFamily="18" charset="0"/>
              </a:rPr>
              <a:t>      </a:t>
            </a:r>
            <a:r>
              <a:rPr lang="en-US" altLang="zh-CN" dirty="0" smtClean="0">
                <a:cs typeface="Times New Roman" pitchFamily="18" charset="0"/>
              </a:rPr>
              <a:t>__________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grow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. 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5252895" y="930698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healthy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growth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4106660" y="2818690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growth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928210" y="3904874"/>
            <a:ext cx="29328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grew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5745" y="858406"/>
            <a:ext cx="10515600" cy="4724786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sz="3600" dirty="0"/>
              <a:t>2. Which of the following is NOT what some experts are worried about? </a:t>
            </a:r>
          </a:p>
          <a:p>
            <a:pPr marL="457200" indent="-457200">
              <a:buAutoNum type="alphaUcPeriod"/>
            </a:pPr>
            <a:r>
              <a:rPr lang="en-US" altLang="zh-CN" sz="3600" dirty="0"/>
              <a:t>They are worried about crime in </a:t>
            </a:r>
            <a:r>
              <a:rPr lang="en-US" altLang="zh-CN" sz="3600" dirty="0" smtClean="0"/>
              <a:t>cyberspace.   B</a:t>
            </a:r>
            <a:r>
              <a:rPr lang="en-US" altLang="zh-CN" sz="3600" dirty="0"/>
              <a:t>.    Young hackers can get into the computers of banks and governments. </a:t>
            </a:r>
          </a:p>
          <a:p>
            <a:pPr marL="457200" indent="-457200">
              <a:buAutoNum type="alphaUcPeriod" startAt="3"/>
            </a:pPr>
            <a:r>
              <a:rPr lang="en-US" altLang="zh-CN" sz="3600" dirty="0" smtClean="0"/>
              <a:t>Terrorists </a:t>
            </a:r>
            <a:r>
              <a:rPr lang="en-US" altLang="zh-CN" sz="3600" dirty="0"/>
              <a:t>may make planes crash. </a:t>
            </a:r>
            <a:r>
              <a:rPr lang="en-US" altLang="zh-CN" sz="3600" dirty="0" smtClean="0"/>
              <a:t>                 D</a:t>
            </a:r>
            <a:r>
              <a:rPr lang="en-US" altLang="zh-CN" sz="3600" dirty="0"/>
              <a:t>. </a:t>
            </a:r>
            <a:r>
              <a:rPr lang="en-US" altLang="zh-CN" sz="3600" dirty="0" smtClean="0"/>
              <a:t> People </a:t>
            </a:r>
            <a:r>
              <a:rPr lang="en-US" altLang="zh-CN" sz="3600" dirty="0"/>
              <a:t>may damage the world’s computers. </a:t>
            </a:r>
            <a:endParaRPr lang="en-US" altLang="zh-CN" sz="3600" dirty="0" smtClean="0"/>
          </a:p>
          <a:p>
            <a:r>
              <a:rPr lang="en-US" altLang="zh-CN" sz="3600" dirty="0" smtClean="0"/>
              <a:t>3</a:t>
            </a:r>
            <a:r>
              <a:rPr lang="en-US" altLang="zh-CN" sz="3600" dirty="0"/>
              <a:t>. The second paragraph mainly tells us </a:t>
            </a:r>
            <a:r>
              <a:rPr lang="en-US" altLang="zh-CN" sz="3600" u="sng" dirty="0"/>
              <a:t> </a:t>
            </a:r>
            <a:r>
              <a:rPr lang="zh-CN" altLang="en-US" sz="3600" u="sng" dirty="0"/>
              <a:t>　　　　</a:t>
            </a:r>
            <a:r>
              <a:rPr lang="en-US" altLang="zh-CN" sz="3600" dirty="0"/>
              <a:t>. </a:t>
            </a:r>
          </a:p>
          <a:p>
            <a:r>
              <a:rPr lang="en-US" altLang="zh-CN" sz="3600" dirty="0"/>
              <a:t>A. the growth of the Internet                     </a:t>
            </a:r>
            <a:r>
              <a:rPr lang="en-US" altLang="zh-CN" sz="3600" dirty="0" smtClean="0"/>
              <a:t>          B</a:t>
            </a:r>
            <a:r>
              <a:rPr lang="en-US" altLang="zh-CN" sz="3600" dirty="0"/>
              <a:t>. now many computers are connected to the Internet </a:t>
            </a:r>
          </a:p>
          <a:p>
            <a:r>
              <a:rPr lang="en-US" altLang="zh-CN" sz="3600" dirty="0"/>
              <a:t>C. there will be more and more computers in the future   D. computers can grow bigger and bigger</a:t>
            </a:r>
          </a:p>
          <a:p>
            <a:endParaRPr lang="zh-CN" altLang="en-US" sz="54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100000"/>
              </a:lnSpc>
            </a:pP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654339" y="804105"/>
            <a:ext cx="286663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838200" y="1222725"/>
            <a:ext cx="10515600" cy="5055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buNone/>
            </a:pPr>
            <a:endParaRPr lang="en-US" altLang="zh-CN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5282" y="2265402"/>
            <a:ext cx="1082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6917" y="3322798"/>
            <a:ext cx="1082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○</a:t>
            </a:r>
          </a:p>
        </p:txBody>
      </p:sp>
    </p:spTree>
    <p:extLst>
      <p:ext uri="{BB962C8B-B14F-4D97-AF65-F5344CB8AC3E}">
        <p14:creationId xmlns:p14="http://schemas.microsoft.com/office/powerpoint/2010/main" xmlns="" val="102692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The population of the city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u="sng" dirty="0" smtClean="0">
                <a:cs typeface="Times New Roman" pitchFamily="18" charset="0"/>
              </a:rPr>
              <a:t> 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grow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to more than </a:t>
            </a:r>
            <a:r>
              <a:rPr lang="en-US" altLang="zh-CN" dirty="0" smtClean="0">
                <a:cs typeface="Times New Roman" pitchFamily="18" charset="0"/>
              </a:rPr>
              <a:t> twice </a:t>
            </a:r>
            <a:r>
              <a:rPr lang="en-US" altLang="zh-CN" dirty="0">
                <a:cs typeface="Times New Roman" pitchFamily="18" charset="0"/>
              </a:rPr>
              <a:t>what it was in 1949. The figure is now approaching 74 million. 	</a:t>
            </a:r>
          </a:p>
          <a:p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5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For breakfast he only drinks juice from fresh fruit </a:t>
            </a:r>
            <a:r>
              <a:rPr lang="en-US" altLang="zh-CN" u="sng" dirty="0">
                <a:cs typeface="Times New Roman" pitchFamily="18" charset="0"/>
              </a:rPr>
              <a:t>  </a:t>
            </a:r>
            <a:r>
              <a:rPr lang="zh-CN" altLang="en-US" u="sng" dirty="0">
                <a:cs typeface="Times New Roman" pitchFamily="18" charset="0"/>
              </a:rPr>
              <a:t>　　　</a:t>
            </a:r>
            <a:r>
              <a:rPr lang="en-US" altLang="zh-CN" u="sng" dirty="0" smtClean="0">
                <a:cs typeface="Times New Roman" pitchFamily="18" charset="0"/>
              </a:rPr>
              <a:t>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grow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on his own farm.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6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The biggest whale is the blue whale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which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</a:t>
            </a:r>
            <a:r>
              <a:rPr lang="zh-CN" altLang="en-US" u="sng" dirty="0" smtClean="0">
                <a:cs typeface="Times New Roman" pitchFamily="18" charset="0"/>
              </a:rPr>
              <a:t>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grow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to be about 29 meters long—the height of a 9-storey building. 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4395528" y="562710"/>
            <a:ext cx="29328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zh-CN" altLang="en-US" sz="2400" dirty="0"/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grown 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7187058" y="1622578"/>
            <a:ext cx="29328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zh-CN" altLang="en-US" sz="2400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grown 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en-US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6417660" y="2770749"/>
            <a:ext cx="29328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grows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6989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词汇八 　</a:t>
            </a:r>
            <a:r>
              <a:rPr lang="en-US" altLang="zh-CN" b="1" dirty="0">
                <a:solidFill>
                  <a:srgbClr val="00B0F0"/>
                </a:solidFill>
                <a:cs typeface="Times New Roman" pitchFamily="18" charset="0"/>
              </a:rPr>
              <a:t>get into</a:t>
            </a:r>
          </a:p>
          <a:p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b="1" dirty="0">
                <a:solidFill>
                  <a:srgbClr val="00B0F0"/>
                </a:solidFill>
                <a:cs typeface="Times New Roman" pitchFamily="18" charset="0"/>
              </a:rPr>
              <a:t>1</a:t>
            </a:r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）进入；参与，开始（某事）；对</a:t>
            </a:r>
            <a:r>
              <a:rPr lang="en-US" altLang="zh-CN" b="1" dirty="0">
                <a:solidFill>
                  <a:srgbClr val="00B0F0"/>
                </a:solidFill>
                <a:cs typeface="Times New Roman" pitchFamily="18" charset="0"/>
              </a:rPr>
              <a:t>……</a:t>
            </a:r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产生兴趣，开始喜欢</a:t>
            </a:r>
          </a:p>
          <a:p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b="1" dirty="0">
                <a:solidFill>
                  <a:srgbClr val="00B0F0"/>
                </a:solidFill>
                <a:cs typeface="Times New Roman" pitchFamily="18" charset="0"/>
              </a:rPr>
              <a:t>2</a:t>
            </a:r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）养成（习惯），习惯于</a:t>
            </a:r>
          </a:p>
          <a:p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b="1" dirty="0">
                <a:solidFill>
                  <a:srgbClr val="00B0F0"/>
                </a:solidFill>
                <a:cs typeface="Times New Roman" pitchFamily="18" charset="0"/>
              </a:rPr>
              <a:t>3</a:t>
            </a:r>
            <a:r>
              <a:rPr lang="zh-CN" altLang="en-US" b="1" dirty="0">
                <a:solidFill>
                  <a:srgbClr val="00B0F0"/>
                </a:solidFill>
                <a:cs typeface="Times New Roman" pitchFamily="18" charset="0"/>
              </a:rPr>
              <a:t>）陷入（麻烦、困难等），处于，达到</a:t>
            </a:r>
            <a:r>
              <a:rPr lang="zh-CN" altLang="en-US" b="1" dirty="0">
                <a:cs typeface="Times New Roman" pitchFamily="18" charset="0"/>
              </a:rPr>
              <a:t>	</a:t>
            </a:r>
          </a:p>
          <a:p>
            <a:r>
              <a:rPr lang="zh-CN" altLang="en-US" b="1" dirty="0" smtClean="0">
                <a:cs typeface="Times New Roman" pitchFamily="18" charset="0"/>
              </a:rPr>
              <a:t>◆</a:t>
            </a:r>
            <a:r>
              <a:rPr lang="zh-CN" altLang="en-US" b="1" dirty="0">
                <a:cs typeface="Times New Roman" pitchFamily="18" charset="0"/>
              </a:rPr>
              <a:t>教材原句</a:t>
            </a:r>
          </a:p>
          <a:p>
            <a:r>
              <a:rPr lang="en-US" altLang="zh-CN" dirty="0">
                <a:cs typeface="Times New Roman" pitchFamily="18" charset="0"/>
              </a:rPr>
              <a:t>Even now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young hackers can </a:t>
            </a:r>
            <a:r>
              <a:rPr lang="en-US" altLang="zh-CN" b="1" dirty="0">
                <a:cs typeface="Times New Roman" pitchFamily="18" charset="0"/>
              </a:rPr>
              <a:t>get into </a:t>
            </a:r>
            <a:r>
              <a:rPr lang="en-US" altLang="zh-CN" dirty="0">
                <a:cs typeface="Times New Roman" pitchFamily="18" charset="0"/>
              </a:rPr>
              <a:t>the computers of banks and governments. </a:t>
            </a:r>
          </a:p>
          <a:p>
            <a:r>
              <a:rPr lang="zh-CN" altLang="en-US" dirty="0">
                <a:cs typeface="Times New Roman" pitchFamily="18" charset="0"/>
              </a:rPr>
              <a:t>现在，年轻的黑客们甚至已经可以进入银行及政府的计算机系统。</a:t>
            </a:r>
            <a:endParaRPr lang="en-US" altLang="zh-CN" dirty="0">
              <a:cs typeface="Times New Roman" pitchFamily="18" charset="0"/>
            </a:endParaRPr>
          </a:p>
          <a:p>
            <a:r>
              <a:rPr lang="zh-CN" altLang="en-US" dirty="0">
                <a:cs typeface="Times New Roman" pitchFamily="18" charset="0"/>
              </a:rPr>
              <a:t>◆要点必记</a:t>
            </a:r>
          </a:p>
          <a:p>
            <a:r>
              <a:rPr lang="en-US" altLang="zh-CN" dirty="0">
                <a:cs typeface="Times New Roman" pitchFamily="18" charset="0"/>
              </a:rPr>
              <a:t>get into the national team </a:t>
            </a:r>
            <a:r>
              <a:rPr lang="zh-CN" altLang="en-US" dirty="0">
                <a:cs typeface="Times New Roman" pitchFamily="18" charset="0"/>
              </a:rPr>
              <a:t>进入国家队    </a:t>
            </a:r>
            <a:r>
              <a:rPr lang="en-US" altLang="zh-CN" dirty="0">
                <a:cs typeface="Times New Roman" pitchFamily="18" charset="0"/>
              </a:rPr>
              <a:t>get into jazz </a:t>
            </a:r>
            <a:r>
              <a:rPr lang="zh-CN" altLang="en-US" dirty="0">
                <a:cs typeface="Times New Roman" pitchFamily="18" charset="0"/>
              </a:rPr>
              <a:t>对爵士乐产生兴趣</a:t>
            </a:r>
          </a:p>
          <a:p>
            <a:r>
              <a:rPr lang="en-US" altLang="zh-CN" dirty="0">
                <a:cs typeface="Times New Roman" pitchFamily="18" charset="0"/>
              </a:rPr>
              <a:t>get into the habit of... </a:t>
            </a:r>
            <a:r>
              <a:rPr lang="zh-CN" altLang="en-US" dirty="0">
                <a:cs typeface="Times New Roman" pitchFamily="18" charset="0"/>
              </a:rPr>
              <a:t>养成</a:t>
            </a:r>
            <a:r>
              <a:rPr lang="en-US" altLang="zh-CN" dirty="0">
                <a:cs typeface="Times New Roman" pitchFamily="18" charset="0"/>
              </a:rPr>
              <a:t>……</a:t>
            </a:r>
            <a:r>
              <a:rPr lang="zh-CN" altLang="en-US" dirty="0">
                <a:cs typeface="Times New Roman" pitchFamily="18" charset="0"/>
              </a:rPr>
              <a:t>的习惯     </a:t>
            </a:r>
            <a:r>
              <a:rPr lang="en-US" altLang="zh-CN" dirty="0">
                <a:cs typeface="Times New Roman" pitchFamily="18" charset="0"/>
              </a:rPr>
              <a:t>get into trouble </a:t>
            </a:r>
            <a:r>
              <a:rPr lang="zh-CN" altLang="en-US" dirty="0" smtClean="0">
                <a:cs typeface="Times New Roman" pitchFamily="18" charset="0"/>
              </a:rPr>
              <a:t>惹麻烦     </a:t>
            </a:r>
            <a:r>
              <a:rPr lang="en-US" altLang="zh-CN" dirty="0" smtClean="0">
                <a:cs typeface="Times New Roman" pitchFamily="18" charset="0"/>
              </a:rPr>
              <a:t>get </a:t>
            </a:r>
            <a:r>
              <a:rPr lang="en-US" altLang="zh-CN" dirty="0">
                <a:cs typeface="Times New Roman" pitchFamily="18" charset="0"/>
              </a:rPr>
              <a:t>into debt </a:t>
            </a:r>
            <a:r>
              <a:rPr lang="zh-CN" altLang="en-US" dirty="0">
                <a:cs typeface="Times New Roman" pitchFamily="18" charset="0"/>
              </a:rPr>
              <a:t>负债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cs typeface="Times New Roman" pitchFamily="18" charset="0"/>
              </a:rPr>
              <a:t>◆归纳拓展</a:t>
            </a:r>
          </a:p>
          <a:p>
            <a:r>
              <a:rPr lang="en-US" altLang="zh-CN" sz="2000" dirty="0">
                <a:cs typeface="Times New Roman" pitchFamily="18" charset="0"/>
              </a:rPr>
              <a:t>get around 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zh-CN" altLang="en-US" sz="2000" dirty="0" smtClean="0">
                <a:cs typeface="Times New Roman" pitchFamily="18" charset="0"/>
              </a:rPr>
              <a:t>传播</a:t>
            </a:r>
            <a:r>
              <a:rPr lang="zh-CN" altLang="en-US" sz="2000" dirty="0">
                <a:cs typeface="Times New Roman" pitchFamily="18" charset="0"/>
              </a:rPr>
              <a:t>；流传；四处走动 </a:t>
            </a:r>
          </a:p>
          <a:p>
            <a:r>
              <a:rPr lang="en-US" altLang="zh-CN" sz="2000" dirty="0">
                <a:cs typeface="Times New Roman" pitchFamily="18" charset="0"/>
              </a:rPr>
              <a:t>get away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from...</a:t>
            </a:r>
            <a:r>
              <a:rPr lang="zh-CN" altLang="en-US" sz="2000" dirty="0">
                <a:cs typeface="Times New Roman" pitchFamily="18" charset="0"/>
              </a:rPr>
              <a:t>）（从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）离开；逃离</a:t>
            </a:r>
          </a:p>
          <a:p>
            <a:r>
              <a:rPr lang="en-US" altLang="zh-CN" sz="2000" dirty="0">
                <a:cs typeface="Times New Roman" pitchFamily="18" charset="0"/>
              </a:rPr>
              <a:t>get hold of 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zh-CN" altLang="en-US" sz="2000" dirty="0" smtClean="0">
                <a:cs typeface="Times New Roman" pitchFamily="18" charset="0"/>
              </a:rPr>
              <a:t>找到</a:t>
            </a:r>
            <a:r>
              <a:rPr lang="zh-CN" altLang="en-US" sz="2000" dirty="0">
                <a:cs typeface="Times New Roman" pitchFamily="18" charset="0"/>
              </a:rPr>
              <a:t>，得到；抓住</a:t>
            </a:r>
          </a:p>
          <a:p>
            <a:r>
              <a:rPr lang="en-US" altLang="zh-CN" sz="2000" dirty="0">
                <a:cs typeface="Times New Roman" pitchFamily="18" charset="0"/>
              </a:rPr>
              <a:t>get down to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doing</a:t>
            </a:r>
            <a:r>
              <a:rPr lang="zh-CN" altLang="en-US" sz="2000" dirty="0">
                <a:cs typeface="Times New Roman" pitchFamily="18" charset="0"/>
              </a:rPr>
              <a:t>）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</a:t>
            </a:r>
            <a:r>
              <a:rPr lang="zh-CN" altLang="en-US" sz="2000" dirty="0" smtClean="0">
                <a:cs typeface="Times New Roman" pitchFamily="18" charset="0"/>
              </a:rPr>
              <a:t>开始</a:t>
            </a:r>
            <a:r>
              <a:rPr lang="zh-CN" altLang="en-US" sz="2000" dirty="0">
                <a:cs typeface="Times New Roman" pitchFamily="18" charset="0"/>
              </a:rPr>
              <a:t>做某事，开始认真对待某事</a:t>
            </a:r>
          </a:p>
          <a:p>
            <a:r>
              <a:rPr lang="en-US" altLang="zh-CN" sz="2000" dirty="0">
                <a:cs typeface="Times New Roman" pitchFamily="18" charset="0"/>
              </a:rPr>
              <a:t>get on/along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with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</a:t>
            </a:r>
            <a:r>
              <a:rPr lang="zh-CN" altLang="en-US" sz="2000" dirty="0">
                <a:cs typeface="Times New Roman" pitchFamily="18" charset="0"/>
              </a:rPr>
              <a:t>） </a:t>
            </a:r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zh-CN" altLang="en-US" sz="2000" dirty="0">
                <a:cs typeface="Times New Roman" pitchFamily="18" charset="0"/>
              </a:rPr>
              <a:t>工作等）进展，进步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2400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cs typeface="Times New Roman" pitchFamily="18" charset="0"/>
              </a:rPr>
              <a:t>写出</a:t>
            </a:r>
            <a:r>
              <a:rPr lang="zh-CN" altLang="en-US" b="1" dirty="0">
                <a:cs typeface="Times New Roman" pitchFamily="18" charset="0"/>
              </a:rPr>
              <a:t>下列句中</a:t>
            </a:r>
            <a:r>
              <a:rPr lang="en-US" altLang="zh-CN" b="1" dirty="0">
                <a:cs typeface="Times New Roman" pitchFamily="18" charset="0"/>
              </a:rPr>
              <a:t>get into </a:t>
            </a:r>
            <a:r>
              <a:rPr lang="zh-CN" altLang="en-US" b="1" dirty="0">
                <a:cs typeface="Times New Roman" pitchFamily="18" charset="0"/>
              </a:rPr>
              <a:t>的含义</a:t>
            </a:r>
          </a:p>
          <a:p>
            <a:r>
              <a:rPr lang="zh-CN" altLang="en-US" sz="2400" dirty="0">
                <a:cs typeface="Times New Roman" pitchFamily="18" charset="0"/>
              </a:rPr>
              <a:t>（</a:t>
            </a:r>
            <a:r>
              <a:rPr lang="en-US" altLang="zh-CN" sz="2400" dirty="0">
                <a:cs typeface="Times New Roman" pitchFamily="18" charset="0"/>
              </a:rPr>
              <a:t>1</a:t>
            </a:r>
            <a:r>
              <a:rPr lang="zh-CN" altLang="en-US" sz="2400" dirty="0">
                <a:cs typeface="Times New Roman" pitchFamily="18" charset="0"/>
              </a:rPr>
              <a:t>）［词汇复现］</a:t>
            </a:r>
            <a:r>
              <a:rPr lang="en-US" altLang="zh-CN" sz="2400" dirty="0">
                <a:cs typeface="Times New Roman" pitchFamily="18" charset="0"/>
              </a:rPr>
              <a:t>He </a:t>
            </a:r>
            <a:r>
              <a:rPr lang="en-US" altLang="zh-CN" sz="2400" i="1" dirty="0">
                <a:cs typeface="Times New Roman" pitchFamily="18" charset="0"/>
              </a:rPr>
              <a:t>is likely to </a:t>
            </a:r>
            <a:r>
              <a:rPr lang="en-US" altLang="zh-CN" sz="2400" u="sng" dirty="0">
                <a:cs typeface="Times New Roman" pitchFamily="18" charset="0"/>
              </a:rPr>
              <a:t>get into </a:t>
            </a:r>
            <a:r>
              <a:rPr lang="en-US" altLang="zh-CN" sz="2400" dirty="0">
                <a:cs typeface="Times New Roman" pitchFamily="18" charset="0"/>
              </a:rPr>
              <a:t>the national team. </a:t>
            </a:r>
            <a:r>
              <a:rPr lang="zh-CN" altLang="en-US" sz="2400" u="sng" dirty="0">
                <a:cs typeface="Times New Roman" pitchFamily="18" charset="0"/>
              </a:rPr>
              <a:t>　  　　　　</a:t>
            </a:r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zh-CN" altLang="en-US" sz="2400" dirty="0">
                <a:cs typeface="Times New Roman" pitchFamily="18" charset="0"/>
              </a:rPr>
              <a:t>	  </a:t>
            </a:r>
            <a:endParaRPr lang="en-US" altLang="zh-CN" sz="2400" u="sng" dirty="0">
              <a:cs typeface="Times New Roman" pitchFamily="18" charset="0"/>
            </a:endParaRPr>
          </a:p>
          <a:p>
            <a:r>
              <a:rPr lang="zh-CN" altLang="en-US" sz="2400" dirty="0" smtClean="0">
                <a:cs typeface="Times New Roman" pitchFamily="18" charset="0"/>
              </a:rPr>
              <a:t>（</a:t>
            </a:r>
            <a:r>
              <a:rPr lang="en-US" altLang="zh-CN" sz="2400" dirty="0">
                <a:cs typeface="Times New Roman" pitchFamily="18" charset="0"/>
              </a:rPr>
              <a:t>2</a:t>
            </a:r>
            <a:r>
              <a:rPr lang="zh-CN" altLang="en-US" sz="2400" dirty="0">
                <a:cs typeface="Times New Roman" pitchFamily="18" charset="0"/>
              </a:rPr>
              <a:t>）［词汇复现］</a:t>
            </a:r>
            <a:r>
              <a:rPr lang="en-US" altLang="zh-CN" sz="2400" dirty="0">
                <a:cs typeface="Times New Roman" pitchFamily="18" charset="0"/>
              </a:rPr>
              <a:t>I first </a:t>
            </a:r>
            <a:r>
              <a:rPr lang="en-US" altLang="zh-CN" sz="2400" u="sng" dirty="0">
                <a:cs typeface="Times New Roman" pitchFamily="18" charset="0"/>
              </a:rPr>
              <a:t>got into </a:t>
            </a:r>
            <a:r>
              <a:rPr lang="en-US" altLang="zh-CN" sz="2400" dirty="0">
                <a:cs typeface="Times New Roman" pitchFamily="18" charset="0"/>
              </a:rPr>
              <a:t>jazz when I was a </a:t>
            </a:r>
            <a:r>
              <a:rPr lang="en-US" altLang="zh-CN" sz="2400" i="1" dirty="0">
                <a:cs typeface="Times New Roman" pitchFamily="18" charset="0"/>
              </a:rPr>
              <a:t>teenager</a:t>
            </a:r>
            <a:r>
              <a:rPr lang="en-US" altLang="zh-CN" sz="2400" dirty="0">
                <a:cs typeface="Times New Roman" pitchFamily="18" charset="0"/>
              </a:rPr>
              <a:t>. </a:t>
            </a:r>
            <a:r>
              <a:rPr lang="en-US" altLang="zh-CN" sz="2400" dirty="0" smtClean="0">
                <a:cs typeface="Times New Roman" pitchFamily="18" charset="0"/>
              </a:rPr>
              <a:t>__________________________</a:t>
            </a:r>
            <a:r>
              <a:rPr lang="zh-CN" altLang="en-US" sz="2400" u="sng" dirty="0">
                <a:cs typeface="Times New Roman" pitchFamily="18" charset="0"/>
              </a:rPr>
              <a:t>　</a:t>
            </a:r>
            <a:r>
              <a:rPr lang="zh-CN" altLang="en-US" sz="2400" u="sng" dirty="0" smtClean="0">
                <a:cs typeface="Times New Roman" pitchFamily="18" charset="0"/>
              </a:rPr>
              <a:t>  </a:t>
            </a:r>
            <a:r>
              <a:rPr lang="zh-CN" altLang="en-US" sz="2400" u="sng" dirty="0">
                <a:cs typeface="Times New Roman" pitchFamily="18" charset="0"/>
              </a:rPr>
              <a:t>　　　　 </a:t>
            </a:r>
            <a:endParaRPr lang="en-US" altLang="zh-CN" sz="2400" dirty="0">
              <a:cs typeface="Times New Roman" pitchFamily="18" charset="0"/>
            </a:endParaRPr>
          </a:p>
          <a:p>
            <a:r>
              <a:rPr lang="zh-CN" altLang="en-US" sz="2400" dirty="0">
                <a:cs typeface="Times New Roman" pitchFamily="18" charset="0"/>
              </a:rPr>
              <a:t>（</a:t>
            </a:r>
            <a:r>
              <a:rPr lang="en-US" altLang="zh-CN" sz="2400" dirty="0">
                <a:cs typeface="Times New Roman" pitchFamily="18" charset="0"/>
              </a:rPr>
              <a:t>3</a:t>
            </a:r>
            <a:r>
              <a:rPr lang="zh-CN" altLang="en-US" sz="2400" dirty="0">
                <a:cs typeface="Times New Roman" pitchFamily="18" charset="0"/>
              </a:rPr>
              <a:t>）［词汇复现］</a:t>
            </a:r>
            <a:r>
              <a:rPr lang="en-US" altLang="zh-CN" sz="2400" dirty="0">
                <a:cs typeface="Times New Roman" pitchFamily="18" charset="0"/>
              </a:rPr>
              <a:t>This child has </a:t>
            </a:r>
            <a:r>
              <a:rPr lang="en-US" altLang="zh-CN" sz="2400" u="sng" dirty="0">
                <a:cs typeface="Times New Roman" pitchFamily="18" charset="0"/>
              </a:rPr>
              <a:t>got into </a:t>
            </a:r>
            <a:r>
              <a:rPr lang="en-US" altLang="zh-CN" sz="2400" dirty="0">
                <a:cs typeface="Times New Roman" pitchFamily="18" charset="0"/>
              </a:rPr>
              <a:t>the habit of </a:t>
            </a:r>
            <a:r>
              <a:rPr lang="en-US" altLang="zh-CN" sz="2400" i="1" dirty="0">
                <a:cs typeface="Times New Roman" pitchFamily="18" charset="0"/>
              </a:rPr>
              <a:t>depending </a:t>
            </a:r>
            <a:r>
              <a:rPr lang="en-US" altLang="zh-CN" sz="2400" i="1" dirty="0" smtClean="0">
                <a:cs typeface="Times New Roman" pitchFamily="18" charset="0"/>
              </a:rPr>
              <a:t>on o</a:t>
            </a:r>
            <a:r>
              <a:rPr lang="en-US" altLang="zh-CN" sz="2400" dirty="0" smtClean="0">
                <a:cs typeface="Times New Roman" pitchFamily="18" charset="0"/>
              </a:rPr>
              <a:t>thers. ___________ </a:t>
            </a:r>
            <a:r>
              <a:rPr lang="zh-CN" altLang="en-US" sz="2400" dirty="0" smtClean="0">
                <a:cs typeface="Times New Roman" pitchFamily="18" charset="0"/>
              </a:rPr>
              <a:t> </a:t>
            </a:r>
            <a:r>
              <a:rPr lang="zh-CN" altLang="en-US" sz="2400" u="sng" dirty="0" smtClean="0">
                <a:cs typeface="Times New Roman" pitchFamily="18" charset="0"/>
              </a:rPr>
              <a:t>　</a:t>
            </a:r>
            <a:endParaRPr lang="en-US" altLang="zh-CN" sz="2400" u="sng" dirty="0" smtClean="0">
              <a:cs typeface="Times New Roman" pitchFamily="18" charset="0"/>
            </a:endParaRPr>
          </a:p>
          <a:p>
            <a:pPr lvl="0"/>
            <a:r>
              <a:rPr lang="zh-CN" altLang="en-US" sz="2000" dirty="0">
                <a:solidFill>
                  <a:prstClr val="black"/>
                </a:solidFill>
                <a:cs typeface="Times New Roman" pitchFamily="18" charset="0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cs typeface="Times New Roman" pitchFamily="18" charset="0"/>
              </a:rPr>
              <a:t>4</a:t>
            </a:r>
            <a:r>
              <a:rPr lang="zh-CN" altLang="en-US" sz="2000" dirty="0">
                <a:solidFill>
                  <a:prstClr val="black"/>
                </a:solidFill>
                <a:cs typeface="Times New Roman" pitchFamily="18" charset="0"/>
              </a:rPr>
              <a:t>）［词汇复现］</a:t>
            </a:r>
            <a:r>
              <a:rPr lang="en-US" altLang="zh-CN" sz="2000" dirty="0">
                <a:solidFill>
                  <a:prstClr val="black"/>
                </a:solidFill>
                <a:cs typeface="Times New Roman" pitchFamily="18" charset="0"/>
              </a:rPr>
              <a:t>Don’t </a:t>
            </a:r>
            <a:r>
              <a:rPr lang="en-US" altLang="zh-CN" sz="2000" u="sng" dirty="0">
                <a:solidFill>
                  <a:prstClr val="black"/>
                </a:solidFill>
                <a:cs typeface="Times New Roman" pitchFamily="18" charset="0"/>
              </a:rPr>
              <a:t>get into </a:t>
            </a:r>
            <a:r>
              <a:rPr lang="en-US" altLang="zh-CN" sz="2000" dirty="0">
                <a:solidFill>
                  <a:prstClr val="black"/>
                </a:solidFill>
                <a:cs typeface="Times New Roman" pitchFamily="18" charset="0"/>
              </a:rPr>
              <a:t>a fight with him—that will </a:t>
            </a:r>
            <a:r>
              <a:rPr lang="en-US" altLang="zh-CN" sz="2000" i="1" dirty="0">
                <a:solidFill>
                  <a:prstClr val="black"/>
                </a:solidFill>
                <a:cs typeface="Times New Roman" pitchFamily="18" charset="0"/>
              </a:rPr>
              <a:t>do more harm than good</a:t>
            </a:r>
            <a:r>
              <a:rPr lang="en-US" altLang="zh-CN" sz="2000" dirty="0">
                <a:solidFill>
                  <a:prstClr val="black"/>
                </a:solidFill>
                <a:cs typeface="Times New Roman" pitchFamily="18" charset="0"/>
              </a:rPr>
              <a:t>. </a:t>
            </a:r>
            <a:r>
              <a:rPr lang="en-US" altLang="zh-CN" sz="2000" u="sng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zh-CN" altLang="en-US" sz="2000" u="sng" dirty="0">
                <a:solidFill>
                  <a:prstClr val="black"/>
                </a:solidFill>
                <a:cs typeface="Times New Roman" pitchFamily="18" charset="0"/>
              </a:rPr>
              <a:t>　</a:t>
            </a:r>
            <a:endParaRPr lang="en-US" altLang="zh-CN" sz="2000" u="sng" dirty="0">
              <a:solidFill>
                <a:prstClr val="black"/>
              </a:solidFill>
              <a:cs typeface="Times New Roman" pitchFamily="18" charset="0"/>
            </a:endParaRPr>
          </a:p>
          <a:p>
            <a:pPr lvl="0"/>
            <a:r>
              <a:rPr lang="zh-CN" altLang="en-US" sz="2000" dirty="0">
                <a:solidFill>
                  <a:prstClr val="black"/>
                </a:solidFill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prstClr val="black"/>
                </a:solidFill>
                <a:cs typeface="Times New Roman" pitchFamily="18" charset="0"/>
              </a:rPr>
              <a:t>_________________ </a:t>
            </a:r>
            <a:r>
              <a:rPr lang="zh-CN" altLang="en-US" sz="2000" u="sng" dirty="0">
                <a:solidFill>
                  <a:prstClr val="black"/>
                </a:solidFill>
                <a:cs typeface="Times New Roman" pitchFamily="18" charset="0"/>
              </a:rPr>
              <a:t>　　　 </a:t>
            </a:r>
            <a:endParaRPr lang="en-US" altLang="zh-CN" sz="2000" dirty="0">
              <a:solidFill>
                <a:prstClr val="black"/>
              </a:solidFill>
              <a:cs typeface="Times New Roman" pitchFamily="18" charset="0"/>
            </a:endParaRPr>
          </a:p>
          <a:p>
            <a:pPr lvl="0"/>
            <a:r>
              <a:rPr lang="zh-CN" altLang="en-US" sz="2000" dirty="0">
                <a:solidFill>
                  <a:prstClr val="black"/>
                </a:solidFill>
                <a:cs typeface="Times New Roman" pitchFamily="18" charset="0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cs typeface="Times New Roman" pitchFamily="18" charset="0"/>
              </a:rPr>
              <a:t>5</a:t>
            </a:r>
            <a:r>
              <a:rPr lang="zh-CN" altLang="en-US" sz="2000" dirty="0">
                <a:solidFill>
                  <a:prstClr val="black"/>
                </a:solidFill>
                <a:cs typeface="Times New Roman" pitchFamily="18" charset="0"/>
              </a:rPr>
              <a:t>）［词汇复现］</a:t>
            </a:r>
            <a:r>
              <a:rPr lang="en-US" altLang="zh-CN" sz="2000" dirty="0">
                <a:solidFill>
                  <a:prstClr val="black"/>
                </a:solidFill>
                <a:cs typeface="Times New Roman" pitchFamily="18" charset="0"/>
              </a:rPr>
              <a:t>The </a:t>
            </a:r>
            <a:r>
              <a:rPr lang="en-US" altLang="zh-CN" sz="2000" i="1" dirty="0">
                <a:solidFill>
                  <a:prstClr val="black"/>
                </a:solidFill>
                <a:cs typeface="Times New Roman" pitchFamily="18" charset="0"/>
              </a:rPr>
              <a:t>adult </a:t>
            </a:r>
            <a:r>
              <a:rPr lang="en-US" altLang="zh-CN" sz="2000" u="sng" dirty="0">
                <a:solidFill>
                  <a:prstClr val="black"/>
                </a:solidFill>
                <a:cs typeface="Times New Roman" pitchFamily="18" charset="0"/>
              </a:rPr>
              <a:t>got into </a:t>
            </a:r>
            <a:r>
              <a:rPr lang="en-US" altLang="zh-CN" sz="2000" dirty="0">
                <a:solidFill>
                  <a:prstClr val="black"/>
                </a:solidFill>
                <a:cs typeface="Times New Roman" pitchFamily="18" charset="0"/>
              </a:rPr>
              <a:t>conversation with an Italian student. </a:t>
            </a:r>
            <a:r>
              <a:rPr lang="en-US" altLang="zh-CN" sz="2000" u="sng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zh-CN" altLang="en-US" sz="2000" u="sng" dirty="0">
                <a:solidFill>
                  <a:prstClr val="black"/>
                </a:solidFill>
                <a:cs typeface="Times New Roman" pitchFamily="18" charset="0"/>
              </a:rPr>
              <a:t>　</a:t>
            </a:r>
            <a:endParaRPr lang="en-US" altLang="zh-CN" sz="2000" u="sng" dirty="0">
              <a:solidFill>
                <a:prstClr val="black"/>
              </a:solidFill>
              <a:cs typeface="Times New Roman" pitchFamily="18" charset="0"/>
            </a:endParaRPr>
          </a:p>
          <a:p>
            <a:pPr lvl="0"/>
            <a:r>
              <a:rPr lang="zh-CN" altLang="en-US" sz="2000" dirty="0">
                <a:solidFill>
                  <a:prstClr val="black"/>
                </a:solidFill>
                <a:cs typeface="Times New Roman" pitchFamily="18" charset="0"/>
              </a:rPr>
              <a:t>　</a:t>
            </a:r>
            <a:r>
              <a:rPr lang="en-US" altLang="zh-CN" sz="2000" dirty="0">
                <a:solidFill>
                  <a:prstClr val="black"/>
                </a:solidFill>
                <a:cs typeface="Times New Roman" pitchFamily="18" charset="0"/>
              </a:rPr>
              <a:t>_______________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07862" y="1414434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进入</a:t>
            </a:r>
            <a:endParaRPr lang="zh-CN" alt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1168226" y="2536016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对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en-US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产生兴趣，开始喜欢</a:t>
            </a:r>
          </a:p>
        </p:txBody>
      </p:sp>
      <p:sp>
        <p:nvSpPr>
          <p:cNvPr id="9" name="矩形 8"/>
          <p:cNvSpPr/>
          <p:nvPr/>
        </p:nvSpPr>
        <p:spPr>
          <a:xfrm>
            <a:off x="9836966" y="3093064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养成</a:t>
            </a:r>
          </a:p>
        </p:txBody>
      </p:sp>
      <p:sp>
        <p:nvSpPr>
          <p:cNvPr id="10" name="矩形 9"/>
          <p:cNvSpPr/>
          <p:nvPr/>
        </p:nvSpPr>
        <p:spPr>
          <a:xfrm>
            <a:off x="1192299" y="4196651"/>
            <a:ext cx="27238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陷入（麻烦、困难等</a:t>
            </a:r>
          </a:p>
        </p:txBody>
      </p:sp>
      <p:sp>
        <p:nvSpPr>
          <p:cNvPr id="11" name="矩形 10"/>
          <p:cNvSpPr/>
          <p:nvPr/>
        </p:nvSpPr>
        <p:spPr>
          <a:xfrm>
            <a:off x="1192299" y="5247685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开始（交谈）</a:t>
            </a:r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 smtClean="0">
                <a:cs typeface="Times New Roman" pitchFamily="18" charset="0"/>
              </a:rPr>
              <a:t>◆</a:t>
            </a:r>
            <a:r>
              <a:rPr lang="zh-CN" altLang="en-US" sz="2000" dirty="0" smtClean="0">
                <a:cs typeface="Times New Roman" pitchFamily="18" charset="0"/>
              </a:rPr>
              <a:t>单句</a:t>
            </a:r>
            <a:r>
              <a:rPr lang="zh-CN" altLang="en-US" sz="2000" dirty="0">
                <a:cs typeface="Times New Roman" pitchFamily="18" charset="0"/>
              </a:rPr>
              <a:t>写作</a:t>
            </a:r>
            <a:endParaRPr lang="en-US" altLang="zh-CN" sz="2000" dirty="0">
              <a:cs typeface="Times New Roman" pitchFamily="18" charset="0"/>
            </a:endParaRP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6</a:t>
            </a:r>
            <a:r>
              <a:rPr lang="zh-CN" altLang="en-US" sz="2000" dirty="0">
                <a:cs typeface="Times New Roman" pitchFamily="18" charset="0"/>
              </a:rPr>
              <a:t>）［</a:t>
            </a:r>
            <a:r>
              <a:rPr lang="en-US" altLang="zh-CN" sz="2000" dirty="0">
                <a:cs typeface="Times New Roman" pitchFamily="18" charset="0"/>
              </a:rPr>
              <a:t>2012· </a:t>
            </a:r>
            <a:r>
              <a:rPr lang="zh-CN" altLang="en-US" sz="2000" dirty="0">
                <a:cs typeface="Times New Roman" pitchFamily="18" charset="0"/>
              </a:rPr>
              <a:t>江西卷］</a:t>
            </a:r>
            <a:r>
              <a:rPr lang="en-US" altLang="zh-CN" sz="2000" dirty="0">
                <a:cs typeface="Times New Roman" pitchFamily="18" charset="0"/>
              </a:rPr>
              <a:t>I’ve </a:t>
            </a:r>
            <a:r>
              <a:rPr lang="en-US" altLang="zh-CN" sz="2000" u="sng" dirty="0" smtClean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</a:t>
            </a:r>
            <a:r>
              <a:rPr lang="zh-CN" altLang="en-US" sz="2000" u="sng" dirty="0" smtClean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 </a:t>
            </a:r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zh-CN" altLang="en-US" sz="2000" dirty="0">
                <a:cs typeface="Times New Roman" pitchFamily="18" charset="0"/>
              </a:rPr>
              <a:t>养成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的习惯）</a:t>
            </a:r>
            <a:r>
              <a:rPr lang="en-US" altLang="zh-CN" sz="2000" dirty="0">
                <a:cs typeface="Times New Roman" pitchFamily="18" charset="0"/>
              </a:rPr>
              <a:t>calling in on my grandparents on my way home from school. </a:t>
            </a:r>
            <a:endParaRPr lang="en-US" altLang="zh-CN" sz="2000" dirty="0" smtClean="0">
              <a:cs typeface="Times New Roman" pitchFamily="18" charset="0"/>
            </a:endParaRP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7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Hardly could he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</a:t>
            </a:r>
            <a:r>
              <a:rPr lang="zh-CN" altLang="en-US" sz="2000" dirty="0">
                <a:cs typeface="Times New Roman" pitchFamily="18" charset="0"/>
              </a:rPr>
              <a:t>（完成）</a:t>
            </a:r>
            <a:r>
              <a:rPr lang="en-US" altLang="zh-CN" sz="2000" dirty="0">
                <a:cs typeface="Times New Roman" pitchFamily="18" charset="0"/>
              </a:rPr>
              <a:t>this amount of work in such a short time.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8</a:t>
            </a:r>
            <a:r>
              <a:rPr lang="zh-CN" altLang="en-US" sz="2000" dirty="0">
                <a:cs typeface="Times New Roman" pitchFamily="18" charset="0"/>
              </a:rPr>
              <a:t>）［词汇复现］</a:t>
            </a:r>
            <a:r>
              <a:rPr lang="en-US" altLang="zh-CN" sz="2000" dirty="0">
                <a:cs typeface="Times New Roman" pitchFamily="18" charset="0"/>
              </a:rPr>
              <a:t>I’m going to </a:t>
            </a:r>
            <a:r>
              <a:rPr lang="zh-CN" altLang="en-US" sz="2000" u="sng" dirty="0">
                <a:cs typeface="Times New Roman" pitchFamily="18" charset="0"/>
              </a:rPr>
              <a:t>　　　  　　　　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  　　　　</a:t>
            </a:r>
            <a:r>
              <a:rPr lang="zh-CN" altLang="en-US" sz="2000" dirty="0">
                <a:cs typeface="Times New Roman" pitchFamily="18" charset="0"/>
              </a:rPr>
              <a:t>（开始认真研究） </a:t>
            </a:r>
            <a:r>
              <a:rPr lang="en-US" altLang="zh-CN" sz="2000" dirty="0">
                <a:cs typeface="Times New Roman" pitchFamily="18" charset="0"/>
              </a:rPr>
              <a:t>this </a:t>
            </a:r>
            <a:r>
              <a:rPr lang="en-US" altLang="zh-CN" sz="2000" i="1" dirty="0">
                <a:cs typeface="Times New Roman" pitchFamily="18" charset="0"/>
              </a:rPr>
              <a:t>chart</a:t>
            </a:r>
            <a:r>
              <a:rPr lang="en-US" altLang="zh-CN" sz="2000" dirty="0">
                <a:cs typeface="Times New Roman" pitchFamily="18" charset="0"/>
              </a:rPr>
              <a:t>.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9</a:t>
            </a:r>
            <a:r>
              <a:rPr lang="zh-CN" altLang="en-US" sz="2000" dirty="0">
                <a:cs typeface="Times New Roman" pitchFamily="18" charset="0"/>
              </a:rPr>
              <a:t>）［词汇复现］</a:t>
            </a:r>
            <a:r>
              <a:rPr lang="en-US" altLang="zh-CN" sz="2000" dirty="0">
                <a:cs typeface="Times New Roman" pitchFamily="18" charset="0"/>
              </a:rPr>
              <a:t>News soon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</a:t>
            </a:r>
            <a:r>
              <a:rPr lang="zh-CN" altLang="en-US" sz="2000" dirty="0">
                <a:cs typeface="Times New Roman" pitchFamily="18" charset="0"/>
              </a:rPr>
              <a:t>（传开） </a:t>
            </a:r>
            <a:r>
              <a:rPr lang="en-US" altLang="zh-CN" sz="2000" dirty="0">
                <a:cs typeface="Times New Roman" pitchFamily="18" charset="0"/>
              </a:rPr>
              <a:t>that the exhibition at the </a:t>
            </a:r>
            <a:r>
              <a:rPr lang="en-US" altLang="zh-CN" sz="2000" i="1" dirty="0">
                <a:cs typeface="Times New Roman" pitchFamily="18" charset="0"/>
              </a:rPr>
              <a:t>gallery </a:t>
            </a:r>
            <a:r>
              <a:rPr lang="en-US" altLang="zh-CN" sz="2000" dirty="0">
                <a:cs typeface="Times New Roman" pitchFamily="18" charset="0"/>
              </a:rPr>
              <a:t>was a great success. </a:t>
            </a:r>
          </a:p>
          <a:p>
            <a:endParaRPr lang="en-US" altLang="zh-CN" sz="2000" dirty="0">
              <a:cs typeface="Times New Roman" pitchFamily="18" charset="0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986069" y="1424942"/>
            <a:ext cx="26853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got into the habit of </a:t>
            </a:r>
          </a:p>
        </p:txBody>
      </p:sp>
      <p:sp>
        <p:nvSpPr>
          <p:cNvPr id="7" name="矩形 6"/>
          <p:cNvSpPr/>
          <p:nvPr/>
        </p:nvSpPr>
        <p:spPr>
          <a:xfrm>
            <a:off x="3590025" y="2497000"/>
            <a:ext cx="1670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get through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07707" y="2968385"/>
            <a:ext cx="28504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get down to studying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07707" y="3651556"/>
            <a:ext cx="1585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got around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词汇九 　</a:t>
            </a:r>
            <a:r>
              <a:rPr lang="en-US" altLang="zh-CN" sz="2400" b="1" dirty="0">
                <a:solidFill>
                  <a:srgbClr val="00B0F0"/>
                </a:solidFill>
                <a:cs typeface="Times New Roman" pitchFamily="18" charset="0"/>
              </a:rPr>
              <a:t>attack</a:t>
            </a:r>
          </a:p>
          <a:p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sz="2400" b="1" dirty="0">
                <a:solidFill>
                  <a:srgbClr val="00B0F0"/>
                </a:solidFill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）</a:t>
            </a:r>
            <a:r>
              <a:rPr lang="en-US" altLang="zh-CN" sz="2400" b="1" i="1" dirty="0">
                <a:solidFill>
                  <a:srgbClr val="00B0F0"/>
                </a:solidFill>
                <a:cs typeface="Times New Roman" pitchFamily="18" charset="0"/>
              </a:rPr>
              <a:t>v. </a:t>
            </a:r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进攻，攻击；抨击；（病、虫或化学物）侵袭</a:t>
            </a:r>
          </a:p>
          <a:p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sz="2400" b="1" dirty="0">
                <a:solidFill>
                  <a:srgbClr val="00B0F0"/>
                </a:solidFill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）</a:t>
            </a:r>
            <a:r>
              <a:rPr lang="en-US" altLang="zh-CN" sz="2400" b="1" i="1" dirty="0">
                <a:solidFill>
                  <a:srgbClr val="00B0F0"/>
                </a:solidFill>
                <a:cs typeface="Times New Roman" pitchFamily="18" charset="0"/>
              </a:rPr>
              <a:t>n. </a:t>
            </a:r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［</a:t>
            </a:r>
            <a:r>
              <a:rPr lang="en-US" altLang="zh-CN" sz="2400" b="1" dirty="0">
                <a:solidFill>
                  <a:srgbClr val="00B0F0"/>
                </a:solidFill>
                <a:cs typeface="Times New Roman" pitchFamily="18" charset="0"/>
              </a:rPr>
              <a:t>C</a:t>
            </a:r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，</a:t>
            </a:r>
            <a:r>
              <a:rPr lang="en-US" altLang="zh-CN" sz="2400" b="1" dirty="0">
                <a:solidFill>
                  <a:srgbClr val="00B0F0"/>
                </a:solidFill>
                <a:cs typeface="Times New Roman" pitchFamily="18" charset="0"/>
              </a:rPr>
              <a:t>U</a:t>
            </a:r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］进攻，攻击；抨击；（疾病的）发作</a:t>
            </a:r>
            <a:r>
              <a:rPr lang="zh-CN" altLang="en-US" sz="2400" dirty="0">
                <a:solidFill>
                  <a:srgbClr val="00B0F0"/>
                </a:solidFill>
                <a:cs typeface="Times New Roman" pitchFamily="18" charset="0"/>
              </a:rPr>
              <a:t>	</a:t>
            </a:r>
            <a:endParaRPr lang="en-US" altLang="zh-CN" sz="2400" dirty="0">
              <a:solidFill>
                <a:srgbClr val="00B0F0"/>
              </a:solidFill>
              <a:cs typeface="Times New Roman" pitchFamily="18" charset="0"/>
            </a:endParaRPr>
          </a:p>
          <a:p>
            <a:r>
              <a:rPr lang="zh-CN" altLang="en-US" sz="2400" b="1" dirty="0">
                <a:cs typeface="Times New Roman" pitchFamily="18" charset="0"/>
              </a:rPr>
              <a:t>◆教材原句</a:t>
            </a:r>
          </a:p>
          <a:p>
            <a:r>
              <a:rPr lang="en-US" altLang="zh-CN" sz="2400" dirty="0">
                <a:cs typeface="Times New Roman" pitchFamily="18" charset="0"/>
              </a:rPr>
              <a:t>In the future</a:t>
            </a:r>
            <a:r>
              <a:rPr lang="zh-CN" altLang="en-US" sz="2400" dirty="0">
                <a:cs typeface="Times New Roman" pitchFamily="18" charset="0"/>
              </a:rPr>
              <a:t>，</a:t>
            </a:r>
            <a:r>
              <a:rPr lang="en-US" altLang="zh-CN" sz="2400" dirty="0">
                <a:cs typeface="Times New Roman" pitchFamily="18" charset="0"/>
              </a:rPr>
              <a:t>terrorists </a:t>
            </a:r>
            <a:r>
              <a:rPr lang="en-US" altLang="zh-CN" sz="2400" dirty="0" err="1">
                <a:cs typeface="Times New Roman" pitchFamily="18" charset="0"/>
              </a:rPr>
              <a:t>may“</a:t>
            </a:r>
            <a:r>
              <a:rPr lang="en-US" altLang="zh-CN" sz="2400" b="1" dirty="0" err="1">
                <a:cs typeface="Times New Roman" pitchFamily="18" charset="0"/>
              </a:rPr>
              <a:t>attack</a:t>
            </a:r>
            <a:r>
              <a:rPr lang="en-US" altLang="zh-CN" sz="2400" dirty="0" err="1">
                <a:cs typeface="Times New Roman" pitchFamily="18" charset="0"/>
              </a:rPr>
              <a:t>”the</a:t>
            </a:r>
            <a:r>
              <a:rPr lang="en-US" altLang="zh-CN" sz="2400" dirty="0">
                <a:cs typeface="Times New Roman" pitchFamily="18" charset="0"/>
              </a:rPr>
              <a:t> world’s computers</a:t>
            </a:r>
            <a:r>
              <a:rPr lang="zh-CN" altLang="en-US" sz="2400" dirty="0">
                <a:cs typeface="Times New Roman" pitchFamily="18" charset="0"/>
              </a:rPr>
              <a:t>，</a:t>
            </a:r>
            <a:r>
              <a:rPr lang="en-US" altLang="zh-CN" sz="2400" dirty="0">
                <a:cs typeface="Times New Roman" pitchFamily="18" charset="0"/>
              </a:rPr>
              <a:t>cause </a:t>
            </a:r>
            <a:r>
              <a:rPr lang="en-US" altLang="zh-CN" sz="2400" b="1" dirty="0">
                <a:cs typeface="Times New Roman" pitchFamily="18" charset="0"/>
              </a:rPr>
              <a:t>chaos</a:t>
            </a:r>
            <a:r>
              <a:rPr lang="zh-CN" altLang="en-US" sz="2400" dirty="0">
                <a:cs typeface="Times New Roman" pitchFamily="18" charset="0"/>
              </a:rPr>
              <a:t>，</a:t>
            </a:r>
            <a:r>
              <a:rPr lang="en-US" altLang="zh-CN" sz="2400" dirty="0">
                <a:cs typeface="Times New Roman" pitchFamily="18" charset="0"/>
              </a:rPr>
              <a:t>and make planes and trains </a:t>
            </a:r>
            <a:r>
              <a:rPr lang="en-US" altLang="zh-CN" sz="2400" b="1" dirty="0">
                <a:cs typeface="Times New Roman" pitchFamily="18" charset="0"/>
              </a:rPr>
              <a:t>crash</a:t>
            </a:r>
            <a:r>
              <a:rPr lang="en-US" altLang="zh-CN" sz="2400" dirty="0">
                <a:cs typeface="Times New Roman" pitchFamily="18" charset="0"/>
              </a:rPr>
              <a:t>.</a:t>
            </a:r>
          </a:p>
          <a:p>
            <a:r>
              <a:rPr lang="en-US" altLang="zh-CN" sz="2400" dirty="0">
                <a:cs typeface="Times New Roman" pitchFamily="18" charset="0"/>
              </a:rPr>
              <a:t> </a:t>
            </a:r>
            <a:r>
              <a:rPr lang="zh-CN" altLang="en-US" sz="2400" dirty="0">
                <a:cs typeface="Times New Roman" pitchFamily="18" charset="0"/>
              </a:rPr>
              <a:t>将来，恐怖分子可能会“攻击”全世界的计算机，制造混乱， 引发飞机和火车事故。</a:t>
            </a:r>
            <a:endParaRPr lang="en-US" altLang="zh-CN" sz="2400" dirty="0">
              <a:cs typeface="Times New Roman" pitchFamily="18" charset="0"/>
            </a:endParaRPr>
          </a:p>
          <a:p>
            <a:r>
              <a:rPr lang="zh-CN" altLang="en-US" sz="2400" b="1" dirty="0">
                <a:cs typeface="Times New Roman" pitchFamily="18" charset="0"/>
              </a:rPr>
              <a:t>◆要点必记</a:t>
            </a:r>
            <a:r>
              <a:rPr lang="en-US" altLang="zh-CN" sz="2400" b="1" dirty="0">
                <a:cs typeface="Times New Roman" pitchFamily="18" charset="0"/>
              </a:rPr>
              <a:t>1 </a:t>
            </a:r>
          </a:p>
          <a:p>
            <a:r>
              <a:rPr lang="en-US" altLang="zh-CN" sz="2400" dirty="0">
                <a:cs typeface="Times New Roman" pitchFamily="18" charset="0"/>
              </a:rPr>
              <a:t>attack the enemy </a:t>
            </a:r>
            <a:r>
              <a:rPr lang="zh-CN" altLang="en-US" sz="2400" dirty="0">
                <a:cs typeface="Times New Roman" pitchFamily="18" charset="0"/>
              </a:rPr>
              <a:t>攻击敌人             </a:t>
            </a:r>
            <a:r>
              <a:rPr lang="en-US" altLang="zh-CN" sz="2400" dirty="0">
                <a:cs typeface="Times New Roman" pitchFamily="18" charset="0"/>
              </a:rPr>
              <a:t>get attacked </a:t>
            </a:r>
            <a:r>
              <a:rPr lang="zh-CN" altLang="en-US" sz="2400" dirty="0">
                <a:cs typeface="Times New Roman" pitchFamily="18" charset="0"/>
              </a:rPr>
              <a:t>受到攻击</a:t>
            </a:r>
          </a:p>
          <a:p>
            <a:r>
              <a:rPr lang="en-US" altLang="zh-CN" sz="2400" dirty="0">
                <a:cs typeface="Times New Roman" pitchFamily="18" charset="0"/>
              </a:rPr>
              <a:t>an article attacking the football team    </a:t>
            </a:r>
            <a:r>
              <a:rPr lang="zh-CN" altLang="en-US" sz="2400" dirty="0">
                <a:cs typeface="Times New Roman" pitchFamily="18" charset="0"/>
              </a:rPr>
              <a:t>一篇抨击该足球队的文章 </a:t>
            </a:r>
          </a:p>
          <a:p>
            <a:r>
              <a:rPr lang="en-US" altLang="zh-CN" sz="2400" dirty="0">
                <a:cs typeface="Times New Roman" pitchFamily="18" charset="0"/>
              </a:rPr>
              <a:t>a disease that attacks the brain </a:t>
            </a:r>
            <a:r>
              <a:rPr lang="zh-CN" altLang="en-US" sz="2400" dirty="0">
                <a:cs typeface="Times New Roman" pitchFamily="18" charset="0"/>
              </a:rPr>
              <a:t>侵袭大脑的疾病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cs typeface="Times New Roman" pitchFamily="18" charset="0"/>
              </a:rPr>
              <a:t>◆要点必记</a:t>
            </a:r>
            <a:r>
              <a:rPr lang="en-US" altLang="zh-CN" sz="2000" b="1" dirty="0">
                <a:cs typeface="Times New Roman" pitchFamily="18" charset="0"/>
              </a:rPr>
              <a:t>2 </a:t>
            </a:r>
          </a:p>
          <a:p>
            <a:r>
              <a:rPr lang="en-US" altLang="zh-CN" sz="2000" dirty="0">
                <a:cs typeface="Times New Roman" pitchFamily="18" charset="0"/>
              </a:rPr>
              <a:t>make an attack on </a:t>
            </a:r>
            <a:r>
              <a:rPr lang="zh-CN" altLang="en-US" sz="2000" dirty="0">
                <a:cs typeface="Times New Roman" pitchFamily="18" charset="0"/>
              </a:rPr>
              <a:t>向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进行攻击	</a:t>
            </a:r>
          </a:p>
          <a:p>
            <a:r>
              <a:rPr lang="en-US" altLang="zh-CN" sz="2000" dirty="0">
                <a:cs typeface="Times New Roman" pitchFamily="18" charset="0"/>
              </a:rPr>
              <a:t>be/come under attack </a:t>
            </a:r>
            <a:r>
              <a:rPr lang="zh-CN" altLang="en-US" sz="2000" dirty="0">
                <a:cs typeface="Times New Roman" pitchFamily="18" charset="0"/>
              </a:rPr>
              <a:t>受到攻击</a:t>
            </a:r>
            <a:r>
              <a:rPr lang="en-US" altLang="zh-CN" sz="2000" dirty="0">
                <a:cs typeface="Times New Roman" pitchFamily="18" charset="0"/>
              </a:rPr>
              <a:t>/ </a:t>
            </a:r>
            <a:r>
              <a:rPr lang="zh-CN" altLang="en-US" sz="2000" dirty="0">
                <a:cs typeface="Times New Roman" pitchFamily="18" charset="0"/>
              </a:rPr>
              <a:t>抨击</a:t>
            </a:r>
          </a:p>
          <a:p>
            <a:r>
              <a:rPr lang="en-US" altLang="zh-CN" sz="2000" dirty="0">
                <a:cs typeface="Times New Roman" pitchFamily="18" charset="0"/>
              </a:rPr>
              <a:t>have/suffer a heart attack </a:t>
            </a:r>
            <a:r>
              <a:rPr lang="zh-CN" altLang="en-US" sz="2000" dirty="0">
                <a:cs typeface="Times New Roman" pitchFamily="18" charset="0"/>
              </a:rPr>
              <a:t>心脏病发作</a:t>
            </a:r>
          </a:p>
          <a:p>
            <a:r>
              <a:rPr lang="zh-CN" altLang="en-US" sz="2000" b="1" dirty="0">
                <a:cs typeface="Times New Roman" pitchFamily="18" charset="0"/>
              </a:rPr>
              <a:t>◆一言助记</a:t>
            </a:r>
          </a:p>
          <a:p>
            <a:r>
              <a:rPr lang="en-US" altLang="zh-CN" sz="2000" dirty="0">
                <a:cs typeface="Times New Roman" pitchFamily="18" charset="0"/>
              </a:rPr>
              <a:t>If you are </a:t>
            </a:r>
            <a:r>
              <a:rPr lang="en-US" altLang="zh-CN" sz="2000" u="sng" dirty="0">
                <a:cs typeface="Times New Roman" pitchFamily="18" charset="0"/>
              </a:rPr>
              <a:t>under attack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will you </a:t>
            </a:r>
            <a:r>
              <a:rPr lang="en-US" altLang="zh-CN" sz="2000" u="sng" dirty="0">
                <a:cs typeface="Times New Roman" pitchFamily="18" charset="0"/>
              </a:rPr>
              <a:t>make an attack on </a:t>
            </a:r>
            <a:r>
              <a:rPr lang="en-US" altLang="zh-CN" sz="2000" dirty="0">
                <a:cs typeface="Times New Roman" pitchFamily="18" charset="0"/>
              </a:rPr>
              <a:t>those who </a:t>
            </a:r>
            <a:r>
              <a:rPr lang="en-US" altLang="zh-CN" sz="2000" u="sng" dirty="0">
                <a:cs typeface="Times New Roman" pitchFamily="18" charset="0"/>
              </a:rPr>
              <a:t>attack </a:t>
            </a:r>
            <a:r>
              <a:rPr lang="en-US" altLang="zh-CN" sz="2000" dirty="0">
                <a:cs typeface="Times New Roman" pitchFamily="18" charset="0"/>
              </a:rPr>
              <a:t>you? </a:t>
            </a:r>
            <a:r>
              <a:rPr lang="zh-CN" altLang="en-US" sz="2000" dirty="0">
                <a:cs typeface="Times New Roman" pitchFamily="18" charset="0"/>
              </a:rPr>
              <a:t>如果你受到袭击，你会向袭击你的人发起攻击吗？ </a:t>
            </a:r>
            <a:r>
              <a:rPr lang="zh-CN" altLang="en-US" sz="2000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cs typeface="Times New Roman" pitchFamily="18" charset="0"/>
              </a:rPr>
              <a:t>◆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）［</a:t>
            </a:r>
            <a:r>
              <a:rPr lang="en-US" altLang="zh-CN" sz="2000" dirty="0">
                <a:cs typeface="Times New Roman" pitchFamily="18" charset="0"/>
              </a:rPr>
              <a:t>2012· </a:t>
            </a:r>
            <a:r>
              <a:rPr lang="zh-CN" altLang="en-US" sz="2000" dirty="0">
                <a:cs typeface="Times New Roman" pitchFamily="18" charset="0"/>
              </a:rPr>
              <a:t>福建卷］</a:t>
            </a:r>
            <a:r>
              <a:rPr lang="en-US" altLang="zh-CN" sz="2000" dirty="0">
                <a:cs typeface="Times New Roman" pitchFamily="18" charset="0"/>
              </a:rPr>
              <a:t>China recently tightened its waters controls near the </a:t>
            </a:r>
            <a:r>
              <a:rPr lang="en-US" altLang="zh-CN" sz="2000" dirty="0" err="1">
                <a:cs typeface="Times New Roman" pitchFamily="18" charset="0"/>
              </a:rPr>
              <a:t>Huangyan</a:t>
            </a:r>
            <a:r>
              <a:rPr lang="en-US" altLang="zh-CN" sz="2000" dirty="0">
                <a:cs typeface="Times New Roman" pitchFamily="18" charset="0"/>
              </a:rPr>
              <a:t> Island to prevent Chinese fishing boats from </a:t>
            </a:r>
            <a:r>
              <a:rPr lang="en-US" altLang="zh-CN" sz="2000" dirty="0" smtClean="0">
                <a:cs typeface="Times New Roman" pitchFamily="18" charset="0"/>
              </a:rPr>
              <a:t>_______________    </a:t>
            </a:r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attack</a:t>
            </a:r>
            <a:r>
              <a:rPr lang="zh-CN" altLang="en-US" sz="2000" dirty="0">
                <a:cs typeface="Times New Roman" pitchFamily="18" charset="0"/>
              </a:rPr>
              <a:t>） </a:t>
            </a:r>
            <a:r>
              <a:rPr lang="en-US" altLang="zh-CN" sz="2000" dirty="0">
                <a:cs typeface="Times New Roman" pitchFamily="18" charset="0"/>
              </a:rPr>
              <a:t>in the South China Sea.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）［词汇复现］</a:t>
            </a:r>
            <a:r>
              <a:rPr lang="en-US" altLang="zh-CN" sz="2000" dirty="0">
                <a:cs typeface="Times New Roman" pitchFamily="18" charset="0"/>
              </a:rPr>
              <a:t>The </a:t>
            </a:r>
            <a:r>
              <a:rPr lang="en-US" altLang="zh-CN" sz="2000" i="1" dirty="0">
                <a:cs typeface="Times New Roman" pitchFamily="18" charset="0"/>
              </a:rPr>
              <a:t>hackers </a:t>
            </a:r>
            <a:r>
              <a:rPr lang="en-US" altLang="zh-CN" sz="2000" dirty="0">
                <a:cs typeface="Times New Roman" pitchFamily="18" charset="0"/>
              </a:rPr>
              <a:t>may </a:t>
            </a:r>
            <a:r>
              <a:rPr lang="en-US" altLang="zh-CN" sz="2000" i="1" dirty="0">
                <a:cs typeface="Times New Roman" pitchFamily="18" charset="0"/>
              </a:rPr>
              <a:t>focus on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attack</a:t>
            </a:r>
            <a:r>
              <a:rPr lang="zh-CN" altLang="en-US" sz="2000" dirty="0">
                <a:cs typeface="Times New Roman" pitchFamily="18" charset="0"/>
              </a:rPr>
              <a:t>） </a:t>
            </a:r>
            <a:r>
              <a:rPr lang="en-US" altLang="zh-CN" sz="2000" dirty="0">
                <a:cs typeface="Times New Roman" pitchFamily="18" charset="0"/>
              </a:rPr>
              <a:t>the computer systems.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3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He received a secret commission</a:t>
            </a:r>
            <a:r>
              <a:rPr lang="zh-CN" altLang="en-US" sz="2000" dirty="0">
                <a:cs typeface="Times New Roman" pitchFamily="18" charset="0"/>
              </a:rPr>
              <a:t>（任务）</a:t>
            </a:r>
            <a:r>
              <a:rPr lang="en-US" altLang="zh-CN" sz="2000" dirty="0">
                <a:cs typeface="Times New Roman" pitchFamily="18" charset="0"/>
              </a:rPr>
              <a:t>to make an attack _____ enemy forces. 	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4540020" y="1861859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being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attacked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5450023" y="2473229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attacking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7762793" y="3095188"/>
            <a:ext cx="2932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cs typeface="Times New Roman" pitchFamily="18" charset="0"/>
              </a:rPr>
              <a:t>◆单句写作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4</a:t>
            </a:r>
            <a:r>
              <a:rPr lang="zh-CN" altLang="en-US" sz="2000" dirty="0">
                <a:cs typeface="Times New Roman" pitchFamily="18" charset="0"/>
              </a:rPr>
              <a:t>）［词汇复现］</a:t>
            </a:r>
            <a:r>
              <a:rPr lang="zh-CN" altLang="en-US" sz="2000" u="sng" dirty="0">
                <a:cs typeface="Times New Roman" pitchFamily="18" charset="0"/>
              </a:rPr>
              <a:t> 　　　　  　　　　  　　　　</a:t>
            </a:r>
            <a:r>
              <a:rPr lang="zh-CN" altLang="en-US" sz="2000" dirty="0">
                <a:cs typeface="Times New Roman" pitchFamily="18" charset="0"/>
              </a:rPr>
              <a:t>（被攻击后）</a:t>
            </a:r>
            <a:r>
              <a:rPr lang="en-US" altLang="zh-CN" sz="2000" dirty="0">
                <a:cs typeface="Times New Roman" pitchFamily="18" charset="0"/>
              </a:rPr>
              <a:t>by the </a:t>
            </a:r>
            <a:r>
              <a:rPr lang="en-US" altLang="zh-CN" sz="2000" i="1" dirty="0">
                <a:cs typeface="Times New Roman" pitchFamily="18" charset="0"/>
              </a:rPr>
              <a:t>terrorists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the tall building was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</a:t>
            </a:r>
            <a:r>
              <a:rPr lang="zh-CN" altLang="en-US" sz="2000" dirty="0">
                <a:cs typeface="Times New Roman" pitchFamily="18" charset="0"/>
              </a:rPr>
              <a:t>（一片混乱）</a:t>
            </a:r>
            <a:r>
              <a:rPr lang="en-US" altLang="zh-CN" sz="2000" dirty="0">
                <a:cs typeface="Times New Roman" pitchFamily="18" charset="0"/>
              </a:rPr>
              <a:t>.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5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The school has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  　　　　</a:t>
            </a:r>
            <a:r>
              <a:rPr lang="zh-CN" altLang="en-US" sz="2000" dirty="0">
                <a:cs typeface="Times New Roman" pitchFamily="18" charset="0"/>
              </a:rPr>
              <a:t>（受到非难） </a:t>
            </a:r>
            <a:r>
              <a:rPr lang="en-US" altLang="zh-CN" sz="2000" dirty="0">
                <a:cs typeface="Times New Roman" pitchFamily="18" charset="0"/>
              </a:rPr>
              <a:t>for failing to encourage bright pupils.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6</a:t>
            </a:r>
            <a:r>
              <a:rPr lang="zh-CN" altLang="en-US" sz="2000" dirty="0">
                <a:cs typeface="Times New Roman" pitchFamily="18" charset="0"/>
              </a:rPr>
              <a:t>）［词汇复现］</a:t>
            </a:r>
            <a:r>
              <a:rPr lang="en-US" altLang="zh-CN" sz="2000" dirty="0">
                <a:cs typeface="Times New Roman" pitchFamily="18" charset="0"/>
              </a:rPr>
              <a:t>The bride had </a:t>
            </a:r>
            <a:r>
              <a:rPr lang="zh-CN" altLang="en-US" sz="2000" u="sng" dirty="0">
                <a:cs typeface="Times New Roman" pitchFamily="18" charset="0"/>
              </a:rPr>
              <a:t>　　　　  　　　　 </a:t>
            </a:r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zh-CN" altLang="en-US" sz="2000" dirty="0">
                <a:cs typeface="Times New Roman" pitchFamily="18" charset="0"/>
              </a:rPr>
              <a:t>严重流感） </a:t>
            </a:r>
            <a:r>
              <a:rPr lang="en-US" altLang="zh-CN" sz="2000" dirty="0">
                <a:cs typeface="Times New Roman" pitchFamily="18" charset="0"/>
              </a:rPr>
              <a:t>before the </a:t>
            </a:r>
            <a:r>
              <a:rPr lang="en-US" altLang="zh-CN" sz="2000" i="1" dirty="0">
                <a:cs typeface="Times New Roman" pitchFamily="18" charset="0"/>
              </a:rPr>
              <a:t>wedding ceremony</a:t>
            </a:r>
            <a:r>
              <a:rPr lang="en-US" altLang="zh-CN" sz="2000" dirty="0">
                <a:cs typeface="Times New Roman" pitchFamily="18" charset="0"/>
              </a:rPr>
              <a:t>. 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3076316" y="1110087"/>
            <a:ext cx="38297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Having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been attacked/After being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attacked</a:t>
            </a:r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2337503" y="1894917"/>
            <a:ext cx="38297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chaos </a:t>
            </a:r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3213568" y="2495081"/>
            <a:ext cx="40484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come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under attack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87446" y="3279911"/>
            <a:ext cx="36075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bad attack of flu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词汇十 　</a:t>
            </a:r>
            <a:r>
              <a:rPr lang="en-US" altLang="zh-CN" sz="2400" b="1" dirty="0">
                <a:solidFill>
                  <a:srgbClr val="00B0F0"/>
                </a:solidFill>
                <a:cs typeface="Times New Roman" pitchFamily="18" charset="0"/>
              </a:rPr>
              <a:t>chaos </a:t>
            </a:r>
            <a:r>
              <a:rPr lang="en-US" altLang="zh-CN" sz="2400" b="1" i="1" dirty="0">
                <a:solidFill>
                  <a:srgbClr val="00B0F0"/>
                </a:solidFill>
                <a:cs typeface="Times New Roman" pitchFamily="18" charset="0"/>
              </a:rPr>
              <a:t>n. </a:t>
            </a:r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混乱，无秩序</a:t>
            </a:r>
            <a:r>
              <a:rPr lang="zh-CN" altLang="en-US" sz="2400" dirty="0">
                <a:solidFill>
                  <a:srgbClr val="00B0F0"/>
                </a:solidFill>
                <a:cs typeface="Times New Roman" pitchFamily="18" charset="0"/>
              </a:rPr>
              <a:t>	</a:t>
            </a:r>
          </a:p>
          <a:p>
            <a:r>
              <a:rPr lang="zh-CN" altLang="en-US" sz="2400" b="1" dirty="0">
                <a:cs typeface="Times New Roman" pitchFamily="18" charset="0"/>
              </a:rPr>
              <a:t>◆要点必记</a:t>
            </a:r>
          </a:p>
          <a:p>
            <a:r>
              <a:rPr lang="en-US" altLang="zh-CN" sz="2400" dirty="0">
                <a:cs typeface="Times New Roman" pitchFamily="18" charset="0"/>
              </a:rPr>
              <a:t>economic/political/domestic </a:t>
            </a:r>
            <a:r>
              <a:rPr lang="en-US" altLang="zh-CN" sz="2400" dirty="0" smtClean="0">
                <a:cs typeface="Times New Roman" pitchFamily="18" charset="0"/>
              </a:rPr>
              <a:t>chaos    </a:t>
            </a:r>
            <a:r>
              <a:rPr lang="zh-CN" altLang="en-US" sz="2400" dirty="0" smtClean="0">
                <a:cs typeface="Times New Roman" pitchFamily="18" charset="0"/>
              </a:rPr>
              <a:t>经济</a:t>
            </a:r>
            <a:r>
              <a:rPr lang="en-US" altLang="zh-CN" sz="2400" dirty="0">
                <a:cs typeface="Times New Roman" pitchFamily="18" charset="0"/>
              </a:rPr>
              <a:t>/ </a:t>
            </a:r>
            <a:r>
              <a:rPr lang="zh-CN" altLang="en-US" sz="2400" dirty="0">
                <a:cs typeface="Times New Roman" pitchFamily="18" charset="0"/>
              </a:rPr>
              <a:t>政治</a:t>
            </a:r>
            <a:r>
              <a:rPr lang="en-US" altLang="zh-CN" sz="2400" dirty="0">
                <a:cs typeface="Times New Roman" pitchFamily="18" charset="0"/>
              </a:rPr>
              <a:t>/ </a:t>
            </a:r>
            <a:r>
              <a:rPr lang="zh-CN" altLang="en-US" sz="2400" dirty="0">
                <a:cs typeface="Times New Roman" pitchFamily="18" charset="0"/>
              </a:rPr>
              <a:t>国内的混乱</a:t>
            </a:r>
          </a:p>
          <a:p>
            <a:r>
              <a:rPr lang="en-US" altLang="zh-CN" sz="2400" dirty="0">
                <a:cs typeface="Times New Roman" pitchFamily="18" charset="0"/>
              </a:rPr>
              <a:t>chaos theory </a:t>
            </a:r>
            <a:r>
              <a:rPr lang="zh-CN" altLang="en-US" sz="2400" dirty="0" smtClean="0">
                <a:cs typeface="Times New Roman" pitchFamily="18" charset="0"/>
              </a:rPr>
              <a:t>混沌</a:t>
            </a:r>
            <a:r>
              <a:rPr lang="zh-CN" altLang="en-US" sz="2400" dirty="0">
                <a:cs typeface="Times New Roman" pitchFamily="18" charset="0"/>
              </a:rPr>
              <a:t>理论</a:t>
            </a:r>
          </a:p>
          <a:p>
            <a:r>
              <a:rPr lang="en-US" altLang="zh-CN" sz="2400" dirty="0">
                <a:cs typeface="Times New Roman" pitchFamily="18" charset="0"/>
              </a:rPr>
              <a:t>cause total chaos </a:t>
            </a:r>
            <a:r>
              <a:rPr lang="zh-CN" altLang="en-US" sz="2400" dirty="0" smtClean="0">
                <a:cs typeface="Times New Roman" pitchFamily="18" charset="0"/>
              </a:rPr>
              <a:t>导致</a:t>
            </a:r>
            <a:r>
              <a:rPr lang="zh-CN" altLang="en-US" sz="2400" dirty="0">
                <a:cs typeface="Times New Roman" pitchFamily="18" charset="0"/>
              </a:rPr>
              <a:t>一片混乱</a:t>
            </a:r>
          </a:p>
          <a:p>
            <a:r>
              <a:rPr lang="en-US" altLang="zh-CN" sz="2400" dirty="0">
                <a:cs typeface="Times New Roman" pitchFamily="18" charset="0"/>
              </a:rPr>
              <a:t>in chaos </a:t>
            </a:r>
            <a:r>
              <a:rPr lang="zh-CN" altLang="en-US" sz="2400" dirty="0" smtClean="0">
                <a:cs typeface="Times New Roman" pitchFamily="18" charset="0"/>
              </a:rPr>
              <a:t>处于</a:t>
            </a:r>
            <a:r>
              <a:rPr lang="zh-CN" altLang="en-US" sz="2400" dirty="0">
                <a:cs typeface="Times New Roman" pitchFamily="18" charset="0"/>
              </a:rPr>
              <a:t>混乱</a:t>
            </a:r>
            <a:r>
              <a:rPr lang="zh-CN" altLang="en-US" sz="2400" dirty="0" smtClean="0">
                <a:cs typeface="Times New Roman" pitchFamily="18" charset="0"/>
              </a:rPr>
              <a:t>状态</a:t>
            </a:r>
            <a:endParaRPr lang="en-US" altLang="zh-CN" sz="2400" dirty="0" smtClean="0">
              <a:cs typeface="Times New Roman" pitchFamily="18" charset="0"/>
            </a:endParaRPr>
          </a:p>
          <a:p>
            <a:r>
              <a:rPr lang="zh-CN" altLang="en-US" sz="2400" b="1" dirty="0">
                <a:cs typeface="Times New Roman" pitchFamily="18" charset="0"/>
              </a:rPr>
              <a:t>◆单句写作</a:t>
            </a:r>
          </a:p>
          <a:p>
            <a:r>
              <a:rPr lang="zh-CN" altLang="en-US" sz="2400" dirty="0">
                <a:cs typeface="Times New Roman" pitchFamily="18" charset="0"/>
              </a:rPr>
              <a:t>（</a:t>
            </a:r>
            <a:r>
              <a:rPr lang="en-US" altLang="zh-CN" sz="2400" dirty="0">
                <a:cs typeface="Times New Roman" pitchFamily="18" charset="0"/>
              </a:rPr>
              <a:t>1</a:t>
            </a:r>
            <a:r>
              <a:rPr lang="zh-CN" altLang="en-US" sz="2400" dirty="0">
                <a:cs typeface="Times New Roman" pitchFamily="18" charset="0"/>
              </a:rPr>
              <a:t>） </a:t>
            </a:r>
            <a:r>
              <a:rPr lang="en-US" altLang="zh-CN" sz="2400" dirty="0">
                <a:cs typeface="Times New Roman" pitchFamily="18" charset="0"/>
              </a:rPr>
              <a:t>Heavy snow has </a:t>
            </a:r>
            <a:r>
              <a:rPr lang="en-US" altLang="zh-CN" sz="2400" u="sng" dirty="0">
                <a:cs typeface="Times New Roman" pitchFamily="18" charset="0"/>
              </a:rPr>
              <a:t> </a:t>
            </a:r>
            <a:r>
              <a:rPr lang="zh-CN" altLang="en-US" sz="2400" u="sng" dirty="0">
                <a:cs typeface="Times New Roman" pitchFamily="18" charset="0"/>
              </a:rPr>
              <a:t>　　　　  　　　　  　</a:t>
            </a:r>
            <a:r>
              <a:rPr lang="en-US" altLang="zh-CN" sz="2400" dirty="0">
                <a:cs typeface="Times New Roman" pitchFamily="18" charset="0"/>
              </a:rPr>
              <a:t>on the roads.</a:t>
            </a:r>
            <a:r>
              <a:rPr lang="zh-CN" altLang="en-US" sz="2400" dirty="0">
                <a:cs typeface="Times New Roman" pitchFamily="18" charset="0"/>
              </a:rPr>
              <a:t>（大雪导致道路上交通一片混乱。） </a:t>
            </a:r>
          </a:p>
          <a:p>
            <a:r>
              <a:rPr lang="zh-CN" altLang="en-US" sz="2400" dirty="0">
                <a:cs typeface="Times New Roman" pitchFamily="18" charset="0"/>
              </a:rPr>
              <a:t>（</a:t>
            </a:r>
            <a:r>
              <a:rPr lang="en-US" altLang="zh-CN" sz="2400" dirty="0">
                <a:cs typeface="Times New Roman" pitchFamily="18" charset="0"/>
              </a:rPr>
              <a:t>2</a:t>
            </a:r>
            <a:r>
              <a:rPr lang="zh-CN" altLang="en-US" sz="2400" dirty="0">
                <a:cs typeface="Times New Roman" pitchFamily="18" charset="0"/>
              </a:rPr>
              <a:t>）</a:t>
            </a:r>
            <a:r>
              <a:rPr lang="en-US" altLang="zh-CN" sz="2400" dirty="0">
                <a:cs typeface="Times New Roman" pitchFamily="18" charset="0"/>
              </a:rPr>
              <a:t>The house was </a:t>
            </a:r>
            <a:r>
              <a:rPr lang="en-US" altLang="zh-CN" sz="2400" u="sng" dirty="0">
                <a:cs typeface="Times New Roman" pitchFamily="18" charset="0"/>
              </a:rPr>
              <a:t> </a:t>
            </a:r>
            <a:r>
              <a:rPr lang="zh-CN" altLang="en-US" sz="2400" u="sng" dirty="0">
                <a:cs typeface="Times New Roman" pitchFamily="18" charset="0"/>
              </a:rPr>
              <a:t>　　　  　　</a:t>
            </a:r>
            <a:r>
              <a:rPr lang="zh-CN" altLang="en-US" sz="2400" u="sng" dirty="0" smtClean="0">
                <a:cs typeface="Times New Roman" pitchFamily="18" charset="0"/>
              </a:rPr>
              <a:t> </a:t>
            </a:r>
            <a:r>
              <a:rPr lang="en-US" altLang="zh-CN" sz="2400" dirty="0">
                <a:cs typeface="Times New Roman" pitchFamily="18" charset="0"/>
              </a:rPr>
              <a:t>after the party.</a:t>
            </a:r>
            <a:r>
              <a:rPr lang="zh-CN" altLang="en-US" sz="2400" dirty="0">
                <a:cs typeface="Times New Roman" pitchFamily="18" charset="0"/>
              </a:rPr>
              <a:t>（聚会后，房子里一片狼藉。） </a:t>
            </a:r>
          </a:p>
          <a:p>
            <a:r>
              <a:rPr lang="zh-CN" altLang="en-US" sz="2400" dirty="0">
                <a:cs typeface="Times New Roman" pitchFamily="18" charset="0"/>
              </a:rPr>
              <a:t>	</a:t>
            </a:r>
          </a:p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453184" y="4337410"/>
            <a:ext cx="1922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caused total chaos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48384" y="4894458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chaos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078" y="931979"/>
            <a:ext cx="10515600" cy="4724786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4. Which of the following statements is WRONG? </a:t>
            </a:r>
          </a:p>
          <a:p>
            <a:r>
              <a:rPr lang="en-US" altLang="zh-CN" sz="2000" dirty="0"/>
              <a:t>A. With the development of computers</a:t>
            </a:r>
            <a:r>
              <a:rPr lang="zh-CN" altLang="en-US" sz="2000" dirty="0"/>
              <a:t>，</a:t>
            </a:r>
            <a:r>
              <a:rPr lang="en-US" altLang="zh-CN" sz="2000" dirty="0"/>
              <a:t>our lives may change in shopping and communicating ways. </a:t>
            </a:r>
          </a:p>
          <a:p>
            <a:r>
              <a:rPr lang="en-US" altLang="zh-CN" sz="2000" dirty="0"/>
              <a:t>B. The text tells us that worry is not necessary because computers and the Internet only do good to us. </a:t>
            </a:r>
          </a:p>
          <a:p>
            <a:r>
              <a:rPr lang="en-US" altLang="zh-CN" sz="2000" dirty="0"/>
              <a:t>C. Some experts say in the future we will get entertain-</a:t>
            </a:r>
            <a:r>
              <a:rPr lang="en-US" altLang="zh-CN" sz="2000" dirty="0" err="1"/>
              <a:t>ment</a:t>
            </a:r>
            <a:r>
              <a:rPr lang="en-US" altLang="zh-CN" sz="2000" dirty="0"/>
              <a:t> from the Net. </a:t>
            </a:r>
          </a:p>
          <a:p>
            <a:r>
              <a:rPr lang="en-US" altLang="zh-CN" sz="2000" dirty="0"/>
              <a:t>D. The text tells us we can do many things but needn’t go to the place in the flesh.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654339" y="804105"/>
            <a:ext cx="286663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en-US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838200" y="1222725"/>
            <a:ext cx="10515600" cy="5055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buNone/>
            </a:pPr>
            <a:endParaRPr lang="en-US" altLang="zh-CN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702" y="2097982"/>
            <a:ext cx="1239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○</a:t>
            </a:r>
          </a:p>
        </p:txBody>
      </p:sp>
    </p:spTree>
    <p:extLst>
      <p:ext uri="{BB962C8B-B14F-4D97-AF65-F5344CB8AC3E}">
        <p14:creationId xmlns:p14="http://schemas.microsoft.com/office/powerpoint/2010/main" xmlns="" val="401522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词汇十一 　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crash </a:t>
            </a:r>
          </a:p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1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）</a:t>
            </a:r>
            <a:r>
              <a:rPr lang="en-US" altLang="zh-CN" sz="2000" b="1" i="1" dirty="0">
                <a:solidFill>
                  <a:srgbClr val="00B0F0"/>
                </a:solidFill>
                <a:cs typeface="Times New Roman" pitchFamily="18" charset="0"/>
              </a:rPr>
              <a:t>v.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（车）撞毁；（飞机）坠毁；（计算机）崩溃；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〔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很响地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〕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猛撞，</a:t>
            </a:r>
            <a:r>
              <a:rPr lang="zh-CN" altLang="en-US" sz="2000" b="1" dirty="0" smtClean="0">
                <a:solidFill>
                  <a:srgbClr val="00B0F0"/>
                </a:solidFill>
                <a:cs typeface="Times New Roman" pitchFamily="18" charset="0"/>
              </a:rPr>
              <a:t>猛击</a:t>
            </a:r>
            <a:endParaRPr lang="en-US" altLang="zh-CN" sz="2000" b="1" dirty="0" smtClean="0">
              <a:solidFill>
                <a:srgbClr val="00B0F0"/>
              </a:solidFill>
              <a:cs typeface="Times New Roman" pitchFamily="18" charset="0"/>
            </a:endParaRPr>
          </a:p>
          <a:p>
            <a:r>
              <a:rPr lang="zh-CN" altLang="en-US" sz="2000" b="1" dirty="0" smtClean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2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）</a:t>
            </a:r>
            <a:r>
              <a:rPr lang="en-US" altLang="zh-CN" sz="2000" b="1" i="1" dirty="0">
                <a:solidFill>
                  <a:srgbClr val="00B0F0"/>
                </a:solidFill>
                <a:cs typeface="Times New Roman" pitchFamily="18" charset="0"/>
              </a:rPr>
              <a:t>n.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碰撞，撞击；碰撞声</a:t>
            </a:r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	</a:t>
            </a:r>
            <a:endParaRPr lang="en-US" altLang="zh-CN" sz="2000" dirty="0">
              <a:solidFill>
                <a:srgbClr val="00B0F0"/>
              </a:solidFill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cs typeface="Times New Roman" pitchFamily="18" charset="0"/>
              </a:rPr>
              <a:t>◆要点必记</a:t>
            </a:r>
          </a:p>
          <a:p>
            <a:r>
              <a:rPr lang="en-US" altLang="zh-CN" sz="2000" dirty="0">
                <a:cs typeface="Times New Roman" pitchFamily="18" charset="0"/>
              </a:rPr>
              <a:t>crash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...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into/onto... </a:t>
            </a:r>
            <a:r>
              <a:rPr lang="zh-CN" altLang="en-US" sz="2000" dirty="0">
                <a:cs typeface="Times New Roman" pitchFamily="18" charset="0"/>
              </a:rPr>
              <a:t>撞上</a:t>
            </a:r>
            <a:r>
              <a:rPr lang="en-US" altLang="zh-CN" sz="2000" dirty="0">
                <a:cs typeface="Times New Roman" pitchFamily="18" charset="0"/>
              </a:rPr>
              <a:t>…… </a:t>
            </a:r>
            <a:r>
              <a:rPr lang="en-US" altLang="zh-CN" sz="2000" dirty="0" smtClean="0">
                <a:cs typeface="Times New Roman" pitchFamily="18" charset="0"/>
              </a:rPr>
              <a:t>        crash </a:t>
            </a:r>
            <a:r>
              <a:rPr lang="en-US" altLang="zh-CN" sz="2000" dirty="0">
                <a:cs typeface="Times New Roman" pitchFamily="18" charset="0"/>
              </a:rPr>
              <a:t>a car/bus/plane </a:t>
            </a:r>
            <a:r>
              <a:rPr lang="zh-CN" altLang="en-US" sz="2000" dirty="0">
                <a:cs typeface="Times New Roman" pitchFamily="18" charset="0"/>
              </a:rPr>
              <a:t>撞汽车</a:t>
            </a:r>
            <a:r>
              <a:rPr lang="en-US" altLang="zh-CN" sz="2000" dirty="0">
                <a:cs typeface="Times New Roman" pitchFamily="18" charset="0"/>
              </a:rPr>
              <a:t>/ </a:t>
            </a:r>
            <a:r>
              <a:rPr lang="zh-CN" altLang="en-US" sz="2000" dirty="0">
                <a:cs typeface="Times New Roman" pitchFamily="18" charset="0"/>
              </a:rPr>
              <a:t>公共汽车</a:t>
            </a:r>
            <a:r>
              <a:rPr lang="en-US" altLang="zh-CN" sz="2000" dirty="0">
                <a:cs typeface="Times New Roman" pitchFamily="18" charset="0"/>
              </a:rPr>
              <a:t>/ </a:t>
            </a:r>
            <a:r>
              <a:rPr lang="zh-CN" altLang="en-US" sz="2000" dirty="0">
                <a:cs typeface="Times New Roman" pitchFamily="18" charset="0"/>
              </a:rPr>
              <a:t>飞机</a:t>
            </a:r>
          </a:p>
          <a:p>
            <a:r>
              <a:rPr lang="en-US" altLang="zh-CN" sz="2000" dirty="0">
                <a:cs typeface="Times New Roman" pitchFamily="18" charset="0"/>
              </a:rPr>
              <a:t>a car crash </a:t>
            </a:r>
            <a:r>
              <a:rPr lang="zh-CN" altLang="en-US" sz="2000" dirty="0">
                <a:cs typeface="Times New Roman" pitchFamily="18" charset="0"/>
              </a:rPr>
              <a:t>汽车撞车</a:t>
            </a:r>
            <a:r>
              <a:rPr lang="zh-CN" altLang="en-US" sz="2000" dirty="0" smtClean="0">
                <a:cs typeface="Times New Roman" pitchFamily="18" charset="0"/>
              </a:rPr>
              <a:t>事故                     </a:t>
            </a:r>
            <a:r>
              <a:rPr lang="en-US" altLang="zh-CN" sz="2000" dirty="0" smtClean="0">
                <a:cs typeface="Times New Roman" pitchFamily="18" charset="0"/>
              </a:rPr>
              <a:t>a </a:t>
            </a:r>
            <a:r>
              <a:rPr lang="en-US" altLang="zh-CN" sz="2000" dirty="0">
                <a:cs typeface="Times New Roman" pitchFamily="18" charset="0"/>
              </a:rPr>
              <a:t>plane crash </a:t>
            </a:r>
            <a:r>
              <a:rPr lang="zh-CN" altLang="en-US" sz="2000" dirty="0">
                <a:cs typeface="Times New Roman" pitchFamily="18" charset="0"/>
              </a:rPr>
              <a:t>飞机失事</a:t>
            </a:r>
          </a:p>
          <a:p>
            <a:r>
              <a:rPr lang="en-US" altLang="zh-CN" sz="2000" dirty="0">
                <a:cs typeface="Times New Roman" pitchFamily="18" charset="0"/>
              </a:rPr>
              <a:t>crash landing </a:t>
            </a:r>
            <a:r>
              <a:rPr lang="zh-CN" altLang="en-US" sz="2000" dirty="0">
                <a:cs typeface="Times New Roman" pitchFamily="18" charset="0"/>
              </a:rPr>
              <a:t>紧急迫降，摔机</a:t>
            </a:r>
            <a:r>
              <a:rPr lang="zh-CN" altLang="en-US" sz="2000" dirty="0" smtClean="0">
                <a:cs typeface="Times New Roman" pitchFamily="18" charset="0"/>
              </a:rPr>
              <a:t>着陆     </a:t>
            </a:r>
            <a:r>
              <a:rPr lang="en-US" altLang="zh-CN" sz="2000" dirty="0" smtClean="0">
                <a:cs typeface="Times New Roman" pitchFamily="18" charset="0"/>
              </a:rPr>
              <a:t>stock </a:t>
            </a:r>
            <a:r>
              <a:rPr lang="en-US" altLang="zh-CN" sz="2000" dirty="0">
                <a:cs typeface="Times New Roman" pitchFamily="18" charset="0"/>
              </a:rPr>
              <a:t>market crash </a:t>
            </a:r>
            <a:r>
              <a:rPr lang="zh-CN" altLang="en-US" sz="2000" dirty="0">
                <a:cs typeface="Times New Roman" pitchFamily="18" charset="0"/>
              </a:rPr>
              <a:t>股市崩盘</a:t>
            </a:r>
          </a:p>
          <a:p>
            <a:r>
              <a:rPr lang="en-US" altLang="zh-CN" sz="2000" dirty="0">
                <a:cs typeface="Times New Roman" pitchFamily="18" charset="0"/>
              </a:rPr>
              <a:t>the recent financial crash </a:t>
            </a:r>
            <a:r>
              <a:rPr lang="zh-CN" altLang="en-US" sz="2000" dirty="0">
                <a:cs typeface="Times New Roman" pitchFamily="18" charset="0"/>
              </a:rPr>
              <a:t>最近的金融危机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2000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写出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下列句中</a:t>
            </a:r>
            <a:r>
              <a:rPr lang="en-US" altLang="zh-CN" b="1" dirty="0">
                <a:ea typeface="Adobe 宋体 Std L" pitchFamily="18" charset="-122"/>
                <a:cs typeface="Times New Roman" pitchFamily="18" charset="0"/>
              </a:rPr>
              <a:t>crash 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的词性和含义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i="1" dirty="0">
                <a:cs typeface="Times New Roman" pitchFamily="18" charset="0"/>
              </a:rPr>
              <a:t>Viruses </a:t>
            </a:r>
            <a:r>
              <a:rPr lang="en-US" altLang="zh-CN" dirty="0">
                <a:cs typeface="Times New Roman" pitchFamily="18" charset="0"/>
              </a:rPr>
              <a:t>tend to survive when a computer system </a:t>
            </a:r>
            <a:r>
              <a:rPr lang="en-US" altLang="zh-CN" u="sng" dirty="0">
                <a:cs typeface="Times New Roman" pitchFamily="18" charset="0"/>
              </a:rPr>
              <a:t>crashes</a:t>
            </a:r>
            <a:r>
              <a:rPr lang="en-US" altLang="zh-CN" dirty="0">
                <a:cs typeface="Times New Roman" pitchFamily="18" charset="0"/>
              </a:rPr>
              <a:t>.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</a:t>
            </a:r>
            <a:endParaRPr lang="en-US" altLang="zh-CN" u="sng" dirty="0">
              <a:cs typeface="Times New Roman" pitchFamily="18" charset="0"/>
            </a:endParaRPr>
          </a:p>
          <a:p>
            <a:r>
              <a:rPr lang="en-US" altLang="zh-CN" dirty="0" smtClean="0">
                <a:cs typeface="Times New Roman" pitchFamily="18" charset="0"/>
              </a:rPr>
              <a:t>          ________________ </a:t>
            </a:r>
            <a:r>
              <a:rPr lang="zh-CN" altLang="en-US" u="sng" dirty="0">
                <a:cs typeface="Times New Roman" pitchFamily="18" charset="0"/>
              </a:rPr>
              <a:t>　  　　　　 </a:t>
            </a:r>
            <a:endParaRPr lang="en-US" altLang="zh-CN" dirty="0">
              <a:cs typeface="Times New Roman" pitchFamily="18" charset="0"/>
            </a:endParaRP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dirty="0">
                <a:cs typeface="Times New Roman" pitchFamily="18" charset="0"/>
              </a:rPr>
              <a:t>The street was </a:t>
            </a:r>
            <a:r>
              <a:rPr lang="en-US" altLang="zh-CN" i="1" dirty="0">
                <a:cs typeface="Times New Roman" pitchFamily="18" charset="0"/>
              </a:rPr>
              <a:t>in chaos </a:t>
            </a:r>
            <a:r>
              <a:rPr lang="en-US" altLang="zh-CN" dirty="0">
                <a:cs typeface="Times New Roman" pitchFamily="18" charset="0"/>
              </a:rPr>
              <a:t>after the car </a:t>
            </a:r>
            <a:r>
              <a:rPr lang="en-US" altLang="zh-CN" u="sng" dirty="0">
                <a:cs typeface="Times New Roman" pitchFamily="18" charset="0"/>
              </a:rPr>
              <a:t>crash</a:t>
            </a:r>
            <a:r>
              <a:rPr lang="en-US" altLang="zh-CN" dirty="0">
                <a:cs typeface="Times New Roman" pitchFamily="18" charset="0"/>
              </a:rPr>
              <a:t>. </a:t>
            </a:r>
            <a:r>
              <a:rPr lang="en-US" altLang="zh-CN" u="sng" dirty="0">
                <a:cs typeface="Times New Roman" pitchFamily="18" charset="0"/>
              </a:rPr>
              <a:t> </a:t>
            </a:r>
          </a:p>
          <a:p>
            <a:r>
              <a:rPr lang="zh-CN" altLang="en-US" dirty="0">
                <a:cs typeface="Times New Roman" pitchFamily="18" charset="0"/>
              </a:rPr>
              <a:t>　　　</a:t>
            </a:r>
            <a:r>
              <a:rPr lang="en-US" altLang="zh-CN" dirty="0" smtClean="0">
                <a:cs typeface="Times New Roman" pitchFamily="18" charset="0"/>
              </a:rPr>
              <a:t>________________ </a:t>
            </a:r>
            <a:r>
              <a:rPr lang="zh-CN" altLang="en-US" u="sng" dirty="0">
                <a:cs typeface="Times New Roman" pitchFamily="18" charset="0"/>
              </a:rPr>
              <a:t>　　　  　　　　 </a:t>
            </a:r>
            <a:endParaRPr lang="en-US" altLang="zh-CN" dirty="0">
              <a:cs typeface="Times New Roman" pitchFamily="18" charset="0"/>
            </a:endParaRP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The tree fell with a great </a:t>
            </a:r>
            <a:r>
              <a:rPr lang="en-US" altLang="zh-CN" u="sng" dirty="0">
                <a:cs typeface="Times New Roman" pitchFamily="18" charset="0"/>
              </a:rPr>
              <a:t>crash</a:t>
            </a:r>
            <a:r>
              <a:rPr lang="en-US" altLang="zh-CN" dirty="0">
                <a:cs typeface="Times New Roman" pitchFamily="18" charset="0"/>
              </a:rPr>
              <a:t>. </a:t>
            </a:r>
            <a:r>
              <a:rPr lang="en-US" altLang="zh-CN" u="sng" dirty="0">
                <a:cs typeface="Times New Roman" pitchFamily="18" charset="0"/>
              </a:rPr>
              <a:t> </a:t>
            </a:r>
          </a:p>
          <a:p>
            <a:r>
              <a:rPr lang="zh-CN" altLang="en-US" dirty="0">
                <a:cs typeface="Times New Roman" pitchFamily="18" charset="0"/>
              </a:rPr>
              <a:t>　　　</a:t>
            </a:r>
            <a:r>
              <a:rPr lang="en-US" altLang="zh-CN" dirty="0" smtClean="0">
                <a:cs typeface="Times New Roman" pitchFamily="18" charset="0"/>
              </a:rPr>
              <a:t>________________ </a:t>
            </a:r>
            <a:r>
              <a:rPr lang="zh-CN" altLang="en-US" u="sng" dirty="0">
                <a:cs typeface="Times New Roman" pitchFamily="18" charset="0"/>
              </a:rPr>
              <a:t>　　　  　　　　 </a:t>
            </a:r>
            <a:endParaRPr lang="en-US" altLang="zh-CN" dirty="0">
              <a:cs typeface="Times New Roman" pitchFamily="18" charset="0"/>
            </a:endParaRP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We watched the waves </a:t>
            </a:r>
            <a:r>
              <a:rPr lang="en-US" altLang="zh-CN" u="sng" dirty="0">
                <a:cs typeface="Times New Roman" pitchFamily="18" charset="0"/>
              </a:rPr>
              <a:t>crashing </a:t>
            </a:r>
            <a:r>
              <a:rPr lang="en-US" altLang="zh-CN" dirty="0">
                <a:cs typeface="Times New Roman" pitchFamily="18" charset="0"/>
              </a:rPr>
              <a:t>against the rocks.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　　　　</a:t>
            </a:r>
            <a:endParaRPr lang="en-US" altLang="zh-CN" dirty="0">
              <a:cs typeface="Times New Roman" pitchFamily="18" charset="0"/>
            </a:endParaRPr>
          </a:p>
          <a:p>
            <a:r>
              <a:rPr lang="zh-CN" altLang="en-US" dirty="0">
                <a:cs typeface="Times New Roman" pitchFamily="18" charset="0"/>
              </a:rPr>
              <a:t>　　</a:t>
            </a:r>
            <a:r>
              <a:rPr lang="zh-CN" altLang="en-US" dirty="0" smtClean="0">
                <a:cs typeface="Times New Roman" pitchFamily="18" charset="0"/>
              </a:rPr>
              <a:t> </a:t>
            </a:r>
            <a:r>
              <a:rPr lang="en-US" altLang="zh-CN" dirty="0" smtClean="0">
                <a:cs typeface="Times New Roman" pitchFamily="18" charset="0"/>
              </a:rPr>
              <a:t>____________________ </a:t>
            </a:r>
            <a:endParaRPr lang="zh-CN" altLang="en-US" dirty="0">
              <a:cs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1555006" y="1847899"/>
            <a:ext cx="36075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动词</a:t>
            </a:r>
            <a:r>
              <a:rPr lang="zh-CN" altLang="en-US" sz="2400" dirty="0">
                <a:solidFill>
                  <a:srgbClr val="FF0000"/>
                </a:solidFill>
              </a:rPr>
              <a:t>　崩溃　</a:t>
            </a:r>
            <a:r>
              <a:rPr lang="zh-CN" altLang="en-US" sz="2400" dirty="0"/>
              <a:t>	</a:t>
            </a: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1555006" y="3019184"/>
            <a:ext cx="36075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名词</a:t>
            </a:r>
            <a:r>
              <a:rPr lang="zh-CN" altLang="en-US" sz="2400" dirty="0">
                <a:solidFill>
                  <a:srgbClr val="FF0000"/>
                </a:solidFill>
              </a:rPr>
              <a:t>　撞车事故　</a:t>
            </a:r>
            <a:r>
              <a:rPr lang="zh-CN" altLang="en-US" sz="2400" dirty="0"/>
              <a:t>	</a:t>
            </a: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1117321" y="4173346"/>
            <a:ext cx="36075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r>
              <a:rPr lang="zh-CN" altLang="en-US" sz="2400" dirty="0" smtClean="0">
                <a:solidFill>
                  <a:srgbClr val="FF0000"/>
                </a:solidFill>
              </a:rPr>
              <a:t>名词</a:t>
            </a:r>
            <a:r>
              <a:rPr lang="zh-CN" altLang="en-US" sz="2400" dirty="0">
                <a:solidFill>
                  <a:srgbClr val="FF0000"/>
                </a:solidFill>
              </a:rPr>
              <a:t>　碰撞声</a:t>
            </a:r>
          </a:p>
          <a:p>
            <a:r>
              <a:rPr lang="zh-CN" altLang="en-US" sz="2400" dirty="0"/>
              <a:t>	</a:t>
            </a:r>
          </a:p>
          <a:p>
            <a:r>
              <a:rPr lang="en-US" altLang="zh-CN" sz="2400" dirty="0"/>
              <a:t>	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17320" y="5197431"/>
            <a:ext cx="48484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 smtClean="0">
                <a:solidFill>
                  <a:srgbClr val="FF0000"/>
                </a:solidFill>
              </a:rPr>
              <a:t>动词</a:t>
            </a:r>
            <a:r>
              <a:rPr lang="zh-CN" altLang="en-US" sz="2400" dirty="0">
                <a:solidFill>
                  <a:srgbClr val="FF0000"/>
                </a:solidFill>
              </a:rPr>
              <a:t>　猛撞，猛击</a:t>
            </a:r>
            <a:r>
              <a:rPr lang="zh-CN" altLang="en-US" sz="2400" dirty="0"/>
              <a:t>	</a:t>
            </a: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词汇十二 　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pessimistic </a:t>
            </a:r>
            <a:r>
              <a:rPr lang="en-US" altLang="zh-CN" sz="2000" b="1" i="1" dirty="0">
                <a:solidFill>
                  <a:srgbClr val="00B0F0"/>
                </a:solidFill>
                <a:cs typeface="Times New Roman" pitchFamily="18" charset="0"/>
              </a:rPr>
              <a:t>adj.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悲观的</a:t>
            </a:r>
          </a:p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　　　　　 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optimistic </a:t>
            </a:r>
            <a:r>
              <a:rPr lang="en-US" altLang="zh-CN" sz="2000" b="1" i="1" dirty="0">
                <a:solidFill>
                  <a:srgbClr val="00B0F0"/>
                </a:solidFill>
                <a:cs typeface="Times New Roman" pitchFamily="18" charset="0"/>
              </a:rPr>
              <a:t>adj.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乐观的   	互为反义</a:t>
            </a:r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	</a:t>
            </a:r>
          </a:p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◆教材原句</a:t>
            </a:r>
          </a:p>
          <a:p>
            <a:r>
              <a:rPr lang="en-US" altLang="zh-CN" sz="2000" dirty="0">
                <a:cs typeface="Times New Roman" pitchFamily="18" charset="0"/>
              </a:rPr>
              <a:t>Some experts are </a:t>
            </a:r>
            <a:r>
              <a:rPr lang="en-US" altLang="zh-CN" sz="2000" b="1" dirty="0">
                <a:cs typeface="Times New Roman" pitchFamily="18" charset="0"/>
              </a:rPr>
              <a:t>pessimistic </a:t>
            </a:r>
            <a:r>
              <a:rPr lang="en-US" altLang="zh-CN" sz="2000" dirty="0">
                <a:cs typeface="Times New Roman" pitchFamily="18" charset="0"/>
              </a:rPr>
              <a:t>about the future...However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many people are </a:t>
            </a:r>
            <a:r>
              <a:rPr lang="en-US" altLang="zh-CN" sz="2000" b="1" dirty="0">
                <a:cs typeface="Times New Roman" pitchFamily="18" charset="0"/>
              </a:rPr>
              <a:t>optimistic </a:t>
            </a:r>
            <a:r>
              <a:rPr lang="en-US" altLang="zh-CN" sz="2000" dirty="0">
                <a:cs typeface="Times New Roman" pitchFamily="18" charset="0"/>
              </a:rPr>
              <a:t>about the future of the Internet. </a:t>
            </a:r>
            <a:r>
              <a:rPr lang="zh-CN" altLang="en-US" sz="2000" dirty="0">
                <a:cs typeface="Times New Roman" pitchFamily="18" charset="0"/>
              </a:rPr>
              <a:t>有些专家对未来感到悲观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然而，很多人对互联网的未来持乐观态度。</a:t>
            </a:r>
          </a:p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◆要点必记</a:t>
            </a:r>
          </a:p>
          <a:p>
            <a:r>
              <a:rPr lang="en-US" altLang="zh-CN" sz="2000" dirty="0">
                <a:cs typeface="Times New Roman" pitchFamily="18" charset="0"/>
              </a:rPr>
              <a:t>be pessimistic about... </a:t>
            </a:r>
            <a:r>
              <a:rPr lang="zh-CN" altLang="en-US" sz="2000" dirty="0">
                <a:cs typeface="Times New Roman" pitchFamily="18" charset="0"/>
              </a:rPr>
              <a:t>对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悲观 </a:t>
            </a:r>
          </a:p>
          <a:p>
            <a:r>
              <a:rPr lang="en-US" altLang="zh-CN" sz="2000" dirty="0">
                <a:cs typeface="Times New Roman" pitchFamily="18" charset="0"/>
              </a:rPr>
              <a:t>be optimistic about/that... </a:t>
            </a:r>
            <a:r>
              <a:rPr lang="zh-CN" altLang="en-US" sz="2000" dirty="0">
                <a:cs typeface="Times New Roman" pitchFamily="18" charset="0"/>
              </a:rPr>
              <a:t>对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乐观</a:t>
            </a:r>
            <a:r>
              <a:rPr lang="zh-CN" altLang="en-US" sz="2000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◆词语积累</a:t>
            </a:r>
          </a:p>
          <a:p>
            <a:r>
              <a:rPr lang="en-US" altLang="zh-CN" sz="2000" dirty="0">
                <a:cs typeface="Times New Roman" pitchFamily="18" charset="0"/>
              </a:rPr>
              <a:t>optimist </a:t>
            </a:r>
            <a:r>
              <a:rPr lang="en-US" altLang="zh-CN" sz="2000" i="1" dirty="0">
                <a:cs typeface="Times New Roman" pitchFamily="18" charset="0"/>
              </a:rPr>
              <a:t>n. </a:t>
            </a:r>
            <a:r>
              <a:rPr lang="zh-CN" altLang="en-US" sz="2000" dirty="0">
                <a:cs typeface="Times New Roman" pitchFamily="18" charset="0"/>
              </a:rPr>
              <a:t>乐观主义者</a:t>
            </a:r>
          </a:p>
          <a:p>
            <a:r>
              <a:rPr lang="en-US" altLang="zh-CN" sz="2000" dirty="0">
                <a:cs typeface="Times New Roman" pitchFamily="18" charset="0"/>
              </a:rPr>
              <a:t>pessimist </a:t>
            </a:r>
            <a:r>
              <a:rPr lang="en-US" altLang="zh-CN" sz="2000" i="1" dirty="0">
                <a:cs typeface="Times New Roman" pitchFamily="18" charset="0"/>
              </a:rPr>
              <a:t>n. </a:t>
            </a:r>
            <a:r>
              <a:rPr lang="zh-CN" altLang="en-US" sz="2000" dirty="0">
                <a:cs typeface="Times New Roman" pitchFamily="18" charset="0"/>
              </a:rPr>
              <a:t>悲观主义者</a:t>
            </a:r>
          </a:p>
          <a:p>
            <a:r>
              <a:rPr lang="en-US" altLang="zh-CN" sz="2000" dirty="0">
                <a:cs typeface="Times New Roman" pitchFamily="18" charset="0"/>
              </a:rPr>
              <a:t>optimism </a:t>
            </a:r>
            <a:r>
              <a:rPr lang="en-US" altLang="zh-CN" sz="2000" i="1" dirty="0">
                <a:cs typeface="Times New Roman" pitchFamily="18" charset="0"/>
              </a:rPr>
              <a:t>n. </a:t>
            </a:r>
            <a:r>
              <a:rPr lang="zh-CN" altLang="en-US" sz="2000" dirty="0">
                <a:cs typeface="Times New Roman" pitchFamily="18" charset="0"/>
              </a:rPr>
              <a:t>乐观主义</a:t>
            </a:r>
          </a:p>
          <a:p>
            <a:r>
              <a:rPr lang="en-US" altLang="zh-CN" sz="2000" dirty="0">
                <a:cs typeface="Times New Roman" pitchFamily="18" charset="0"/>
              </a:rPr>
              <a:t>pessimism </a:t>
            </a:r>
            <a:r>
              <a:rPr lang="en-US" altLang="zh-CN" sz="2000" i="1" dirty="0">
                <a:cs typeface="Times New Roman" pitchFamily="18" charset="0"/>
              </a:rPr>
              <a:t>n. </a:t>
            </a:r>
            <a:r>
              <a:rPr lang="zh-CN" altLang="en-US" sz="2000" dirty="0">
                <a:cs typeface="Times New Roman" pitchFamily="18" charset="0"/>
              </a:rPr>
              <a:t>悲观主义 </a:t>
            </a:r>
          </a:p>
          <a:p>
            <a:r>
              <a:rPr lang="en-US" altLang="zh-CN" sz="2000" dirty="0">
                <a:cs typeface="Times New Roman" pitchFamily="18" charset="0"/>
              </a:rPr>
              <a:t>optimistically </a:t>
            </a:r>
            <a:r>
              <a:rPr lang="en-US" altLang="zh-CN" sz="2000" i="1" dirty="0">
                <a:cs typeface="Times New Roman" pitchFamily="18" charset="0"/>
              </a:rPr>
              <a:t>adv. </a:t>
            </a:r>
            <a:r>
              <a:rPr lang="zh-CN" altLang="en-US" sz="2000" dirty="0">
                <a:cs typeface="Times New Roman" pitchFamily="18" charset="0"/>
              </a:rPr>
              <a:t>乐观地</a:t>
            </a:r>
          </a:p>
          <a:p>
            <a:r>
              <a:rPr lang="en-US" altLang="zh-CN" sz="2000" dirty="0">
                <a:cs typeface="Times New Roman" pitchFamily="18" charset="0"/>
              </a:rPr>
              <a:t>pessimistically </a:t>
            </a:r>
            <a:r>
              <a:rPr lang="en-US" altLang="zh-CN" sz="2000" i="1" dirty="0">
                <a:cs typeface="Times New Roman" pitchFamily="18" charset="0"/>
              </a:rPr>
              <a:t>adv. </a:t>
            </a:r>
            <a:r>
              <a:rPr lang="zh-CN" altLang="en-US" sz="2000" dirty="0">
                <a:cs typeface="Times New Roman" pitchFamily="18" charset="0"/>
              </a:rPr>
              <a:t>悲观地</a:t>
            </a:r>
            <a:r>
              <a:rPr lang="zh-CN" altLang="en-US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3683" y="714703"/>
            <a:ext cx="10660117" cy="5255173"/>
          </a:xfrm>
        </p:spPr>
        <p:txBody>
          <a:bodyPr>
            <a:normAutofit lnSpcReduction="10000"/>
          </a:bodyPr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I think you’re far too </a:t>
            </a:r>
            <a:r>
              <a:rPr lang="en-US" altLang="zh-CN" dirty="0" smtClean="0">
                <a:cs typeface="Times New Roman" pitchFamily="18" charset="0"/>
              </a:rPr>
              <a:t>_____________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pessimism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The President says he is optimistic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an agreement can be worked out soon. </a:t>
            </a:r>
          </a:p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写作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There is no reason to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　　　　  　</a:t>
            </a:r>
            <a:r>
              <a:rPr lang="zh-CN" altLang="en-US" dirty="0">
                <a:cs typeface="Times New Roman" pitchFamily="18" charset="0"/>
              </a:rPr>
              <a:t>（对</a:t>
            </a:r>
            <a:r>
              <a:rPr lang="en-US" altLang="zh-CN" dirty="0">
                <a:cs typeface="Times New Roman" pitchFamily="18" charset="0"/>
              </a:rPr>
              <a:t>……</a:t>
            </a:r>
            <a:r>
              <a:rPr lang="zh-CN" altLang="en-US" dirty="0">
                <a:cs typeface="Times New Roman" pitchFamily="18" charset="0"/>
              </a:rPr>
              <a:t>悲观） </a:t>
            </a:r>
            <a:r>
              <a:rPr lang="en-US" altLang="zh-CN" dirty="0">
                <a:cs typeface="Times New Roman" pitchFamily="18" charset="0"/>
              </a:rPr>
              <a:t>the future.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dirty="0">
                <a:cs typeface="Times New Roman" pitchFamily="18" charset="0"/>
              </a:rPr>
              <a:t>It’s said that a person with a good lifestyle </a:t>
            </a:r>
            <a:r>
              <a:rPr lang="en-US" altLang="zh-CN" i="1" dirty="0">
                <a:cs typeface="Times New Roman" pitchFamily="18" charset="0"/>
              </a:rPr>
              <a:t>is more likely to </a:t>
            </a:r>
            <a:r>
              <a:rPr lang="en-US" altLang="zh-CN" i="1" dirty="0" smtClean="0">
                <a:cs typeface="Times New Roman" pitchFamily="18" charset="0"/>
              </a:rPr>
              <a:t>___________ ______________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zh-CN" altLang="en-US" dirty="0">
                <a:cs typeface="Times New Roman" pitchFamily="18" charset="0"/>
              </a:rPr>
              <a:t>对</a:t>
            </a:r>
            <a:r>
              <a:rPr lang="en-US" altLang="zh-CN" dirty="0">
                <a:cs typeface="Times New Roman" pitchFamily="18" charset="0"/>
              </a:rPr>
              <a:t>……</a:t>
            </a:r>
            <a:r>
              <a:rPr lang="zh-CN" altLang="en-US" dirty="0">
                <a:cs typeface="Times New Roman" pitchFamily="18" charset="0"/>
              </a:rPr>
              <a:t>乐观） </a:t>
            </a:r>
            <a:r>
              <a:rPr lang="en-US" altLang="zh-CN" dirty="0">
                <a:cs typeface="Times New Roman" pitchFamily="18" charset="0"/>
              </a:rPr>
              <a:t>his future.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5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If you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　　　　  　　　　  　　　　</a:t>
            </a:r>
            <a:r>
              <a:rPr lang="zh-CN" altLang="en-US" dirty="0">
                <a:cs typeface="Times New Roman" pitchFamily="18" charset="0"/>
              </a:rPr>
              <a:t>（有一个乐观的态度），</a:t>
            </a:r>
            <a:r>
              <a:rPr lang="en-US" altLang="zh-CN" dirty="0">
                <a:cs typeface="Times New Roman" pitchFamily="18" charset="0"/>
              </a:rPr>
              <a:t>you will always feel happy! 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3990562" y="1165157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pessimistic 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2400" dirty="0" smtClean="0"/>
              <a:t>　</a:t>
            </a:r>
            <a:r>
              <a:rPr lang="zh-CN" altLang="en-US" sz="2400" dirty="0" smtClean="0">
                <a:solidFill>
                  <a:srgbClr val="FF0000"/>
                </a:solidFill>
              </a:rPr>
              <a:t>　</a:t>
            </a:r>
            <a:r>
              <a:rPr lang="zh-CN" altLang="en-US" sz="2400" dirty="0" smtClean="0"/>
              <a:t>	</a:t>
            </a:r>
            <a:endParaRPr lang="zh-CN" altLang="en-US" sz="2400" dirty="0"/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5444343" y="1870464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2400" dirty="0" smtClean="0">
                <a:solidFill>
                  <a:srgbClr val="FF0000"/>
                </a:solidFill>
              </a:rPr>
              <a:t>  </a:t>
            </a:r>
            <a:r>
              <a:rPr lang="zh-CN" altLang="en-US" sz="2400" dirty="0"/>
              <a:t>　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3955662" y="3024626"/>
            <a:ext cx="37651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pessimistic about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3919" y="4100389"/>
            <a:ext cx="34126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optimistic about 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8" name="文本框 6"/>
          <p:cNvSpPr txBox="1"/>
          <p:nvPr/>
        </p:nvSpPr>
        <p:spPr>
          <a:xfrm>
            <a:off x="2446221" y="4810512"/>
            <a:ext cx="4392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have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 optimistic attitude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词汇十三 　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offer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1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）</a:t>
            </a:r>
            <a:r>
              <a:rPr lang="en-US" altLang="zh-CN" sz="2000" b="1" i="1" dirty="0">
                <a:solidFill>
                  <a:srgbClr val="00B0F0"/>
                </a:solidFill>
                <a:cs typeface="Times New Roman" pitchFamily="18" charset="0"/>
              </a:rPr>
              <a:t>n.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优惠；提议，提供</a:t>
            </a:r>
          </a:p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 　　　　　 　　　（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2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）</a:t>
            </a:r>
            <a:r>
              <a:rPr lang="en-US" altLang="zh-CN" sz="2000" b="1" i="1" dirty="0">
                <a:solidFill>
                  <a:srgbClr val="00B0F0"/>
                </a:solidFill>
                <a:cs typeface="Times New Roman" pitchFamily="18" charset="0"/>
              </a:rPr>
              <a:t>v.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提出，提议；提供；愿意（做某事） 	</a:t>
            </a:r>
          </a:p>
          <a:p>
            <a:r>
              <a:rPr lang="zh-CN" altLang="en-US" sz="2000" b="1" dirty="0">
                <a:cs typeface="Times New Roman" pitchFamily="18" charset="0"/>
              </a:rPr>
              <a:t>◆教材原句</a:t>
            </a:r>
          </a:p>
          <a:p>
            <a:r>
              <a:rPr lang="en-US" altLang="zh-CN" sz="2000" dirty="0">
                <a:cs typeface="Times New Roman" pitchFamily="18" charset="0"/>
              </a:rPr>
              <a:t>Already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users can buy books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find out about holiday </a:t>
            </a:r>
            <a:r>
              <a:rPr lang="en-US" altLang="zh-CN" sz="2000" b="1" dirty="0">
                <a:cs typeface="Times New Roman" pitchFamily="18" charset="0"/>
              </a:rPr>
              <a:t>offers</a:t>
            </a:r>
            <a:r>
              <a:rPr lang="en-US" altLang="zh-CN" sz="2000" dirty="0">
                <a:cs typeface="Times New Roman" pitchFamily="18" charset="0"/>
              </a:rPr>
              <a:t>...</a:t>
            </a:r>
            <a:r>
              <a:rPr lang="zh-CN" altLang="en-US" sz="2000" dirty="0">
                <a:cs typeface="Times New Roman" pitchFamily="18" charset="0"/>
              </a:rPr>
              <a:t>（现在，）人们已经可以购书、查找假期特惠信息</a:t>
            </a:r>
            <a:r>
              <a:rPr lang="en-US" altLang="zh-CN" sz="2000" dirty="0">
                <a:cs typeface="Times New Roman" pitchFamily="18" charset="0"/>
              </a:rPr>
              <a:t>…… </a:t>
            </a:r>
          </a:p>
          <a:p>
            <a:r>
              <a:rPr lang="zh-CN" altLang="en-US" sz="2000" b="1" dirty="0">
                <a:cs typeface="Times New Roman" pitchFamily="18" charset="0"/>
              </a:rPr>
              <a:t>◆要点必记</a:t>
            </a:r>
            <a:r>
              <a:rPr lang="en-US" altLang="zh-CN" sz="2000" b="1" dirty="0">
                <a:cs typeface="Times New Roman" pitchFamily="18" charset="0"/>
              </a:rPr>
              <a:t>1 </a:t>
            </a:r>
          </a:p>
          <a:p>
            <a:r>
              <a:rPr lang="en-US" altLang="zh-CN" sz="2000" dirty="0">
                <a:cs typeface="Times New Roman" pitchFamily="18" charset="0"/>
              </a:rPr>
              <a:t>on offer </a:t>
            </a:r>
            <a:r>
              <a:rPr lang="zh-CN" altLang="en-US" sz="2000" dirty="0">
                <a:cs typeface="Times New Roman" pitchFamily="18" charset="0"/>
              </a:rPr>
              <a:t>可买到的，供使用的，提供</a:t>
            </a:r>
            <a:r>
              <a:rPr lang="zh-CN" altLang="en-US" sz="2000" dirty="0" smtClean="0">
                <a:cs typeface="Times New Roman" pitchFamily="18" charset="0"/>
              </a:rPr>
              <a:t>的    </a:t>
            </a:r>
            <a:r>
              <a:rPr lang="en-US" altLang="zh-CN" sz="2000" dirty="0" smtClean="0">
                <a:cs typeface="Times New Roman" pitchFamily="18" charset="0"/>
              </a:rPr>
              <a:t>accept/take </a:t>
            </a:r>
            <a:r>
              <a:rPr lang="en-US" altLang="zh-CN" sz="2000" dirty="0">
                <a:cs typeface="Times New Roman" pitchFamily="18" charset="0"/>
              </a:rPr>
              <a:t>up an offer </a:t>
            </a:r>
            <a:r>
              <a:rPr lang="zh-CN" altLang="en-US" sz="2000" dirty="0">
                <a:cs typeface="Times New Roman" pitchFamily="18" charset="0"/>
              </a:rPr>
              <a:t>接受提议</a:t>
            </a:r>
          </a:p>
          <a:p>
            <a:r>
              <a:rPr lang="en-US" altLang="zh-CN" sz="2000" dirty="0">
                <a:cs typeface="Times New Roman" pitchFamily="18" charset="0"/>
              </a:rPr>
              <a:t>turn down/refuse an offer </a:t>
            </a:r>
            <a:r>
              <a:rPr lang="zh-CN" altLang="en-US" sz="2000" dirty="0">
                <a:cs typeface="Times New Roman" pitchFamily="18" charset="0"/>
              </a:rPr>
              <a:t>拒绝</a:t>
            </a:r>
            <a:r>
              <a:rPr lang="zh-CN" altLang="en-US" sz="2000" dirty="0" smtClean="0">
                <a:cs typeface="Times New Roman" pitchFamily="18" charset="0"/>
              </a:rPr>
              <a:t>提议            </a:t>
            </a:r>
            <a:r>
              <a:rPr lang="en-US" altLang="zh-CN" sz="2000" dirty="0" smtClean="0">
                <a:cs typeface="Times New Roman" pitchFamily="18" charset="0"/>
              </a:rPr>
              <a:t>get/receive </a:t>
            </a:r>
            <a:r>
              <a:rPr lang="en-US" altLang="zh-CN" sz="2000" dirty="0">
                <a:cs typeface="Times New Roman" pitchFamily="18" charset="0"/>
              </a:rPr>
              <a:t>an offer </a:t>
            </a:r>
            <a:r>
              <a:rPr lang="zh-CN" altLang="en-US" sz="2000" dirty="0">
                <a:cs typeface="Times New Roman" pitchFamily="18" charset="0"/>
              </a:rPr>
              <a:t>获得机会</a:t>
            </a:r>
          </a:p>
          <a:p>
            <a:r>
              <a:rPr lang="en-US" altLang="zh-CN" sz="2000" dirty="0">
                <a:cs typeface="Times New Roman" pitchFamily="18" charset="0"/>
              </a:rPr>
              <a:t>one’s offer to do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</a:t>
            </a:r>
            <a:r>
              <a:rPr lang="zh-CN" altLang="en-US" sz="2000" dirty="0">
                <a:cs typeface="Times New Roman" pitchFamily="18" charset="0"/>
              </a:rPr>
              <a:t>某人做某事的提议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lnSpcReduction="10000"/>
          </a:bodyPr>
          <a:lstStyle/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◆要点必记</a:t>
            </a:r>
            <a:r>
              <a:rPr lang="en-US" altLang="zh-CN" sz="2000" b="1" dirty="0">
                <a:ea typeface="Adobe 宋体 Std L" pitchFamily="18" charset="-122"/>
                <a:cs typeface="Times New Roman" pitchFamily="18" charset="0"/>
              </a:rPr>
              <a:t>2 </a:t>
            </a:r>
          </a:p>
          <a:p>
            <a:r>
              <a:rPr lang="en-US" altLang="zh-CN" sz="2000" dirty="0" smtClean="0">
                <a:cs typeface="Times New Roman" pitchFamily="18" charset="0"/>
              </a:rPr>
              <a:t>  offer </a:t>
            </a:r>
            <a:r>
              <a:rPr lang="en-US" altLang="zh-CN" sz="2000" dirty="0">
                <a:cs typeface="Times New Roman" pitchFamily="18" charset="0"/>
              </a:rPr>
              <a:t>sb.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./offer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to sb. 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zh-CN" altLang="en-US" sz="2000" dirty="0" smtClean="0">
                <a:cs typeface="Times New Roman" pitchFamily="18" charset="0"/>
              </a:rPr>
              <a:t>向某人</a:t>
            </a:r>
            <a:r>
              <a:rPr lang="zh-CN" altLang="en-US" sz="2000" dirty="0">
                <a:cs typeface="Times New Roman" pitchFamily="18" charset="0"/>
              </a:rPr>
              <a:t>提供某物</a:t>
            </a:r>
          </a:p>
          <a:p>
            <a:r>
              <a:rPr lang="en-US" altLang="zh-CN" sz="2000" dirty="0" smtClean="0">
                <a:cs typeface="Times New Roman" pitchFamily="18" charset="0"/>
              </a:rPr>
              <a:t>  offer </a:t>
            </a:r>
            <a:r>
              <a:rPr lang="en-US" altLang="zh-CN" sz="2000" dirty="0">
                <a:cs typeface="Times New Roman" pitchFamily="18" charset="0"/>
              </a:rPr>
              <a:t>to do sth. </a:t>
            </a:r>
            <a:r>
              <a:rPr lang="zh-CN" altLang="en-US" sz="2000" dirty="0">
                <a:cs typeface="Times New Roman" pitchFamily="18" charset="0"/>
              </a:rPr>
              <a:t>愿意</a:t>
            </a:r>
            <a:r>
              <a:rPr lang="en-US" altLang="zh-CN" sz="2000" dirty="0">
                <a:cs typeface="Times New Roman" pitchFamily="18" charset="0"/>
              </a:rPr>
              <a:t>/ </a:t>
            </a:r>
            <a:r>
              <a:rPr lang="zh-CN" altLang="en-US" sz="2000" dirty="0">
                <a:cs typeface="Times New Roman" pitchFamily="18" charset="0"/>
              </a:rPr>
              <a:t>主动提出做某事</a:t>
            </a:r>
          </a:p>
          <a:p>
            <a:r>
              <a:rPr lang="en-US" altLang="zh-CN" sz="2000" dirty="0" smtClean="0">
                <a:cs typeface="Times New Roman" pitchFamily="18" charset="0"/>
              </a:rPr>
              <a:t>  offer </a:t>
            </a:r>
            <a:r>
              <a:rPr lang="en-US" altLang="zh-CN" sz="2000" dirty="0">
                <a:cs typeface="Times New Roman" pitchFamily="18" charset="0"/>
              </a:rPr>
              <a:t>help/advice </a:t>
            </a:r>
            <a:r>
              <a:rPr lang="zh-CN" altLang="en-US" sz="2000" dirty="0">
                <a:cs typeface="Times New Roman" pitchFamily="18" charset="0"/>
              </a:rPr>
              <a:t>提供帮助</a:t>
            </a:r>
            <a:r>
              <a:rPr lang="en-US" altLang="zh-CN" sz="2000" dirty="0">
                <a:cs typeface="Times New Roman" pitchFamily="18" charset="0"/>
              </a:rPr>
              <a:t>/ </a:t>
            </a:r>
            <a:r>
              <a:rPr lang="zh-CN" altLang="en-US" sz="2000" dirty="0">
                <a:cs typeface="Times New Roman" pitchFamily="18" charset="0"/>
              </a:rPr>
              <a:t>提出建议</a:t>
            </a:r>
            <a:endParaRPr lang="en-US" altLang="zh-CN" sz="2000" dirty="0">
              <a:cs typeface="Times New Roman" pitchFamily="18" charset="0"/>
            </a:endParaRPr>
          </a:p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◆归纳拓展</a:t>
            </a:r>
          </a:p>
          <a:p>
            <a:r>
              <a:rPr lang="zh-CN" altLang="en-US" sz="2000" dirty="0" smtClean="0">
                <a:cs typeface="Times New Roman" pitchFamily="18" charset="0"/>
              </a:rPr>
              <a:t>  “</a:t>
            </a:r>
            <a:r>
              <a:rPr lang="zh-CN" altLang="en-US" sz="2000" dirty="0">
                <a:cs typeface="Times New Roman" pitchFamily="18" charset="0"/>
              </a:rPr>
              <a:t>提供给某人某物”的表达： </a:t>
            </a:r>
          </a:p>
          <a:p>
            <a:r>
              <a:rPr lang="en-US" altLang="zh-CN" sz="2000" dirty="0" smtClean="0">
                <a:cs typeface="Times New Roman" pitchFamily="18" charset="0"/>
              </a:rPr>
              <a:t>  supply </a:t>
            </a:r>
            <a:r>
              <a:rPr lang="en-US" altLang="zh-CN" sz="2000" dirty="0">
                <a:cs typeface="Times New Roman" pitchFamily="18" charset="0"/>
              </a:rPr>
              <a:t>sb. with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</a:t>
            </a:r>
            <a:r>
              <a:rPr lang="en-US" altLang="zh-CN" sz="2000" dirty="0" smtClean="0">
                <a:cs typeface="Times New Roman" pitchFamily="18" charset="0"/>
              </a:rPr>
              <a:t>    supply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to sb. </a:t>
            </a:r>
          </a:p>
          <a:p>
            <a:r>
              <a:rPr lang="en-US" altLang="zh-CN" sz="2000" dirty="0" smtClean="0">
                <a:cs typeface="Times New Roman" pitchFamily="18" charset="0"/>
              </a:rPr>
              <a:t>  provide </a:t>
            </a:r>
            <a:r>
              <a:rPr lang="en-US" altLang="zh-CN" sz="2000" dirty="0">
                <a:cs typeface="Times New Roman" pitchFamily="18" charset="0"/>
              </a:rPr>
              <a:t>sb. with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</a:t>
            </a:r>
            <a:r>
              <a:rPr lang="en-US" altLang="zh-CN" sz="2000" dirty="0" smtClean="0">
                <a:cs typeface="Times New Roman" pitchFamily="18" charset="0"/>
              </a:rPr>
              <a:t>   provide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for sb. 	</a:t>
            </a:r>
          </a:p>
          <a:p>
            <a:r>
              <a:rPr lang="zh-CN" altLang="en-US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1800" b="1" dirty="0">
                <a:cs typeface="Times New Roman" pitchFamily="18" charset="0"/>
              </a:rPr>
              <a:t>◆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写作</a:t>
            </a:r>
          </a:p>
          <a:p>
            <a:r>
              <a:rPr lang="zh-CN" altLang="en-US" sz="2000" dirty="0" smtClean="0">
                <a:cs typeface="Times New Roman" pitchFamily="18" charset="0"/>
              </a:rPr>
              <a:t>  （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 </a:t>
            </a:r>
            <a:r>
              <a:rPr lang="en-US" altLang="zh-CN" sz="2000" dirty="0">
                <a:cs typeface="Times New Roman" pitchFamily="18" charset="0"/>
              </a:rPr>
              <a:t>After thinking about it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I’ve decided to 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u="sng" dirty="0" smtClean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  　</a:t>
            </a:r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zh-CN" altLang="en-US" sz="2000" dirty="0">
                <a:cs typeface="Times New Roman" pitchFamily="18" charset="0"/>
              </a:rPr>
              <a:t>接受你的提议）</a:t>
            </a:r>
            <a:r>
              <a:rPr lang="en-US" altLang="zh-CN" sz="2000" dirty="0">
                <a:cs typeface="Times New Roman" pitchFamily="18" charset="0"/>
              </a:rPr>
              <a:t>. </a:t>
            </a:r>
          </a:p>
          <a:p>
            <a:r>
              <a:rPr lang="zh-CN" altLang="en-US" sz="2000" dirty="0" smtClean="0">
                <a:cs typeface="Times New Roman" pitchFamily="18" charset="0"/>
              </a:rPr>
              <a:t>  （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We all learned to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  </a:t>
            </a:r>
            <a:r>
              <a:rPr lang="zh-CN" altLang="en-US" sz="2000" dirty="0">
                <a:cs typeface="Times New Roman" pitchFamily="18" charset="0"/>
              </a:rPr>
              <a:t>（主动让座给） </a:t>
            </a:r>
            <a:r>
              <a:rPr lang="en-US" altLang="zh-CN" sz="2000" dirty="0">
                <a:cs typeface="Times New Roman" pitchFamily="18" charset="0"/>
              </a:rPr>
              <a:t>the old on the bus. </a:t>
            </a:r>
            <a:endParaRPr lang="en-US" altLang="zh-CN" sz="2000" dirty="0" smtClean="0">
              <a:cs typeface="Times New Roman" pitchFamily="18" charset="0"/>
            </a:endParaRPr>
          </a:p>
          <a:p>
            <a:r>
              <a:rPr lang="zh-CN" altLang="en-US" sz="1800" b="1" dirty="0">
                <a:cs typeface="Times New Roman" pitchFamily="18" charset="0"/>
              </a:rPr>
              <a:t>◆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3</a:t>
            </a:r>
            <a:r>
              <a:rPr lang="zh-CN" altLang="en-US" sz="2000" dirty="0">
                <a:cs typeface="Times New Roman" pitchFamily="18" charset="0"/>
              </a:rPr>
              <a:t>）［</a:t>
            </a:r>
            <a:r>
              <a:rPr lang="en-US" altLang="zh-CN" sz="2000" dirty="0">
                <a:cs typeface="Times New Roman" pitchFamily="18" charset="0"/>
              </a:rPr>
              <a:t>2013·</a:t>
            </a:r>
            <a:r>
              <a:rPr lang="zh-CN" altLang="en-US" sz="2000" dirty="0">
                <a:cs typeface="Times New Roman" pitchFamily="18" charset="0"/>
              </a:rPr>
              <a:t>浙江卷］</a:t>
            </a:r>
            <a:r>
              <a:rPr lang="en-US" altLang="zh-CN" sz="2000" dirty="0">
                <a:cs typeface="Times New Roman" pitchFamily="18" charset="0"/>
              </a:rPr>
              <a:t>A good listener takes part in the conversation</a:t>
            </a:r>
            <a:r>
              <a:rPr lang="zh-CN" altLang="en-US" sz="2000" dirty="0">
                <a:cs typeface="Times New Roman" pitchFamily="18" charset="0"/>
              </a:rPr>
              <a:t>，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</a:t>
            </a:r>
            <a:r>
              <a:rPr lang="en-US" altLang="zh-CN" sz="2000" u="sng" dirty="0" smtClean="0">
                <a:cs typeface="Times New Roman" pitchFamily="18" charset="0"/>
              </a:rPr>
              <a:t>                </a:t>
            </a:r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offer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ideas and raising questions to keep the talk flowing. </a:t>
            </a:r>
          </a:p>
          <a:p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4</a:t>
            </a:r>
            <a:r>
              <a:rPr lang="zh-CN" altLang="en-US" sz="2000" dirty="0">
                <a:cs typeface="Times New Roman" pitchFamily="18" charset="0"/>
              </a:rPr>
              <a:t>）［</a:t>
            </a:r>
            <a:r>
              <a:rPr lang="en-US" altLang="zh-CN" sz="2000" dirty="0">
                <a:cs typeface="Times New Roman" pitchFamily="18" charset="0"/>
              </a:rPr>
              <a:t>2013·</a:t>
            </a:r>
            <a:r>
              <a:rPr lang="zh-CN" altLang="en-US" sz="2000" dirty="0">
                <a:cs typeface="Times New Roman" pitchFamily="18" charset="0"/>
              </a:rPr>
              <a:t>湖南卷］</a:t>
            </a:r>
            <a:r>
              <a:rPr lang="en-US" altLang="zh-CN" sz="2000" dirty="0">
                <a:cs typeface="Times New Roman" pitchFamily="18" charset="0"/>
              </a:rPr>
              <a:t>You cannot accept an opinion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offer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to you unless it is based on facts. </a:t>
            </a:r>
          </a:p>
          <a:p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5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offer</a:t>
            </a:r>
            <a:r>
              <a:rPr lang="zh-CN" altLang="en-US" sz="2000" dirty="0">
                <a:cs typeface="Times New Roman" pitchFamily="18" charset="0"/>
              </a:rPr>
              <a:t>） </a:t>
            </a:r>
            <a:r>
              <a:rPr lang="en-US" altLang="zh-CN" sz="2000" dirty="0">
                <a:cs typeface="Times New Roman" pitchFamily="18" charset="0"/>
              </a:rPr>
              <a:t>an important role in a new movie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Andy has got a chance to become famous. </a:t>
            </a:r>
          </a:p>
          <a:p>
            <a:endParaRPr lang="en-US" altLang="zh-CN" sz="2000" dirty="0">
              <a:cs typeface="Times New Roman" pitchFamily="18" charset="0"/>
            </a:endParaRPr>
          </a:p>
          <a:p>
            <a:r>
              <a:rPr lang="en-US" altLang="zh-CN" dirty="0"/>
              <a:t>	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5043637" y="1145817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accept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your offer 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2578746" y="1679870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offer our seats to </a:t>
            </a:r>
            <a:r>
              <a:rPr lang="zh-CN" altLang="en-US" sz="2400" dirty="0" smtClean="0">
                <a:solidFill>
                  <a:srgbClr val="FF0000"/>
                </a:solidFill>
              </a:rPr>
              <a:t>　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7097565" y="2691913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offering </a:t>
            </a:r>
            <a:endParaRPr lang="en-US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28384" y="3531807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offered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8" name="文本框 6"/>
          <p:cNvSpPr txBox="1"/>
          <p:nvPr/>
        </p:nvSpPr>
        <p:spPr>
          <a:xfrm>
            <a:off x="1056044" y="3988194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Offered </a:t>
            </a:r>
            <a:r>
              <a:rPr lang="zh-CN" altLang="en-US" sz="2400" dirty="0" smtClean="0">
                <a:solidFill>
                  <a:srgbClr val="FF0000"/>
                </a:solidFill>
              </a:rPr>
              <a:t>　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词汇十四 　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entertainment </a:t>
            </a:r>
            <a:r>
              <a:rPr lang="en-US" altLang="zh-CN" sz="2000" b="1" i="1" dirty="0">
                <a:solidFill>
                  <a:srgbClr val="00B0F0"/>
                </a:solidFill>
                <a:cs typeface="Times New Roman" pitchFamily="18" charset="0"/>
              </a:rPr>
              <a:t>n.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［ 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C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，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U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］娱乐节目，娱乐活动； </a:t>
            </a:r>
            <a:r>
              <a:rPr lang="zh-CN" altLang="en-US" sz="2000" b="1" dirty="0" smtClean="0">
                <a:solidFill>
                  <a:srgbClr val="00B0F0"/>
                </a:solidFill>
                <a:cs typeface="Times New Roman" pitchFamily="18" charset="0"/>
              </a:rPr>
              <a:t>［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U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］招待，款待</a:t>
            </a:r>
            <a:r>
              <a:rPr lang="zh-CN" altLang="en-US" sz="2000" b="1" dirty="0">
                <a:cs typeface="Times New Roman" pitchFamily="18" charset="0"/>
              </a:rPr>
              <a:t>	</a:t>
            </a:r>
            <a:endParaRPr lang="en-US" altLang="zh-CN" sz="2000" b="1" dirty="0" smtClean="0">
              <a:cs typeface="Times New Roman" pitchFamily="18" charset="0"/>
            </a:endParaRPr>
          </a:p>
          <a:p>
            <a:r>
              <a:rPr lang="zh-CN" altLang="en-US" sz="2000" b="1" dirty="0" smtClean="0">
                <a:cs typeface="Times New Roman" pitchFamily="18" charset="0"/>
              </a:rPr>
              <a:t>◆</a:t>
            </a:r>
            <a:r>
              <a:rPr lang="zh-CN" altLang="en-US" sz="2000" b="1" dirty="0">
                <a:cs typeface="Times New Roman" pitchFamily="18" charset="0"/>
              </a:rPr>
              <a:t>教材原句</a:t>
            </a:r>
          </a:p>
          <a:p>
            <a:r>
              <a:rPr lang="en-US" altLang="zh-CN" sz="2000" dirty="0">
                <a:cs typeface="Times New Roman" pitchFamily="18" charset="0"/>
              </a:rPr>
              <a:t>She also believes that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in the future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we will get </a:t>
            </a:r>
            <a:r>
              <a:rPr lang="en-US" altLang="zh-CN" sz="2000" b="1" dirty="0">
                <a:cs typeface="Times New Roman" pitchFamily="18" charset="0"/>
              </a:rPr>
              <a:t>entertainment </a:t>
            </a:r>
            <a:r>
              <a:rPr lang="en-US" altLang="zh-CN" sz="2000" dirty="0">
                <a:cs typeface="Times New Roman" pitchFamily="18" charset="0"/>
              </a:rPr>
              <a:t>from the Net... </a:t>
            </a:r>
            <a:r>
              <a:rPr lang="zh-CN" altLang="en-US" sz="2000" dirty="0">
                <a:cs typeface="Times New Roman" pitchFamily="18" charset="0"/>
              </a:rPr>
              <a:t>她还确信，我们将来可以在网上进行娱乐活动</a:t>
            </a:r>
            <a:r>
              <a:rPr lang="en-US" altLang="zh-CN" sz="2000" dirty="0">
                <a:cs typeface="Times New Roman" pitchFamily="18" charset="0"/>
              </a:rPr>
              <a:t>…… </a:t>
            </a:r>
          </a:p>
          <a:p>
            <a:r>
              <a:rPr lang="zh-CN" altLang="en-US" sz="2000" b="1" dirty="0">
                <a:cs typeface="Times New Roman" pitchFamily="18" charset="0"/>
              </a:rPr>
              <a:t>◆要点必记</a:t>
            </a:r>
          </a:p>
          <a:p>
            <a:r>
              <a:rPr lang="en-US" altLang="zh-CN" sz="2000" dirty="0">
                <a:cs typeface="Times New Roman" pitchFamily="18" charset="0"/>
              </a:rPr>
              <a:t>much to the entertainment of sb. </a:t>
            </a:r>
            <a:r>
              <a:rPr lang="zh-CN" altLang="en-US" sz="2000" dirty="0">
                <a:cs typeface="Times New Roman" pitchFamily="18" charset="0"/>
              </a:rPr>
              <a:t>令某人非常开心的</a:t>
            </a:r>
            <a:r>
              <a:rPr lang="zh-CN" altLang="en-US" sz="2000" dirty="0" smtClean="0">
                <a:cs typeface="Times New Roman" pitchFamily="18" charset="0"/>
              </a:rPr>
              <a:t>是       </a:t>
            </a:r>
            <a:r>
              <a:rPr lang="en-US" altLang="zh-CN" sz="2000" dirty="0" smtClean="0">
                <a:cs typeface="Times New Roman" pitchFamily="18" charset="0"/>
              </a:rPr>
              <a:t>live </a:t>
            </a:r>
            <a:r>
              <a:rPr lang="en-US" altLang="zh-CN" sz="2000" dirty="0">
                <a:cs typeface="Times New Roman" pitchFamily="18" charset="0"/>
              </a:rPr>
              <a:t>entertainment   </a:t>
            </a:r>
            <a:r>
              <a:rPr lang="zh-CN" altLang="en-US" sz="2000" dirty="0">
                <a:cs typeface="Times New Roman" pitchFamily="18" charset="0"/>
              </a:rPr>
              <a:t>现场表演 </a:t>
            </a:r>
            <a:endParaRPr lang="en-US" altLang="zh-CN" sz="2000" dirty="0">
              <a:cs typeface="Times New Roman" pitchFamily="18" charset="0"/>
            </a:endParaRPr>
          </a:p>
          <a:p>
            <a:r>
              <a:rPr lang="zh-CN" altLang="en-US" sz="2000" b="1" dirty="0">
                <a:cs typeface="Times New Roman" pitchFamily="18" charset="0"/>
              </a:rPr>
              <a:t>◆词语积累</a:t>
            </a:r>
          </a:p>
          <a:p>
            <a:r>
              <a:rPr lang="en-US" altLang="zh-CN" sz="2000" dirty="0">
                <a:cs typeface="Times New Roman" pitchFamily="18" charset="0"/>
              </a:rPr>
              <a:t>entertain </a:t>
            </a:r>
            <a:r>
              <a:rPr lang="en-US" altLang="zh-CN" sz="2000" i="1" dirty="0">
                <a:cs typeface="Times New Roman" pitchFamily="18" charset="0"/>
              </a:rPr>
              <a:t>v. </a:t>
            </a:r>
            <a:r>
              <a:rPr lang="zh-CN" altLang="en-US" sz="2000" dirty="0">
                <a:cs typeface="Times New Roman" pitchFamily="18" charset="0"/>
              </a:rPr>
              <a:t>娱乐，招待 </a:t>
            </a:r>
            <a:r>
              <a:rPr lang="zh-CN" altLang="en-US" sz="2000" dirty="0" smtClean="0">
                <a:cs typeface="Times New Roman" pitchFamily="18" charset="0"/>
              </a:rPr>
              <a:t>                                   </a:t>
            </a:r>
            <a:r>
              <a:rPr lang="en-US" altLang="zh-CN" sz="2000" dirty="0" smtClean="0">
                <a:cs typeface="Times New Roman" pitchFamily="18" charset="0"/>
              </a:rPr>
              <a:t>entertain </a:t>
            </a:r>
            <a:r>
              <a:rPr lang="en-US" altLang="zh-CN" sz="2000" dirty="0">
                <a:cs typeface="Times New Roman" pitchFamily="18" charset="0"/>
              </a:rPr>
              <a:t>sb. with... </a:t>
            </a:r>
            <a:r>
              <a:rPr lang="zh-CN" altLang="en-US" sz="2000" dirty="0">
                <a:cs typeface="Times New Roman" pitchFamily="18" charset="0"/>
              </a:rPr>
              <a:t>用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使某人快乐</a:t>
            </a:r>
          </a:p>
          <a:p>
            <a:r>
              <a:rPr lang="en-US" altLang="zh-CN" sz="2000" dirty="0">
                <a:cs typeface="Times New Roman" pitchFamily="18" charset="0"/>
              </a:rPr>
              <a:t>entertain sb. to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</a:t>
            </a:r>
            <a:r>
              <a:rPr lang="zh-CN" altLang="en-US" sz="2000" dirty="0">
                <a:cs typeface="Times New Roman" pitchFamily="18" charset="0"/>
              </a:rPr>
              <a:t>用某物招待</a:t>
            </a:r>
            <a:r>
              <a:rPr lang="en-US" altLang="zh-CN" sz="2000" dirty="0">
                <a:cs typeface="Times New Roman" pitchFamily="18" charset="0"/>
              </a:rPr>
              <a:t>/ </a:t>
            </a:r>
            <a:r>
              <a:rPr lang="zh-CN" altLang="en-US" sz="2000" dirty="0">
                <a:cs typeface="Times New Roman" pitchFamily="18" charset="0"/>
              </a:rPr>
              <a:t>款待</a:t>
            </a:r>
            <a:r>
              <a:rPr lang="zh-CN" altLang="en-US" sz="2000" dirty="0" smtClean="0">
                <a:cs typeface="Times New Roman" pitchFamily="18" charset="0"/>
              </a:rPr>
              <a:t>某人     </a:t>
            </a:r>
            <a:r>
              <a:rPr lang="en-US" altLang="zh-CN" sz="2000" dirty="0" smtClean="0">
                <a:cs typeface="Times New Roman" pitchFamily="18" charset="0"/>
              </a:rPr>
              <a:t>entertaining </a:t>
            </a:r>
            <a:r>
              <a:rPr lang="en-US" altLang="zh-CN" sz="2000" i="1" dirty="0">
                <a:cs typeface="Times New Roman" pitchFamily="18" charset="0"/>
              </a:rPr>
              <a:t>adj. </a:t>
            </a:r>
            <a:r>
              <a:rPr lang="zh-CN" altLang="en-US" sz="2000" dirty="0">
                <a:cs typeface="Times New Roman" pitchFamily="18" charset="0"/>
              </a:rPr>
              <a:t>使人愉快的；有趣的</a:t>
            </a:r>
          </a:p>
          <a:p>
            <a:r>
              <a:rPr lang="en-US" altLang="zh-CN" sz="2000" dirty="0">
                <a:cs typeface="Times New Roman" pitchFamily="18" charset="0"/>
              </a:rPr>
              <a:t>entertainer </a:t>
            </a:r>
            <a:r>
              <a:rPr lang="en-US" altLang="zh-CN" sz="2000" i="1" dirty="0">
                <a:cs typeface="Times New Roman" pitchFamily="18" charset="0"/>
              </a:rPr>
              <a:t>n. </a:t>
            </a:r>
            <a:r>
              <a:rPr lang="zh-CN" altLang="en-US" sz="2000" dirty="0">
                <a:cs typeface="Times New Roman" pitchFamily="18" charset="0"/>
              </a:rPr>
              <a:t>表演者，艺人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It was said that the early European playing-cards were designed </a:t>
            </a:r>
            <a:r>
              <a:rPr lang="en-US" altLang="zh-CN" dirty="0" smtClean="0">
                <a:cs typeface="Times New Roman" pitchFamily="18" charset="0"/>
              </a:rPr>
              <a:t>for___________ </a:t>
            </a:r>
            <a:r>
              <a:rPr lang="en-US" altLang="zh-CN" u="sng" dirty="0" smtClean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entertain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and education.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She entertained the children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stories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songs and dramas.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Not only did they bring snacks and drinks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but they also brought cards for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en-US" altLang="zh-CN" dirty="0" smtClean="0">
                <a:cs typeface="Times New Roman" pitchFamily="18" charset="0"/>
              </a:rPr>
              <a:t>______________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entertain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when they had a picnic in the forest. </a:t>
            </a:r>
            <a:endParaRPr lang="en-US" altLang="zh-CN" dirty="0" smtClean="0">
              <a:cs typeface="Times New Roman" pitchFamily="18" charset="0"/>
            </a:endParaRP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Children’s TV nowadays is much more ______________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entertain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5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dirty="0">
                <a:cs typeface="Times New Roman" pitchFamily="18" charset="0"/>
              </a:rPr>
              <a:t>With the development of technology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it’s easy to get ___________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   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entertain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from the Net </a:t>
            </a:r>
            <a:r>
              <a:rPr lang="en-US" altLang="zh-CN" i="1" dirty="0">
                <a:cs typeface="Times New Roman" pitchFamily="18" charset="0"/>
              </a:rPr>
              <a:t>nowadays</a:t>
            </a:r>
            <a:r>
              <a:rPr lang="en-US" altLang="zh-CN" dirty="0">
                <a:cs typeface="Times New Roman" pitchFamily="18" charset="0"/>
              </a:rPr>
              <a:t>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6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Kevin entertained us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dinner last Sunday. </a:t>
            </a:r>
          </a:p>
          <a:p>
            <a:endParaRPr lang="en-US" altLang="zh-CN" dirty="0">
              <a:cs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7428284" y="1348534"/>
            <a:ext cx="41162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　 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entertainment 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4546419" y="2283372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 smtClean="0">
                <a:solidFill>
                  <a:srgbClr val="FF0000"/>
                </a:solidFill>
              </a:rPr>
              <a:t>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9228655" y="2739526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entertainment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</a:rPr>
              <a:t>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/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2" name="矩形 1"/>
          <p:cNvSpPr/>
          <p:nvPr/>
        </p:nvSpPr>
        <p:spPr>
          <a:xfrm>
            <a:off x="5532282" y="366285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entertaining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	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52689" y="4238692"/>
            <a:ext cx="1667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entertainment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023912" y="5142582"/>
            <a:ext cx="383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2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5745" y="858406"/>
            <a:ext cx="10515600" cy="4724786"/>
          </a:xfrm>
        </p:spPr>
        <p:txBody>
          <a:bodyPr>
            <a:normAutofit/>
          </a:bodyPr>
          <a:lstStyle/>
          <a:p>
            <a:pPr lvl="0"/>
            <a:r>
              <a:rPr lang="en-US" altLang="zh-CN" sz="2000" dirty="0" smtClean="0"/>
              <a:t>5</a:t>
            </a:r>
            <a:r>
              <a:rPr lang="en-US" altLang="zh-CN" sz="2000" dirty="0"/>
              <a:t>. We can infer from the text that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en-US" altLang="zh-CN" sz="2000" dirty="0"/>
              <a:t>. </a:t>
            </a:r>
            <a:endParaRPr lang="en-US" altLang="zh-CN" sz="2000" dirty="0" smtClean="0"/>
          </a:p>
          <a:p>
            <a:r>
              <a:rPr lang="en-US" altLang="zh-CN" sz="2000" dirty="0" smtClean="0"/>
              <a:t>A</a:t>
            </a:r>
            <a:r>
              <a:rPr lang="en-US" altLang="zh-CN" sz="2000" dirty="0"/>
              <a:t>. terrorists may use the Internet to make planes and trains crash in the future </a:t>
            </a:r>
          </a:p>
          <a:p>
            <a:r>
              <a:rPr lang="en-US" altLang="zh-CN" sz="2000" dirty="0"/>
              <a:t>B. the Internet plays a very important part in our lives </a:t>
            </a:r>
          </a:p>
          <a:p>
            <a:r>
              <a:rPr lang="en-US" altLang="zh-CN" sz="2000" dirty="0"/>
              <a:t>C. TV has been replaced by computers </a:t>
            </a:r>
          </a:p>
          <a:p>
            <a:r>
              <a:rPr lang="en-US" altLang="zh-CN" sz="2000" dirty="0"/>
              <a:t>D. all the people are glad about the future of the Internet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838200" y="1222725"/>
            <a:ext cx="10515600" cy="5055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buNone/>
            </a:pPr>
            <a:endParaRPr lang="en-US" altLang="zh-CN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917" y="2057612"/>
            <a:ext cx="1082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○</a:t>
            </a:r>
          </a:p>
        </p:txBody>
      </p:sp>
    </p:spTree>
    <p:extLst>
      <p:ext uri="{BB962C8B-B14F-4D97-AF65-F5344CB8AC3E}">
        <p14:creationId xmlns:p14="http://schemas.microsoft.com/office/powerpoint/2010/main" xmlns="" val="401522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词汇十五 　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disappear </a:t>
            </a:r>
            <a:r>
              <a:rPr lang="en-US" altLang="zh-CN" sz="2000" b="1" i="1" dirty="0">
                <a:solidFill>
                  <a:srgbClr val="00B0F0"/>
                </a:solidFill>
                <a:cs typeface="Times New Roman" pitchFamily="18" charset="0"/>
              </a:rPr>
              <a:t>vi.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1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）不复存在，灭绝，消亡；</a:t>
            </a:r>
            <a:endParaRPr lang="en-US" altLang="zh-CN" sz="2000" b="1" dirty="0">
              <a:solidFill>
                <a:srgbClr val="00B0F0"/>
              </a:solidFill>
              <a:cs typeface="Times New Roman" pitchFamily="18" charset="0"/>
            </a:endParaRPr>
          </a:p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                    （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2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）消失；（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3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）失踪，丢失</a:t>
            </a:r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	</a:t>
            </a:r>
            <a:endParaRPr lang="zh-CN" altLang="en-US" sz="2000" dirty="0"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cs typeface="Times New Roman" pitchFamily="18" charset="0"/>
              </a:rPr>
              <a:t>◆教材原句</a:t>
            </a:r>
          </a:p>
          <a:p>
            <a:r>
              <a:rPr lang="en-US" altLang="zh-CN" sz="2000" dirty="0">
                <a:cs typeface="Times New Roman" pitchFamily="18" charset="0"/>
              </a:rPr>
              <a:t>She also believes...that television will probably </a:t>
            </a:r>
            <a:r>
              <a:rPr lang="en-US" altLang="zh-CN" sz="2000" b="1" dirty="0">
                <a:cs typeface="Times New Roman" pitchFamily="18" charset="0"/>
              </a:rPr>
              <a:t>disappear</a:t>
            </a:r>
            <a:r>
              <a:rPr lang="en-US" altLang="zh-CN" sz="2000" dirty="0">
                <a:cs typeface="Times New Roman" pitchFamily="18" charset="0"/>
              </a:rPr>
              <a:t>. </a:t>
            </a:r>
            <a:r>
              <a:rPr lang="zh-CN" altLang="en-US" sz="2000" dirty="0">
                <a:cs typeface="Times New Roman" pitchFamily="18" charset="0"/>
              </a:rPr>
              <a:t>她还确信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电视将很可能不复存在。</a:t>
            </a:r>
          </a:p>
          <a:p>
            <a:pPr>
              <a:lnSpc>
                <a:spcPct val="100000"/>
              </a:lnSpc>
            </a:pPr>
            <a:r>
              <a:rPr lang="zh-CN" altLang="en-US" sz="2000" b="1" dirty="0">
                <a:cs typeface="Times New Roman" pitchFamily="18" charset="0"/>
              </a:rPr>
              <a:t>◆要点必记 </a:t>
            </a:r>
          </a:p>
          <a:p>
            <a:r>
              <a:rPr lang="en-US" altLang="zh-CN" sz="2000" dirty="0">
                <a:cs typeface="Times New Roman" pitchFamily="18" charset="0"/>
              </a:rPr>
              <a:t>disappear into </a:t>
            </a:r>
            <a:r>
              <a:rPr lang="zh-CN" altLang="en-US" sz="2000" dirty="0">
                <a:cs typeface="Times New Roman" pitchFamily="18" charset="0"/>
              </a:rPr>
              <a:t>消失在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中</a:t>
            </a:r>
          </a:p>
          <a:p>
            <a:r>
              <a:rPr lang="en-US" altLang="zh-CN" sz="2000" dirty="0">
                <a:cs typeface="Times New Roman" pitchFamily="18" charset="0"/>
              </a:rPr>
              <a:t>disappear from... </a:t>
            </a:r>
            <a:r>
              <a:rPr lang="zh-CN" altLang="en-US" sz="2000" dirty="0">
                <a:cs typeface="Times New Roman" pitchFamily="18" charset="0"/>
              </a:rPr>
              <a:t>从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中消失 </a:t>
            </a:r>
          </a:p>
          <a:p>
            <a:r>
              <a:rPr lang="en-US" altLang="zh-CN" sz="2000" dirty="0">
                <a:cs typeface="Times New Roman" pitchFamily="18" charset="0"/>
              </a:rPr>
              <a:t>disappear in the distance </a:t>
            </a:r>
            <a:r>
              <a:rPr lang="zh-CN" altLang="en-US" sz="2000" dirty="0">
                <a:cs typeface="Times New Roman" pitchFamily="18" charset="0"/>
              </a:rPr>
              <a:t>消失在远方 </a:t>
            </a:r>
          </a:p>
          <a:p>
            <a:r>
              <a:rPr lang="en-US" altLang="zh-CN" sz="2000" dirty="0">
                <a:cs typeface="Times New Roman" pitchFamily="18" charset="0"/>
              </a:rPr>
              <a:t>disappear with the development of AI  </a:t>
            </a:r>
            <a:r>
              <a:rPr lang="zh-CN" altLang="en-US" sz="2000" dirty="0">
                <a:cs typeface="Times New Roman" pitchFamily="18" charset="0"/>
              </a:rPr>
              <a:t>随着人工智能的发展而消失 </a:t>
            </a:r>
            <a:r>
              <a:rPr lang="zh-CN" altLang="en-US" sz="2000" dirty="0">
                <a:ea typeface="Adobe 宋体 Std L" pitchFamily="18" charset="-122"/>
                <a:cs typeface="Times New Roman" pitchFamily="18" charset="0"/>
              </a:rPr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lnSpcReduction="10000"/>
          </a:bodyPr>
          <a:lstStyle/>
          <a:p>
            <a:r>
              <a:rPr lang="zh-CN" altLang="en-US" sz="2000" b="1" dirty="0">
                <a:cs typeface="Times New Roman" pitchFamily="18" charset="0"/>
              </a:rPr>
              <a:t>◆词语积累</a:t>
            </a:r>
          </a:p>
          <a:p>
            <a:r>
              <a:rPr lang="en-US" altLang="zh-CN" sz="2000" dirty="0">
                <a:cs typeface="Times New Roman" pitchFamily="18" charset="0"/>
              </a:rPr>
              <a:t>appear </a:t>
            </a:r>
            <a:r>
              <a:rPr lang="en-US" altLang="zh-CN" sz="2000" i="1" dirty="0">
                <a:cs typeface="Times New Roman" pitchFamily="18" charset="0"/>
              </a:rPr>
              <a:t>vi. </a:t>
            </a:r>
            <a:r>
              <a:rPr lang="zh-CN" altLang="en-US" sz="2000" dirty="0">
                <a:cs typeface="Times New Roman" pitchFamily="18" charset="0"/>
              </a:rPr>
              <a:t>出现 </a:t>
            </a:r>
          </a:p>
          <a:p>
            <a:r>
              <a:rPr lang="en-US" altLang="zh-CN" sz="2000" dirty="0">
                <a:cs typeface="Times New Roman" pitchFamily="18" charset="0"/>
              </a:rPr>
              <a:t>appearance </a:t>
            </a:r>
            <a:r>
              <a:rPr lang="en-US" altLang="zh-CN" sz="2000" i="1" dirty="0">
                <a:cs typeface="Times New Roman" pitchFamily="18" charset="0"/>
              </a:rPr>
              <a:t>n. </a:t>
            </a:r>
            <a:r>
              <a:rPr lang="zh-CN" altLang="en-US" sz="2000" dirty="0">
                <a:cs typeface="Times New Roman" pitchFamily="18" charset="0"/>
              </a:rPr>
              <a:t>出现；外貌</a:t>
            </a:r>
          </a:p>
          <a:p>
            <a:r>
              <a:rPr lang="en-US" altLang="zh-CN" sz="2000" dirty="0">
                <a:cs typeface="Times New Roman" pitchFamily="18" charset="0"/>
              </a:rPr>
              <a:t>disappear </a:t>
            </a:r>
            <a:r>
              <a:rPr lang="en-US" altLang="zh-CN" sz="2000" i="1" dirty="0">
                <a:cs typeface="Times New Roman" pitchFamily="18" charset="0"/>
              </a:rPr>
              <a:t>vi. </a:t>
            </a:r>
            <a:r>
              <a:rPr lang="zh-CN" altLang="en-US" sz="2000" dirty="0">
                <a:cs typeface="Times New Roman" pitchFamily="18" charset="0"/>
              </a:rPr>
              <a:t>消失	</a:t>
            </a:r>
          </a:p>
          <a:p>
            <a:r>
              <a:rPr lang="en-US" altLang="zh-CN" sz="2000" dirty="0">
                <a:cs typeface="Times New Roman" pitchFamily="18" charset="0"/>
              </a:rPr>
              <a:t>disappearance </a:t>
            </a:r>
            <a:r>
              <a:rPr lang="en-US" altLang="zh-CN" sz="2000" i="1" dirty="0">
                <a:cs typeface="Times New Roman" pitchFamily="18" charset="0"/>
              </a:rPr>
              <a:t>n. </a:t>
            </a:r>
            <a:r>
              <a:rPr lang="zh-CN" altLang="en-US" sz="2000" dirty="0">
                <a:cs typeface="Times New Roman" pitchFamily="18" charset="0"/>
              </a:rPr>
              <a:t>消失</a:t>
            </a:r>
          </a:p>
          <a:p>
            <a:r>
              <a:rPr lang="zh-CN" altLang="en-US" sz="2000" b="1" dirty="0">
                <a:cs typeface="Times New Roman" pitchFamily="18" charset="0"/>
              </a:rPr>
              <a:t>◆归纳拓展</a:t>
            </a:r>
          </a:p>
          <a:p>
            <a:r>
              <a:rPr lang="zh-CN" altLang="en-US" sz="2000" dirty="0">
                <a:cs typeface="Times New Roman" pitchFamily="18" charset="0"/>
              </a:rPr>
              <a:t>常见的以否定前缀</a:t>
            </a:r>
            <a:r>
              <a:rPr lang="en-US" altLang="zh-CN" sz="2000" dirty="0">
                <a:cs typeface="Times New Roman" pitchFamily="18" charset="0"/>
              </a:rPr>
              <a:t>dis- </a:t>
            </a:r>
            <a:r>
              <a:rPr lang="zh-CN" altLang="en-US" sz="2000" dirty="0">
                <a:cs typeface="Times New Roman" pitchFamily="18" charset="0"/>
              </a:rPr>
              <a:t>开头的派生词： </a:t>
            </a:r>
          </a:p>
          <a:p>
            <a:r>
              <a:rPr lang="en-US" altLang="zh-CN" sz="2000" dirty="0">
                <a:cs typeface="Times New Roman" pitchFamily="18" charset="0"/>
              </a:rPr>
              <a:t>dislike </a:t>
            </a:r>
            <a:r>
              <a:rPr lang="zh-CN" altLang="en-US" sz="2000" dirty="0">
                <a:cs typeface="Times New Roman" pitchFamily="18" charset="0"/>
              </a:rPr>
              <a:t>不喜欢            </a:t>
            </a:r>
            <a:r>
              <a:rPr lang="en-US" altLang="zh-CN" sz="2000" dirty="0">
                <a:cs typeface="Times New Roman" pitchFamily="18" charset="0"/>
              </a:rPr>
              <a:t>disagree </a:t>
            </a:r>
            <a:r>
              <a:rPr lang="zh-CN" altLang="en-US" sz="2000" dirty="0">
                <a:cs typeface="Times New Roman" pitchFamily="18" charset="0"/>
              </a:rPr>
              <a:t>不同意</a:t>
            </a:r>
          </a:p>
          <a:p>
            <a:r>
              <a:rPr lang="fr-FR" altLang="zh-CN" sz="2000" dirty="0">
                <a:cs typeface="Times New Roman" pitchFamily="18" charset="0"/>
              </a:rPr>
              <a:t>discomfort </a:t>
            </a:r>
            <a:r>
              <a:rPr lang="zh-CN" altLang="fr-FR" sz="2000" dirty="0">
                <a:cs typeface="Times New Roman" pitchFamily="18" charset="0"/>
              </a:rPr>
              <a:t>不舒服     </a:t>
            </a:r>
            <a:r>
              <a:rPr lang="fr-FR" altLang="zh-CN" sz="2000" dirty="0">
                <a:cs typeface="Times New Roman" pitchFamily="18" charset="0"/>
              </a:rPr>
              <a:t>discourage </a:t>
            </a:r>
            <a:r>
              <a:rPr lang="zh-CN" altLang="fr-FR" sz="2000" dirty="0">
                <a:cs typeface="Times New Roman" pitchFamily="18" charset="0"/>
              </a:rPr>
              <a:t>使泄气 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cs typeface="Times New Roman" pitchFamily="18" charset="0"/>
              </a:rPr>
              <a:t>◆英汉互译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 </a:t>
            </a:r>
            <a:r>
              <a:rPr lang="en-US" altLang="zh-CN" sz="2000" dirty="0">
                <a:cs typeface="Times New Roman" pitchFamily="18" charset="0"/>
              </a:rPr>
              <a:t>disappear in the war </a:t>
            </a:r>
            <a:r>
              <a:rPr lang="zh-CN" altLang="en-US" sz="2000" u="sng" dirty="0">
                <a:cs typeface="Times New Roman" pitchFamily="18" charset="0"/>
              </a:rPr>
              <a:t> 　　　　　　　　 </a:t>
            </a:r>
            <a:r>
              <a:rPr lang="zh-CN" altLang="en-US" sz="2000" dirty="0">
                <a:cs typeface="Times New Roman" pitchFamily="18" charset="0"/>
              </a:rPr>
              <a:t>	</a:t>
            </a:r>
          </a:p>
          <a:p>
            <a:r>
              <a:rPr lang="zh-CN" altLang="en-US" sz="2000" u="sng" dirty="0">
                <a:cs typeface="Times New Roman" pitchFamily="18" charset="0"/>
              </a:rPr>
              <a:t>　　　　　 </a:t>
            </a:r>
            <a:endParaRPr lang="en-US" altLang="zh-CN" sz="2000" dirty="0" smtClean="0">
              <a:cs typeface="Times New Roman" pitchFamily="18" charset="0"/>
            </a:endParaRPr>
          </a:p>
          <a:p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disappear from a hotel in London </a:t>
            </a:r>
            <a:r>
              <a:rPr lang="zh-CN" altLang="en-US" sz="2000" u="sng" dirty="0">
                <a:cs typeface="Times New Roman" pitchFamily="18" charset="0"/>
              </a:rPr>
              <a:t> 　　　　　　　　        </a:t>
            </a:r>
            <a:r>
              <a:rPr lang="zh-CN" altLang="en-US" sz="2000" u="sng" dirty="0" smtClean="0">
                <a:cs typeface="Times New Roman" pitchFamily="18" charset="0"/>
              </a:rPr>
              <a:t>        </a:t>
            </a:r>
            <a:r>
              <a:rPr lang="zh-CN" altLang="en-US" sz="2000" dirty="0">
                <a:cs typeface="Times New Roman" pitchFamily="18" charset="0"/>
              </a:rPr>
              <a:t>	</a:t>
            </a:r>
          </a:p>
          <a:p>
            <a:r>
              <a:rPr lang="zh-CN" altLang="en-US" sz="2000" u="sng" dirty="0">
                <a:cs typeface="Times New Roman" pitchFamily="18" charset="0"/>
              </a:rPr>
              <a:t>　　　　　　　　 </a:t>
            </a:r>
            <a:endParaRPr lang="en-US" altLang="zh-CN" sz="2000" dirty="0">
              <a:cs typeface="Times New Roman" pitchFamily="18" charset="0"/>
            </a:endParaRP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3</a:t>
            </a:r>
            <a:r>
              <a:rPr lang="zh-CN" altLang="en-US" sz="2000" dirty="0">
                <a:cs typeface="Times New Roman" pitchFamily="18" charset="0"/>
              </a:rPr>
              <a:t>）躲到云后面 </a:t>
            </a:r>
            <a:r>
              <a:rPr lang="zh-CN" altLang="en-US" sz="2000" u="sng" dirty="0">
                <a:cs typeface="Times New Roman" pitchFamily="18" charset="0"/>
              </a:rPr>
              <a:t> 　　　　　　　　           </a:t>
            </a:r>
            <a:r>
              <a:rPr lang="zh-CN" altLang="en-US" sz="2000" u="sng" dirty="0" smtClean="0">
                <a:cs typeface="Times New Roman" pitchFamily="18" charset="0"/>
              </a:rPr>
              <a:t>              </a:t>
            </a:r>
            <a:r>
              <a:rPr lang="zh-CN" altLang="en-US" sz="2000" dirty="0">
                <a:cs typeface="Times New Roman" pitchFamily="18" charset="0"/>
              </a:rPr>
              <a:t>	</a:t>
            </a:r>
          </a:p>
          <a:p>
            <a:r>
              <a:rPr lang="zh-CN" altLang="en-US" sz="2000" u="sng" dirty="0">
                <a:cs typeface="Times New Roman" pitchFamily="18" charset="0"/>
              </a:rPr>
              <a:t>　　　　　　　　 </a:t>
            </a:r>
            <a:endParaRPr lang="zh-CN" altLang="en-US" sz="2000" dirty="0">
              <a:cs typeface="Times New Roman" pitchFamily="18" charset="0"/>
            </a:endParaRP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4</a:t>
            </a:r>
            <a:r>
              <a:rPr lang="zh-CN" altLang="en-US" sz="2000" dirty="0">
                <a:cs typeface="Times New Roman" pitchFamily="18" charset="0"/>
              </a:rPr>
              <a:t>）从视线中消失 </a:t>
            </a:r>
            <a:r>
              <a:rPr lang="zh-CN" altLang="en-US" sz="2000" u="sng" dirty="0">
                <a:cs typeface="Times New Roman" pitchFamily="18" charset="0"/>
              </a:rPr>
              <a:t> 　　　　　　　　          </a:t>
            </a:r>
            <a:r>
              <a:rPr lang="zh-CN" altLang="en-US" sz="2000" u="sng" dirty="0" smtClean="0">
                <a:cs typeface="Times New Roman" pitchFamily="18" charset="0"/>
              </a:rPr>
              <a:t>           </a:t>
            </a:r>
            <a:r>
              <a:rPr lang="zh-CN" altLang="en-US" sz="2000" dirty="0">
                <a:cs typeface="Times New Roman" pitchFamily="18" charset="0"/>
              </a:rPr>
              <a:t>	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3284036" y="1192814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r>
              <a:rPr lang="zh-CN" altLang="en-US" sz="2400" dirty="0" smtClean="0">
                <a:solidFill>
                  <a:srgbClr val="FF0000"/>
                </a:solidFill>
              </a:rPr>
              <a:t>在</a:t>
            </a:r>
            <a:r>
              <a:rPr lang="zh-CN" altLang="en-US" sz="2400" dirty="0">
                <a:solidFill>
                  <a:srgbClr val="FF0000"/>
                </a:solidFill>
              </a:rPr>
              <a:t>战争中</a:t>
            </a:r>
            <a:r>
              <a:rPr lang="zh-CN" altLang="en-US" sz="2400" dirty="0" smtClean="0">
                <a:solidFill>
                  <a:srgbClr val="FF0000"/>
                </a:solidFill>
              </a:rPr>
              <a:t>失踪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</a:rPr>
              <a:t>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4990375" y="2346976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从</a:t>
            </a:r>
            <a:r>
              <a:rPr lang="zh-CN" altLang="en-US" sz="2400" dirty="0">
                <a:solidFill>
                  <a:srgbClr val="FF0000"/>
                </a:solidFill>
              </a:rPr>
              <a:t>伦敦的一家旅馆失踪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2993923" y="3637773"/>
            <a:ext cx="42120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disappear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behind a cloud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 smtClean="0">
                <a:solidFill>
                  <a:srgbClr val="FF0000"/>
                </a:solidFill>
              </a:rPr>
              <a:t>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26234" y="4791935"/>
            <a:ext cx="45264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disappear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from view/sight </a:t>
            </a:r>
            <a:r>
              <a:rPr lang="zh-CN" altLang="en-US" sz="2400" dirty="0" smtClean="0">
                <a:solidFill>
                  <a:srgbClr val="FF0000"/>
                </a:solidFill>
              </a:rPr>
              <a:t>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cs typeface="Times New Roman" pitchFamily="18" charset="0"/>
              </a:rPr>
              <a:t>◆单句语法填空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5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 watched him until he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 </a:t>
            </a:r>
            <a:r>
              <a:rPr lang="zh-CN" altLang="en-US" u="sng" dirty="0" smtClean="0">
                <a:cs typeface="Times New Roman" pitchFamily="18" charset="0"/>
              </a:rPr>
              <a:t>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appear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from sight in the distance.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6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Nobody knows the reason for his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 </a:t>
            </a:r>
            <a:r>
              <a:rPr lang="zh-CN" altLang="en-US" u="sng" dirty="0" smtClean="0">
                <a:cs typeface="Times New Roman" pitchFamily="18" charset="0"/>
              </a:rPr>
              <a:t>   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disappear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7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Suddenly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a tall man driving a golden carriage seized the girl and took her away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   </a:t>
            </a:r>
            <a:r>
              <a:rPr lang="en-US" altLang="zh-CN" dirty="0" smtClean="0">
                <a:cs typeface="Times New Roman" pitchFamily="18" charset="0"/>
              </a:rPr>
              <a:t>_____________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disappear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into the woods. 	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8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It is clear that many fishes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   </a:t>
            </a:r>
            <a:r>
              <a:rPr lang="zh-CN" altLang="en-US" u="sng" dirty="0" smtClean="0">
                <a:cs typeface="Times New Roman" pitchFamily="18" charset="0"/>
              </a:rPr>
              <a:t>     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disappear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because of the severe pollution. 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3146308" y="1432609"/>
            <a:ext cx="34126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　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disappeared </a:t>
            </a:r>
            <a:endParaRPr lang="en-US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5091904" y="2119489"/>
            <a:ext cx="23245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disappearance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 smtClean="0">
                <a:solidFill>
                  <a:srgbClr val="FF0000"/>
                </a:solidFill>
              </a:rPr>
              <a:t>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 </a:t>
            </a:r>
            <a:r>
              <a:rPr lang="zh-CN" altLang="en-US" sz="2400" dirty="0" smtClean="0">
                <a:solidFill>
                  <a:srgbClr val="FF0000"/>
                </a:solidFill>
              </a:rPr>
              <a:t>   </a:t>
            </a:r>
            <a:r>
              <a:rPr lang="en-US" altLang="zh-CN" sz="2400" dirty="0" smtClean="0">
                <a:solidFill>
                  <a:srgbClr val="FF0000"/>
                </a:solidFill>
              </a:rPr>
              <a:t>  </a:t>
            </a:r>
            <a:r>
              <a:rPr lang="zh-CN" altLang="en-US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322782" y="3209844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disappearing 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2400" dirty="0" smtClean="0">
                <a:solidFill>
                  <a:srgbClr val="FF0000"/>
                </a:solidFill>
              </a:rPr>
              <a:t>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7738" y="3750062"/>
            <a:ext cx="39372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disappearing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</a:rPr>
              <a:t>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/>
              <a:t> </a:t>
            </a:r>
            <a:r>
              <a:rPr lang="zh-CN" altLang="en-US" dirty="0" smtClean="0"/>
              <a:t>                                                                 </a:t>
            </a:r>
            <a:r>
              <a:rPr lang="zh-CN" altLang="en-US" sz="3500" b="1" dirty="0" smtClean="0">
                <a:solidFill>
                  <a:srgbClr val="FF0000"/>
                </a:solidFill>
              </a:rPr>
              <a:t>重点</a:t>
            </a:r>
            <a:r>
              <a:rPr lang="zh-CN" altLang="en-US" sz="3500" b="1" dirty="0">
                <a:solidFill>
                  <a:srgbClr val="FF0000"/>
                </a:solidFill>
              </a:rPr>
              <a:t>句式 </a:t>
            </a:r>
            <a:endParaRPr lang="en-US" altLang="zh-CN" sz="35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00B0F0"/>
                </a:solidFill>
                <a:ea typeface="微软雅黑" panose="020B0503020204020204" charset="-122"/>
                <a:cs typeface="Times New Roman" pitchFamily="18" charset="0"/>
              </a:rPr>
              <a:t>句式一 　过去分词（短语）作后置定语	</a:t>
            </a:r>
          </a:p>
          <a:p>
            <a:r>
              <a:rPr lang="zh-CN" altLang="en-US" sz="2400" b="1" dirty="0">
                <a:ea typeface="Adobe 宋体 Std L" pitchFamily="18" charset="-122"/>
                <a:cs typeface="Times New Roman" pitchFamily="18" charset="0"/>
              </a:rPr>
              <a:t>◆教材原句</a:t>
            </a:r>
          </a:p>
          <a:p>
            <a:r>
              <a:rPr lang="en-US" altLang="zh-CN" sz="2400" dirty="0">
                <a:cs typeface="Times New Roman" pitchFamily="18" charset="0"/>
              </a:rPr>
              <a:t>In 1983</a:t>
            </a:r>
            <a:r>
              <a:rPr lang="zh-CN" altLang="en-US" sz="2400" dirty="0">
                <a:cs typeface="Times New Roman" pitchFamily="18" charset="0"/>
              </a:rPr>
              <a:t>，</a:t>
            </a:r>
            <a:r>
              <a:rPr lang="en-US" altLang="zh-CN" sz="2400" dirty="0">
                <a:cs typeface="Times New Roman" pitchFamily="18" charset="0"/>
              </a:rPr>
              <a:t>there were only 200 computers </a:t>
            </a:r>
            <a:r>
              <a:rPr lang="en-US" altLang="zh-CN" sz="2400" b="1" dirty="0">
                <a:cs typeface="Times New Roman" pitchFamily="18" charset="0"/>
              </a:rPr>
              <a:t>connected to the Internet</a:t>
            </a:r>
            <a:r>
              <a:rPr lang="en-US" altLang="zh-CN" sz="2400" dirty="0">
                <a:cs typeface="Times New Roman" pitchFamily="18" charset="0"/>
              </a:rPr>
              <a:t>...this growth is clearly going to continue. </a:t>
            </a:r>
          </a:p>
          <a:p>
            <a:r>
              <a:rPr lang="en-US" altLang="zh-CN" sz="2400" dirty="0">
                <a:cs typeface="Times New Roman" pitchFamily="18" charset="0"/>
              </a:rPr>
              <a:t>1983 </a:t>
            </a:r>
            <a:r>
              <a:rPr lang="zh-CN" altLang="en-US" sz="2400" dirty="0">
                <a:cs typeface="Times New Roman" pitchFamily="18" charset="0"/>
              </a:rPr>
              <a:t>年，只有 </a:t>
            </a:r>
            <a:r>
              <a:rPr lang="en-US" altLang="zh-CN" sz="2400" dirty="0">
                <a:cs typeface="Times New Roman" pitchFamily="18" charset="0"/>
              </a:rPr>
              <a:t>200 </a:t>
            </a:r>
            <a:r>
              <a:rPr lang="zh-CN" altLang="en-US" sz="2400" dirty="0">
                <a:cs typeface="Times New Roman" pitchFamily="18" charset="0"/>
              </a:rPr>
              <a:t>台计算机连接到互联网上</a:t>
            </a:r>
            <a:r>
              <a:rPr lang="en-US" altLang="zh-CN" sz="2400" dirty="0">
                <a:cs typeface="Times New Roman" pitchFamily="18" charset="0"/>
              </a:rPr>
              <a:t>……</a:t>
            </a:r>
            <a:r>
              <a:rPr lang="zh-CN" altLang="en-US" sz="2400" dirty="0">
                <a:cs typeface="Times New Roman" pitchFamily="18" charset="0"/>
              </a:rPr>
              <a:t>增长还在明显地继续着。</a:t>
            </a:r>
          </a:p>
          <a:p>
            <a:r>
              <a:rPr lang="zh-CN" altLang="en-US" sz="2400" b="1" dirty="0">
                <a:ea typeface="Adobe 宋体 Std L" pitchFamily="18" charset="-122"/>
                <a:cs typeface="Times New Roman" pitchFamily="18" charset="0"/>
              </a:rPr>
              <a:t>◆句式分析 </a:t>
            </a:r>
          </a:p>
          <a:p>
            <a:r>
              <a:rPr lang="en-US" altLang="zh-CN" sz="2400" dirty="0">
                <a:cs typeface="Times New Roman" pitchFamily="18" charset="0"/>
              </a:rPr>
              <a:t>connected to the Internet </a:t>
            </a:r>
            <a:r>
              <a:rPr lang="zh-CN" altLang="en-US" sz="2400" dirty="0">
                <a:cs typeface="Times New Roman" pitchFamily="18" charset="0"/>
              </a:rPr>
              <a:t>作后置定语，相当于定语从句</a:t>
            </a:r>
            <a:r>
              <a:rPr lang="en-US" altLang="zh-CN" sz="2400" dirty="0">
                <a:cs typeface="Times New Roman" pitchFamily="18" charset="0"/>
              </a:rPr>
              <a:t>that were connected to the Internet</a:t>
            </a:r>
            <a:r>
              <a:rPr lang="zh-CN" altLang="en-US" sz="2400" dirty="0">
                <a:cs typeface="Times New Roman" pitchFamily="18" charset="0"/>
              </a:rPr>
              <a:t>。</a:t>
            </a:r>
            <a:r>
              <a:rPr lang="en-US" altLang="zh-CN" sz="2400" dirty="0">
                <a:cs typeface="Times New Roman" pitchFamily="18" charset="0"/>
              </a:rPr>
              <a:t>computers </a:t>
            </a:r>
            <a:r>
              <a:rPr lang="zh-CN" altLang="en-US" sz="2400" dirty="0">
                <a:cs typeface="Times New Roman" pitchFamily="18" charset="0"/>
              </a:rPr>
              <a:t>与</a:t>
            </a:r>
            <a:r>
              <a:rPr lang="en-US" altLang="zh-CN" sz="2400" dirty="0">
                <a:cs typeface="Times New Roman" pitchFamily="18" charset="0"/>
              </a:rPr>
              <a:t>connect </a:t>
            </a:r>
            <a:r>
              <a:rPr lang="zh-CN" altLang="en-US" sz="2400" dirty="0">
                <a:cs typeface="Times New Roman" pitchFamily="18" charset="0"/>
              </a:rPr>
              <a:t>是被动关系，故</a:t>
            </a:r>
            <a:r>
              <a:rPr lang="en-US" altLang="zh-CN" sz="2400" dirty="0">
                <a:cs typeface="Times New Roman" pitchFamily="18" charset="0"/>
              </a:rPr>
              <a:t>connect </a:t>
            </a:r>
            <a:r>
              <a:rPr lang="zh-CN" altLang="en-US" sz="2400" dirty="0">
                <a:cs typeface="Times New Roman" pitchFamily="18" charset="0"/>
              </a:rPr>
              <a:t>用过去分词形式。</a:t>
            </a:r>
            <a:r>
              <a:rPr lang="zh-CN" altLang="en-US" sz="2400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893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cs typeface="Times New Roman" pitchFamily="18" charset="0"/>
              </a:rPr>
              <a:t>◆要点必记</a:t>
            </a:r>
          </a:p>
          <a:p>
            <a:r>
              <a:rPr lang="zh-CN" altLang="en-US" sz="2000" dirty="0">
                <a:cs typeface="Times New Roman" pitchFamily="18" charset="0"/>
              </a:rPr>
              <a:t>过去分词作定语，分为前置和后置两种情况： </a:t>
            </a:r>
          </a:p>
          <a:p>
            <a:r>
              <a:rPr lang="zh-CN" altLang="en-US" sz="2000" dirty="0">
                <a:cs typeface="Times New Roman" pitchFamily="18" charset="0"/>
              </a:rPr>
              <a:t>（ 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）前置定语：单个的过去分词作定语， 通常放在被修饰的名词之前，表示被动和完成，此时过去分词具有形容词的特点，侧重永久性的状态或特点。 </a:t>
            </a:r>
            <a:r>
              <a:rPr lang="en-US" altLang="zh-CN" sz="2000" dirty="0">
                <a:cs typeface="Times New Roman" pitchFamily="18" charset="0"/>
              </a:rPr>
              <a:t>the fallen leaves </a:t>
            </a:r>
            <a:r>
              <a:rPr lang="zh-CN" altLang="en-US" sz="2000" dirty="0">
                <a:cs typeface="Times New Roman" pitchFamily="18" charset="0"/>
              </a:rPr>
              <a:t>落叶</a:t>
            </a:r>
          </a:p>
          <a:p>
            <a:r>
              <a:rPr lang="en-US" altLang="zh-CN" sz="2000" dirty="0">
                <a:cs typeface="Times New Roman" pitchFamily="18" charset="0"/>
              </a:rPr>
              <a:t>the newly planted flower </a:t>
            </a:r>
            <a:r>
              <a:rPr lang="zh-CN" altLang="en-US" sz="2000" dirty="0">
                <a:cs typeface="Times New Roman" pitchFamily="18" charset="0"/>
              </a:rPr>
              <a:t>新栽的花</a:t>
            </a:r>
          </a:p>
          <a:p>
            <a:r>
              <a:rPr lang="zh-CN" altLang="en-US" sz="2000" dirty="0">
                <a:cs typeface="Times New Roman" pitchFamily="18" charset="0"/>
              </a:rPr>
              <a:t>（ 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）后置定语：过去分词短语作定语时， 通常放在被修饰的名词之后，其作用相当于一个定语从句。</a:t>
            </a:r>
          </a:p>
          <a:p>
            <a:r>
              <a:rPr lang="en-US" altLang="zh-CN" sz="2000" dirty="0">
                <a:cs typeface="Times New Roman" pitchFamily="18" charset="0"/>
              </a:rPr>
              <a:t>paintings painted by women </a:t>
            </a:r>
          </a:p>
          <a:p>
            <a:r>
              <a:rPr lang="en-US" altLang="zh-CN" sz="2000" dirty="0">
                <a:cs typeface="Times New Roman" pitchFamily="18" charset="0"/>
              </a:rPr>
              <a:t>= paintings that are painted by women </a:t>
            </a:r>
            <a:r>
              <a:rPr lang="zh-CN" altLang="en-US" sz="2000" dirty="0">
                <a:cs typeface="Times New Roman" pitchFamily="18" charset="0"/>
              </a:rPr>
              <a:t>许多女画家的画作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cs typeface="Times New Roman" pitchFamily="18" charset="0"/>
              </a:rPr>
              <a:t>◆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sz="2000" dirty="0"/>
              <a:t>（１）［</a:t>
            </a:r>
            <a:r>
              <a:rPr lang="en-US" altLang="zh-CN" sz="2000" dirty="0"/>
              <a:t>2019·</a:t>
            </a:r>
            <a:r>
              <a:rPr lang="zh-CN" altLang="en-US" sz="2000" dirty="0"/>
              <a:t>天津卷］ </a:t>
            </a:r>
            <a:r>
              <a:rPr lang="en-US" altLang="zh-CN" sz="2000" dirty="0"/>
              <a:t>Most colleges now offer first-year students a course </a:t>
            </a:r>
            <a:r>
              <a:rPr lang="en-US" altLang="zh-CN" sz="2000" dirty="0" smtClean="0"/>
              <a:t>specially_________ </a:t>
            </a:r>
            <a:r>
              <a:rPr lang="en-US" altLang="zh-CN" sz="2000" u="sng" dirty="0" smtClean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dirty="0"/>
              <a:t>（</a:t>
            </a:r>
            <a:r>
              <a:rPr lang="en-US" altLang="zh-CN" sz="2000" dirty="0"/>
              <a:t>design</a:t>
            </a:r>
            <a:r>
              <a:rPr lang="zh-CN" altLang="en-US" sz="2000" dirty="0"/>
              <a:t>） </a:t>
            </a:r>
            <a:r>
              <a:rPr lang="en-US" altLang="zh-CN" sz="2000" dirty="0"/>
              <a:t>to help them succeed academically and personally. </a:t>
            </a:r>
          </a:p>
          <a:p>
            <a:r>
              <a:rPr lang="zh-CN" altLang="en-US" sz="2000" dirty="0"/>
              <a:t>（２）［</a:t>
            </a:r>
            <a:r>
              <a:rPr lang="en-US" altLang="zh-CN" sz="2000" dirty="0"/>
              <a:t>2016·</a:t>
            </a:r>
            <a:r>
              <a:rPr lang="zh-CN" altLang="en-US" sz="2000" dirty="0"/>
              <a:t>浙江卷］</a:t>
            </a:r>
            <a:r>
              <a:rPr lang="en-US" altLang="zh-CN" sz="2000" dirty="0"/>
              <a:t>To return to the problem of water pollution</a:t>
            </a:r>
            <a:r>
              <a:rPr lang="zh-CN" altLang="en-US" sz="2000" dirty="0"/>
              <a:t>，</a:t>
            </a:r>
            <a:r>
              <a:rPr lang="en-US" altLang="zh-CN" sz="2000" dirty="0"/>
              <a:t>I’d like you to look at a study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   </a:t>
            </a:r>
            <a:r>
              <a:rPr lang="en-US" altLang="zh-CN" sz="2000" dirty="0" smtClean="0"/>
              <a:t>____________</a:t>
            </a:r>
            <a:r>
              <a:rPr lang="zh-CN" altLang="en-US" sz="2000" dirty="0" smtClean="0"/>
              <a:t>（</a:t>
            </a:r>
            <a:r>
              <a:rPr lang="en-US" altLang="zh-CN" sz="2000" dirty="0"/>
              <a:t>conduct</a:t>
            </a:r>
            <a:r>
              <a:rPr lang="zh-CN" altLang="en-US" sz="2000" dirty="0"/>
              <a:t>） </a:t>
            </a:r>
            <a:r>
              <a:rPr lang="en-US" altLang="zh-CN" sz="2000" dirty="0"/>
              <a:t>in Australia in 2012. </a:t>
            </a:r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）［</a:t>
            </a:r>
            <a:r>
              <a:rPr lang="en-US" altLang="zh-CN" sz="2000" dirty="0"/>
              <a:t>2017·</a:t>
            </a:r>
            <a:r>
              <a:rPr lang="zh-CN" altLang="en-US" sz="2000" dirty="0"/>
              <a:t>北京卷］</a:t>
            </a:r>
            <a:r>
              <a:rPr lang="en-US" altLang="zh-CN" sz="2000" dirty="0"/>
              <a:t>Jim has retired</a:t>
            </a:r>
            <a:r>
              <a:rPr lang="zh-CN" altLang="en-US" sz="2000" dirty="0"/>
              <a:t>，</a:t>
            </a:r>
            <a:r>
              <a:rPr lang="en-US" altLang="zh-CN" sz="2000" dirty="0"/>
              <a:t>but he still remembers the happy </a:t>
            </a:r>
            <a:r>
              <a:rPr lang="en-US" altLang="zh-CN" sz="2000" dirty="0" smtClean="0"/>
              <a:t>time</a:t>
            </a:r>
            <a:r>
              <a:rPr lang="en-US" altLang="zh-CN" sz="2000" u="sng" dirty="0" smtClean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dirty="0"/>
              <a:t>（</a:t>
            </a:r>
            <a:r>
              <a:rPr lang="en-US" altLang="zh-CN" sz="2000" dirty="0"/>
              <a:t>spend</a:t>
            </a:r>
            <a:r>
              <a:rPr lang="zh-CN" altLang="en-US" sz="2000" dirty="0"/>
              <a:t>）</a:t>
            </a:r>
            <a:r>
              <a:rPr lang="en-US" altLang="zh-CN" sz="2000" dirty="0"/>
              <a:t>with his students. 	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9532703" y="1248523"/>
            <a:ext cx="19261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designed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420326" y="2882085"/>
            <a:ext cx="34126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conducted 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8177048" y="3393919"/>
            <a:ext cx="41788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spent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4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“Things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lose</a:t>
            </a:r>
            <a:r>
              <a:rPr lang="zh-CN" altLang="en-US" sz="2000" dirty="0">
                <a:cs typeface="Times New Roman" pitchFamily="18" charset="0"/>
              </a:rPr>
              <a:t>） </a:t>
            </a:r>
            <a:r>
              <a:rPr lang="en-US" altLang="zh-CN" sz="2000" dirty="0">
                <a:cs typeface="Times New Roman" pitchFamily="18" charset="0"/>
              </a:rPr>
              <a:t>never come </a:t>
            </a:r>
            <a:r>
              <a:rPr lang="en-US" altLang="zh-CN" sz="2000" dirty="0" err="1">
                <a:cs typeface="Times New Roman" pitchFamily="18" charset="0"/>
              </a:rPr>
              <a:t>again!”I</a:t>
            </a:r>
            <a:r>
              <a:rPr lang="en-US" altLang="zh-CN" sz="2000" dirty="0">
                <a:cs typeface="Times New Roman" pitchFamily="18" charset="0"/>
              </a:rPr>
              <a:t> couldn’t help talking to myself.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5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Tsinghua University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found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in 1911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is home to a great number of outstanding figures.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6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The players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select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from the whole country are expected to bring us honor in this summer game. 	</a:t>
            </a:r>
          </a:p>
          <a:p>
            <a:r>
              <a:rPr lang="zh-CN" altLang="en-US" sz="2000" dirty="0">
                <a:cs typeface="Times New Roman" pitchFamily="18" charset="0"/>
              </a:rPr>
              <a:t>（７）</a:t>
            </a:r>
            <a:r>
              <a:rPr lang="en-US" altLang="zh-CN" sz="2000" dirty="0">
                <a:cs typeface="Times New Roman" pitchFamily="18" charset="0"/>
              </a:rPr>
              <a:t>We finished the run in less than half the time________  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allow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. </a:t>
            </a:r>
          </a:p>
          <a:p>
            <a:r>
              <a:rPr lang="zh-CN" altLang="en-US" sz="2000" dirty="0">
                <a:cs typeface="Times New Roman" pitchFamily="18" charset="0"/>
              </a:rPr>
              <a:t>（８）</a:t>
            </a:r>
            <a:r>
              <a:rPr lang="en-US" altLang="zh-CN" sz="2000" dirty="0">
                <a:cs typeface="Times New Roman" pitchFamily="18" charset="0"/>
              </a:rPr>
              <a:t>I’m calling to enquire about the position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advertise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in yesterday’s </a:t>
            </a:r>
            <a:r>
              <a:rPr lang="en-US" altLang="zh-CN" sz="2000" i="1" dirty="0">
                <a:cs typeface="Times New Roman" pitchFamily="18" charset="0"/>
              </a:rPr>
              <a:t>China Daily</a:t>
            </a:r>
            <a:r>
              <a:rPr lang="en-US" altLang="zh-CN" sz="2000" dirty="0">
                <a:cs typeface="Times New Roman" pitchFamily="18" charset="0"/>
              </a:rPr>
              <a:t>. </a:t>
            </a:r>
            <a:r>
              <a:rPr lang="en-US" altLang="zh-CN" sz="2000" dirty="0"/>
              <a:t>	</a:t>
            </a:r>
          </a:p>
          <a:p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2451742" y="862327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lost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3831424" y="1482437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founded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836782" y="2444152"/>
            <a:ext cx="16739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selected</a:t>
            </a:r>
            <a:endParaRPr lang="zh-CN" alt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6248803" y="3395320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allowed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5799684" y="4104786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advertised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cs typeface="Times New Roman" pitchFamily="18" charset="0"/>
              </a:rPr>
              <a:t>◆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写作</a:t>
            </a:r>
          </a:p>
          <a:p>
            <a:r>
              <a:rPr lang="zh-CN" altLang="en-US" sz="2000" dirty="0">
                <a:cs typeface="Times New Roman" pitchFamily="18" charset="0"/>
              </a:rPr>
              <a:t>（９）</a:t>
            </a:r>
            <a:r>
              <a:rPr lang="en-US" altLang="zh-CN" sz="2000" dirty="0">
                <a:cs typeface="Times New Roman" pitchFamily="18" charset="0"/>
              </a:rPr>
              <a:t>Can those  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u="sng" dirty="0" smtClean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  　　　　  　</a:t>
            </a:r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zh-CN" altLang="en-US" sz="2000" dirty="0">
                <a:cs typeface="Times New Roman" pitchFamily="18" charset="0"/>
              </a:rPr>
              <a:t>坐在</a:t>
            </a:r>
            <a:r>
              <a:rPr lang="en-US" altLang="zh-CN" sz="2000" dirty="0">
                <a:cs typeface="Times New Roman" pitchFamily="18" charset="0"/>
              </a:rPr>
              <a:t>…… </a:t>
            </a:r>
            <a:r>
              <a:rPr lang="zh-CN" altLang="en-US" sz="2000" dirty="0">
                <a:cs typeface="Times New Roman" pitchFamily="18" charset="0"/>
              </a:rPr>
              <a:t>后面） </a:t>
            </a:r>
            <a:r>
              <a:rPr lang="en-US" altLang="zh-CN" sz="2000" dirty="0">
                <a:cs typeface="Times New Roman" pitchFamily="18" charset="0"/>
              </a:rPr>
              <a:t>the classroom hear me? </a:t>
            </a:r>
          </a:p>
          <a:p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en-US" altLang="zh-CN" sz="2000" dirty="0" smtClean="0">
                <a:cs typeface="Times New Roman" pitchFamily="18" charset="0"/>
              </a:rPr>
              <a:t>10</a:t>
            </a:r>
            <a:r>
              <a:rPr lang="zh-CN" altLang="en-US" sz="2000" dirty="0" smtClean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It is one of the funniest things </a:t>
            </a:r>
            <a:r>
              <a:rPr lang="zh-CN" altLang="en-US" sz="2000" u="sng" dirty="0">
                <a:cs typeface="Times New Roman" pitchFamily="18" charset="0"/>
              </a:rPr>
              <a:t>　　　　  　　　　  　　　　  </a:t>
            </a:r>
            <a:r>
              <a:rPr lang="zh-CN" altLang="en-US" sz="2000" dirty="0" smtClean="0">
                <a:cs typeface="Times New Roman" pitchFamily="18" charset="0"/>
              </a:rPr>
              <a:t>（ </a:t>
            </a:r>
            <a:r>
              <a:rPr lang="zh-CN" altLang="en-US" sz="2000" dirty="0">
                <a:cs typeface="Times New Roman" pitchFamily="18" charset="0"/>
              </a:rPr>
              <a:t>在网络上发现的） </a:t>
            </a:r>
            <a:r>
              <a:rPr lang="en-US" altLang="zh-CN" sz="2000" dirty="0">
                <a:cs typeface="Times New Roman" pitchFamily="18" charset="0"/>
              </a:rPr>
              <a:t>so far this year. </a:t>
            </a:r>
          </a:p>
          <a:p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en-US" altLang="zh-CN" sz="2000" dirty="0" smtClean="0">
                <a:cs typeface="Times New Roman" pitchFamily="18" charset="0"/>
              </a:rPr>
              <a:t>11</a:t>
            </a:r>
            <a:r>
              <a:rPr lang="zh-CN" altLang="en-US" sz="2000" dirty="0" smtClean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The trees </a:t>
            </a:r>
            <a:r>
              <a:rPr lang="zh-CN" altLang="en-US" sz="2000" u="sng" dirty="0">
                <a:cs typeface="Times New Roman" pitchFamily="18" charset="0"/>
              </a:rPr>
              <a:t>　　　　  　　　　  　　　　  　　</a:t>
            </a:r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zh-CN" altLang="en-US" sz="2000" dirty="0">
                <a:cs typeface="Times New Roman" pitchFamily="18" charset="0"/>
              </a:rPr>
              <a:t>在暴风雨中刮倒的） </a:t>
            </a:r>
            <a:r>
              <a:rPr lang="en-US" altLang="zh-CN" sz="2000" dirty="0">
                <a:cs typeface="Times New Roman" pitchFamily="18" charset="0"/>
              </a:rPr>
              <a:t>have been moved off the road.</a:t>
            </a:r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2952699" y="1367566"/>
            <a:ext cx="34126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seated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at the back of </a:t>
            </a: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4986837" y="1981295"/>
            <a:ext cx="34126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found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the Internet </a:t>
            </a:r>
            <a:r>
              <a:rPr lang="zh-CN" altLang="en-US" sz="2400" dirty="0" smtClean="0">
                <a:solidFill>
                  <a:srgbClr val="FF0000"/>
                </a:solidFill>
              </a:rPr>
              <a:t>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2952699" y="3135457"/>
            <a:ext cx="34126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blown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down in the storm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	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句式二 　</a:t>
            </a:r>
            <a:r>
              <a:rPr lang="en-US" altLang="zh-CN" sz="2000" dirty="0">
                <a:solidFill>
                  <a:srgbClr val="00B0F0"/>
                </a:solidFill>
                <a:cs typeface="Times New Roman" pitchFamily="18" charset="0"/>
              </a:rPr>
              <a:t>it </a:t>
            </a:r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作形式主语 </a:t>
            </a:r>
            <a:r>
              <a:rPr lang="zh-CN" altLang="en-US" sz="2000" dirty="0">
                <a:cs typeface="Times New Roman" pitchFamily="18" charset="0"/>
              </a:rPr>
              <a:t>	</a:t>
            </a:r>
            <a:endParaRPr lang="en-US" altLang="zh-CN" sz="2000" dirty="0">
              <a:cs typeface="Times New Roman" pitchFamily="18" charset="0"/>
            </a:endParaRPr>
          </a:p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◆教材原句</a:t>
            </a:r>
          </a:p>
          <a:p>
            <a:r>
              <a:rPr lang="en-US" altLang="zh-CN" sz="2000" dirty="0">
                <a:cs typeface="Times New Roman" pitchFamily="18" charset="0"/>
              </a:rPr>
              <a:t>...</a:t>
            </a:r>
            <a:r>
              <a:rPr lang="en-US" altLang="zh-CN" sz="2000" b="1" dirty="0">
                <a:cs typeface="Times New Roman" pitchFamily="18" charset="0"/>
              </a:rPr>
              <a:t>it </a:t>
            </a:r>
            <a:r>
              <a:rPr lang="en-US" altLang="zh-CN" sz="2000" dirty="0">
                <a:cs typeface="Times New Roman" pitchFamily="18" charset="0"/>
              </a:rPr>
              <a:t>is clear that we are going to see a huge growth in shopping on the Internet. ……</a:t>
            </a:r>
            <a:r>
              <a:rPr lang="zh-CN" altLang="en-US" sz="2000" dirty="0">
                <a:cs typeface="Times New Roman" pitchFamily="18" charset="0"/>
              </a:rPr>
              <a:t>显然，我们会看到网上购物迅猛发展。</a:t>
            </a:r>
          </a:p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◆句法分析</a:t>
            </a:r>
          </a:p>
          <a:p>
            <a:r>
              <a:rPr lang="en-US" altLang="zh-CN" sz="2000" dirty="0">
                <a:cs typeface="Times New Roman" pitchFamily="18" charset="0"/>
              </a:rPr>
              <a:t>it </a:t>
            </a:r>
            <a:r>
              <a:rPr lang="zh-CN" altLang="en-US" sz="2000" dirty="0">
                <a:cs typeface="Times New Roman" pitchFamily="18" charset="0"/>
              </a:rPr>
              <a:t>是形式主语，真正的主语是</a:t>
            </a:r>
            <a:r>
              <a:rPr lang="en-US" altLang="zh-CN" sz="2000" dirty="0">
                <a:cs typeface="Times New Roman" pitchFamily="18" charset="0"/>
              </a:rPr>
              <a:t>that </a:t>
            </a:r>
            <a:r>
              <a:rPr lang="zh-CN" altLang="en-US" sz="2000" dirty="0">
                <a:cs typeface="Times New Roman" pitchFamily="18" charset="0"/>
              </a:rPr>
              <a:t>引导的主语从句。常用于此句型的形容词有</a:t>
            </a:r>
            <a:r>
              <a:rPr lang="en-US" altLang="zh-CN" sz="2000" dirty="0">
                <a:cs typeface="Times New Roman" pitchFamily="18" charset="0"/>
              </a:rPr>
              <a:t>clear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true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obvious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possible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strange</a:t>
            </a:r>
            <a:r>
              <a:rPr lang="zh-CN" altLang="en-US" sz="2000" dirty="0">
                <a:cs typeface="Times New Roman" pitchFamily="18" charset="0"/>
              </a:rPr>
              <a:t>， </a:t>
            </a:r>
            <a:r>
              <a:rPr lang="en-US" altLang="zh-CN" sz="2000" dirty="0">
                <a:cs typeface="Times New Roman" pitchFamily="18" charset="0"/>
              </a:rPr>
              <a:t>likely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certain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fortunate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surprising</a:t>
            </a:r>
            <a:r>
              <a:rPr lang="zh-CN" altLang="en-US" sz="2000" dirty="0">
                <a:cs typeface="Times New Roman" pitchFamily="18" charset="0"/>
              </a:rPr>
              <a:t>， </a:t>
            </a:r>
            <a:r>
              <a:rPr lang="en-US" altLang="zh-CN" sz="2000" dirty="0">
                <a:cs typeface="Times New Roman" pitchFamily="18" charset="0"/>
              </a:rPr>
              <a:t>important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necessary </a:t>
            </a:r>
            <a:r>
              <a:rPr lang="zh-CN" altLang="en-US" sz="2000" dirty="0">
                <a:cs typeface="Times New Roman" pitchFamily="18" charset="0"/>
              </a:rPr>
              <a:t>等。</a:t>
            </a:r>
            <a:r>
              <a:rPr lang="zh-CN" altLang="en-US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5745" y="858406"/>
            <a:ext cx="11303876" cy="5615966"/>
          </a:xfrm>
        </p:spPr>
        <p:txBody>
          <a:bodyPr>
            <a:normAutofit fontScale="85000" lnSpcReduction="10000"/>
          </a:bodyPr>
          <a:lstStyle/>
          <a:p>
            <a:pPr lvl="0" algn="ctr">
              <a:lnSpc>
                <a:spcPct val="100000"/>
              </a:lnSpc>
            </a:pPr>
            <a:r>
              <a:rPr lang="en-US" altLang="zh-CN" sz="2000" b="1" dirty="0" smtClean="0"/>
              <a:t>Ⅱ </a:t>
            </a:r>
            <a:r>
              <a:rPr lang="zh-CN" altLang="en-US" sz="2000" b="1" dirty="0"/>
              <a:t>语法填空（根据课文内容，依据语法规则完成短文） </a:t>
            </a:r>
            <a:endParaRPr lang="en-US" altLang="zh-CN" sz="2000" b="1" dirty="0" smtClean="0"/>
          </a:p>
          <a:p>
            <a:r>
              <a:rPr lang="en-US" altLang="zh-CN" sz="2000" b="1" dirty="0"/>
              <a:t>The Future of Cyberspace </a:t>
            </a:r>
            <a:endParaRPr lang="en-US" altLang="zh-CN" sz="2000" dirty="0"/>
          </a:p>
          <a:p>
            <a:r>
              <a:rPr lang="en-US" altLang="zh-CN" sz="2000" dirty="0"/>
              <a:t> </a:t>
            </a:r>
            <a:r>
              <a:rPr lang="zh-CN" altLang="en-US" sz="2000" dirty="0"/>
              <a:t>　</a:t>
            </a:r>
            <a:r>
              <a:rPr lang="zh-CN" altLang="en-US" sz="2000" dirty="0" smtClean="0"/>
              <a:t> </a:t>
            </a:r>
            <a:r>
              <a:rPr lang="zh-CN" altLang="en-US" sz="2000" dirty="0"/>
              <a:t>　</a:t>
            </a:r>
            <a:r>
              <a:rPr lang="en-US" altLang="zh-CN" sz="2000" dirty="0"/>
              <a:t>In the last thirty years</a:t>
            </a:r>
            <a:r>
              <a:rPr lang="zh-CN" altLang="en-US" sz="2000" dirty="0"/>
              <a:t>，</a:t>
            </a:r>
            <a:r>
              <a:rPr lang="en-US" altLang="zh-CN" sz="2000" dirty="0"/>
              <a:t>the Internet </a:t>
            </a:r>
            <a:r>
              <a:rPr lang="en-US" altLang="zh-CN" sz="2000" u="sng" dirty="0"/>
              <a:t>1</a:t>
            </a:r>
            <a:r>
              <a:rPr lang="zh-CN" altLang="en-US" sz="2000" u="sng" dirty="0"/>
              <a:t>　　　　</a:t>
            </a:r>
            <a:r>
              <a:rPr lang="zh-CN" altLang="en-US" sz="2000" u="sng" dirty="0" smtClean="0"/>
              <a:t>        </a:t>
            </a:r>
            <a:r>
              <a:rPr lang="zh-CN" altLang="en-US" sz="2000" dirty="0" smtClean="0"/>
              <a:t>（</a:t>
            </a:r>
            <a:r>
              <a:rPr lang="en-US" altLang="zh-CN" sz="2000" dirty="0"/>
              <a:t>grow</a:t>
            </a:r>
            <a:r>
              <a:rPr lang="zh-CN" altLang="en-US" sz="2000" dirty="0"/>
              <a:t>） </a:t>
            </a:r>
            <a:r>
              <a:rPr lang="en-US" altLang="zh-CN" sz="2000" dirty="0"/>
              <a:t>rapidly</a:t>
            </a:r>
            <a:r>
              <a:rPr lang="zh-CN" altLang="en-US" sz="2000" dirty="0"/>
              <a:t>，</a:t>
            </a:r>
            <a:r>
              <a:rPr lang="en-US" altLang="zh-CN" sz="2000" dirty="0"/>
              <a:t>and this growth is clearly going to continue. </a:t>
            </a:r>
          </a:p>
          <a:p>
            <a:r>
              <a:rPr lang="en-US" altLang="zh-CN" sz="2000" dirty="0" smtClean="0"/>
              <a:t> </a:t>
            </a:r>
            <a:r>
              <a:rPr lang="zh-CN" altLang="en-US" sz="2000" dirty="0" smtClean="0"/>
              <a:t>　 　</a:t>
            </a:r>
            <a:r>
              <a:rPr lang="en-US" altLang="zh-CN" sz="2000" dirty="0" smtClean="0"/>
              <a:t>Some experts are pessimistic </a:t>
            </a:r>
            <a:r>
              <a:rPr lang="en-US" altLang="zh-CN" sz="2000" u="sng" dirty="0" smtClean="0"/>
              <a:t>2</a:t>
            </a:r>
            <a:r>
              <a:rPr lang="zh-CN" altLang="en-US" sz="2000" u="sng" dirty="0" smtClean="0"/>
              <a:t>　 　　　 </a:t>
            </a:r>
            <a:r>
              <a:rPr lang="en-US" altLang="zh-CN" sz="2000" dirty="0" smtClean="0"/>
              <a:t>the future. One worry is crime in cyberspace. In the future</a:t>
            </a:r>
            <a:r>
              <a:rPr lang="zh-CN" altLang="en-US" sz="2000" dirty="0" smtClean="0"/>
              <a:t>，</a:t>
            </a:r>
            <a:r>
              <a:rPr lang="en-US" altLang="zh-CN" sz="2000" u="sng" dirty="0" smtClean="0"/>
              <a:t>3__________    </a:t>
            </a:r>
            <a:r>
              <a:rPr lang="zh-CN" altLang="en-US" sz="2000" u="sng" dirty="0" smtClean="0"/>
              <a:t>　　　　 </a:t>
            </a:r>
            <a:r>
              <a:rPr lang="zh-CN" altLang="en-US" sz="2000" dirty="0" smtClean="0"/>
              <a:t>（ </a:t>
            </a:r>
            <a:r>
              <a:rPr lang="en-US" altLang="zh-CN" sz="2000" dirty="0" smtClean="0"/>
              <a:t>terrorist</a:t>
            </a:r>
            <a:r>
              <a:rPr lang="zh-CN" altLang="en-US" sz="2000" dirty="0" smtClean="0"/>
              <a:t>） </a:t>
            </a:r>
            <a:r>
              <a:rPr lang="en-US" altLang="zh-CN" sz="2000" dirty="0" smtClean="0"/>
              <a:t>may “attack” the world’s computers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cause chaos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and make planes and trains crash. </a:t>
            </a:r>
          </a:p>
          <a:p>
            <a:r>
              <a:rPr lang="en-US" altLang="zh-CN" sz="2000" dirty="0" smtClean="0"/>
              <a:t>        However</a:t>
            </a:r>
            <a:r>
              <a:rPr lang="zh-CN" altLang="en-US" sz="2000" dirty="0"/>
              <a:t>，</a:t>
            </a:r>
            <a:r>
              <a:rPr lang="en-US" altLang="zh-CN" sz="2000" dirty="0"/>
              <a:t>many people are </a:t>
            </a:r>
            <a:r>
              <a:rPr lang="en-US" altLang="zh-CN" sz="2000" u="sng" dirty="0"/>
              <a:t>4</a:t>
            </a:r>
            <a:r>
              <a:rPr lang="zh-CN" altLang="en-US" sz="2000" u="sng" dirty="0"/>
              <a:t>　　　　      </a:t>
            </a:r>
            <a:r>
              <a:rPr lang="zh-CN" altLang="en-US" sz="2000" dirty="0"/>
              <a:t>（</a:t>
            </a:r>
            <a:r>
              <a:rPr lang="en-US" altLang="zh-CN" sz="2000" dirty="0"/>
              <a:t>optimist</a:t>
            </a:r>
            <a:r>
              <a:rPr lang="zh-CN" altLang="en-US" sz="2000" dirty="0"/>
              <a:t>） </a:t>
            </a:r>
            <a:r>
              <a:rPr lang="en-US" altLang="zh-CN" sz="2000" dirty="0"/>
              <a:t>about the future of the Internet. Already</a:t>
            </a:r>
            <a:r>
              <a:rPr lang="zh-CN" altLang="en-US" sz="2000" dirty="0"/>
              <a:t>，</a:t>
            </a:r>
            <a:r>
              <a:rPr lang="en-US" altLang="zh-CN" sz="2000" dirty="0"/>
              <a:t>users can buy books</a:t>
            </a:r>
            <a:r>
              <a:rPr lang="zh-CN" altLang="en-US" sz="2000" dirty="0"/>
              <a:t>， </a:t>
            </a:r>
            <a:r>
              <a:rPr lang="en-US" altLang="zh-CN" sz="2000" dirty="0"/>
              <a:t>find out about holiday offers and so on. Angela </a:t>
            </a:r>
            <a:r>
              <a:rPr lang="en-US" altLang="zh-CN" sz="2000" dirty="0" err="1"/>
              <a:t>Rossetto</a:t>
            </a:r>
            <a:r>
              <a:rPr lang="en-US" altLang="zh-CN" sz="2000" dirty="0"/>
              <a:t> believes 5__________is clear that we are going to see a huge growth in shopping on the Internet. She also believes that</a:t>
            </a:r>
            <a:r>
              <a:rPr lang="zh-CN" altLang="en-US" sz="2000" dirty="0"/>
              <a:t>，</a:t>
            </a:r>
            <a:r>
              <a:rPr lang="en-US" altLang="zh-CN" sz="2000" dirty="0"/>
              <a:t>in the future</a:t>
            </a:r>
            <a:r>
              <a:rPr lang="zh-CN" altLang="en-US" sz="2000" dirty="0"/>
              <a:t>，</a:t>
            </a:r>
            <a:r>
              <a:rPr lang="en-US" altLang="zh-CN" sz="2000" dirty="0"/>
              <a:t>we will get entertainment from the Net and </a:t>
            </a:r>
            <a:r>
              <a:rPr lang="en-US" altLang="zh-CN" sz="2000" u="sng" dirty="0" smtClean="0"/>
              <a:t>6__________</a:t>
            </a:r>
            <a:r>
              <a:rPr lang="zh-CN" altLang="en-US" sz="2000" u="sng" dirty="0"/>
              <a:t>　　　　 </a:t>
            </a:r>
            <a:r>
              <a:rPr lang="en-US" altLang="zh-CN" sz="2000" dirty="0"/>
              <a:t>television will probably </a:t>
            </a:r>
            <a:r>
              <a:rPr lang="en-US" altLang="zh-CN" sz="2000" u="sng" dirty="0"/>
              <a:t>7</a:t>
            </a:r>
            <a:r>
              <a:rPr lang="zh-CN" altLang="en-US" sz="2000" u="sng" dirty="0"/>
              <a:t>　　　　     </a:t>
            </a:r>
            <a:r>
              <a:rPr lang="zh-CN" altLang="en-US" sz="2000" dirty="0"/>
              <a:t>（ </a:t>
            </a:r>
            <a:r>
              <a:rPr lang="en-US" altLang="zh-CN" sz="2000" dirty="0"/>
              <a:t>appear</a:t>
            </a:r>
            <a:r>
              <a:rPr lang="zh-CN" altLang="en-US" sz="2000" dirty="0"/>
              <a:t>）</a:t>
            </a:r>
            <a:r>
              <a:rPr lang="en-US" altLang="zh-CN" sz="2000" dirty="0"/>
              <a:t>. The mail service may also vanish</a:t>
            </a:r>
            <a:r>
              <a:rPr lang="zh-CN" altLang="en-US" sz="2000" dirty="0"/>
              <a:t>（消失） </a:t>
            </a:r>
            <a:r>
              <a:rPr lang="en-US" altLang="zh-CN" sz="2000" dirty="0"/>
              <a:t>with the 8________ </a:t>
            </a:r>
            <a:r>
              <a:rPr lang="zh-CN" altLang="en-US" sz="2000" u="sng" dirty="0"/>
              <a:t>　　　　</a:t>
            </a:r>
            <a:r>
              <a:rPr lang="zh-CN" altLang="en-US" sz="2000" dirty="0"/>
              <a:t>（</a:t>
            </a:r>
            <a:r>
              <a:rPr lang="en-US" altLang="zh-CN" sz="2000" dirty="0"/>
              <a:t>increase</a:t>
            </a:r>
            <a:r>
              <a:rPr lang="zh-CN" altLang="en-US" sz="2000" dirty="0"/>
              <a:t>） </a:t>
            </a:r>
            <a:r>
              <a:rPr lang="en-US" altLang="zh-CN" sz="2000" dirty="0"/>
              <a:t>use of e-mail. </a:t>
            </a:r>
          </a:p>
          <a:p>
            <a:r>
              <a:rPr lang="en-US" altLang="zh-CN" sz="2000" dirty="0"/>
              <a:t> </a:t>
            </a:r>
            <a:r>
              <a:rPr lang="zh-CN" altLang="en-US" sz="2000" dirty="0"/>
              <a:t>　　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Some </a:t>
            </a:r>
            <a:r>
              <a:rPr lang="en-US" altLang="zh-CN" sz="2000" dirty="0"/>
              <a:t>experts see our future in virtual </a:t>
            </a:r>
            <a:r>
              <a:rPr lang="en-US" altLang="zh-CN" sz="2000" u="sng" dirty="0"/>
              <a:t>9</a:t>
            </a:r>
            <a:r>
              <a:rPr lang="zh-CN" altLang="en-US" sz="2000" u="sng" dirty="0"/>
              <a:t>　　　　 </a:t>
            </a:r>
            <a:r>
              <a:rPr lang="zh-CN" altLang="en-US" sz="2000" dirty="0"/>
              <a:t>（ </a:t>
            </a:r>
            <a:r>
              <a:rPr lang="en-US" altLang="zh-CN" sz="2000" dirty="0"/>
              <a:t>real</a:t>
            </a:r>
            <a:r>
              <a:rPr lang="zh-CN" altLang="en-US" sz="2000" dirty="0"/>
              <a:t>）</a:t>
            </a:r>
            <a:r>
              <a:rPr lang="en-US" altLang="zh-CN" sz="2000" dirty="0"/>
              <a:t>—the use of computers with sounds and pictures that make you feel as if you are in a real situation. Peter Anderson says that 10_________</a:t>
            </a:r>
            <a:r>
              <a:rPr lang="zh-CN" altLang="en-US" sz="2000" dirty="0"/>
              <a:t>（</a:t>
            </a:r>
            <a:r>
              <a:rPr lang="en-US" altLang="zh-CN" sz="2000" dirty="0"/>
              <a:t>personal</a:t>
            </a:r>
            <a:r>
              <a:rPr lang="zh-CN" altLang="en-US" sz="2000" dirty="0"/>
              <a:t>），</a:t>
            </a:r>
            <a:r>
              <a:rPr lang="en-US" altLang="zh-CN" sz="2000" dirty="0"/>
              <a:t>he thinks virtual reality will become a part of modern life and he sees people living and working in a virtual world. </a:t>
            </a:r>
            <a:endParaRPr lang="en-US" altLang="zh-CN" sz="2000" dirty="0" smtClean="0"/>
          </a:p>
          <a:p>
            <a:endParaRPr lang="zh-CN" altLang="en-US" sz="20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838200" y="1222725"/>
            <a:ext cx="10515600" cy="5055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buNone/>
            </a:pPr>
            <a:endParaRPr lang="en-US" altLang="zh-CN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3956983" y="1616532"/>
            <a:ext cx="1897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1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has grown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3357896" y="2110177"/>
            <a:ext cx="2002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1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about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77152" y="2110177"/>
            <a:ext cx="2002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1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terrorists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8" name="矩形 7"/>
          <p:cNvSpPr/>
          <p:nvPr/>
        </p:nvSpPr>
        <p:spPr>
          <a:xfrm>
            <a:off x="3693197" y="3020626"/>
            <a:ext cx="105830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optimistic</a:t>
            </a:r>
            <a:endParaRPr lang="zh-CN" altLang="en-US" sz="17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43922" y="3400721"/>
            <a:ext cx="306494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</a:t>
            </a:r>
            <a:endParaRPr lang="zh-CN" altLang="en-US" sz="17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60129" y="3750660"/>
            <a:ext cx="511679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endParaRPr lang="zh-CN" altLang="en-US" sz="17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30744" y="4121659"/>
            <a:ext cx="1018227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disappear</a:t>
            </a:r>
            <a:endParaRPr lang="zh-CN" altLang="en-US" sz="17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76397" y="4121659"/>
            <a:ext cx="1079142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increasing</a:t>
            </a:r>
            <a:endParaRPr lang="zh-CN" altLang="en-US" sz="17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35168" y="4974416"/>
            <a:ext cx="740908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reality</a:t>
            </a:r>
            <a:endParaRPr lang="zh-CN" altLang="en-US" sz="17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04433" y="5328359"/>
            <a:ext cx="1091966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personally</a:t>
            </a:r>
            <a:endParaRPr lang="zh-CN" altLang="en-US" sz="17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522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◆归纳拓展</a:t>
            </a:r>
          </a:p>
          <a:p>
            <a:r>
              <a:rPr lang="en-US" altLang="zh-CN" sz="2000" dirty="0">
                <a:cs typeface="Times New Roman" pitchFamily="18" charset="0"/>
              </a:rPr>
              <a:t>it </a:t>
            </a:r>
            <a:r>
              <a:rPr lang="zh-CN" altLang="en-US" sz="2000" dirty="0">
                <a:cs typeface="Times New Roman" pitchFamily="18" charset="0"/>
              </a:rPr>
              <a:t>代替</a:t>
            </a:r>
            <a:r>
              <a:rPr lang="en-US" altLang="zh-CN" sz="2000" dirty="0">
                <a:cs typeface="Times New Roman" pitchFamily="18" charset="0"/>
              </a:rPr>
              <a:t>that </a:t>
            </a:r>
            <a:r>
              <a:rPr lang="zh-CN" altLang="en-US" sz="2000" dirty="0">
                <a:cs typeface="Times New Roman" pitchFamily="18" charset="0"/>
              </a:rPr>
              <a:t>引导的主语从句作形式主语	</a:t>
            </a:r>
          </a:p>
          <a:p>
            <a:r>
              <a:rPr lang="zh-CN" altLang="en-US" sz="2000" dirty="0">
                <a:cs typeface="Times New Roman" pitchFamily="18" charset="0"/>
              </a:rPr>
              <a:t>的其他常见句型： </a:t>
            </a:r>
          </a:p>
          <a:p>
            <a:r>
              <a:rPr lang="zh-CN" altLang="en-US" sz="2000" dirty="0">
                <a:cs typeface="Times New Roman" pitchFamily="18" charset="0"/>
              </a:rPr>
              <a:t>（ 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 err="1">
                <a:cs typeface="Times New Roman" pitchFamily="18" charset="0"/>
              </a:rPr>
              <a:t>It+be</a:t>
            </a:r>
            <a:r>
              <a:rPr lang="en-US" altLang="zh-CN" sz="2000" dirty="0">
                <a:cs typeface="Times New Roman" pitchFamily="18" charset="0"/>
              </a:rPr>
              <a:t> +</a:t>
            </a:r>
            <a:r>
              <a:rPr lang="zh-CN" altLang="en-US" sz="2000" dirty="0">
                <a:cs typeface="Times New Roman" pitchFamily="18" charset="0"/>
              </a:rPr>
              <a:t>名词（</a:t>
            </a:r>
            <a:r>
              <a:rPr lang="en-US" altLang="zh-CN" sz="2000" dirty="0">
                <a:cs typeface="Times New Roman" pitchFamily="18" charset="0"/>
              </a:rPr>
              <a:t>a fact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a pity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a wonder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a shame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an </a:t>
            </a:r>
            <a:r>
              <a:rPr lang="en-US" altLang="zh-CN" sz="2000" dirty="0" err="1">
                <a:cs typeface="Times New Roman" pitchFamily="18" charset="0"/>
              </a:rPr>
              <a:t>honour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a question </a:t>
            </a:r>
            <a:r>
              <a:rPr lang="zh-CN" altLang="en-US" sz="2000" dirty="0">
                <a:cs typeface="Times New Roman" pitchFamily="18" charset="0"/>
              </a:rPr>
              <a:t>等） </a:t>
            </a:r>
            <a:r>
              <a:rPr lang="en-US" altLang="zh-CN" sz="2000" dirty="0">
                <a:cs typeface="Times New Roman" pitchFamily="18" charset="0"/>
              </a:rPr>
              <a:t>+that... </a:t>
            </a:r>
          </a:p>
          <a:p>
            <a:r>
              <a:rPr lang="zh-CN" altLang="en-US" sz="2000" dirty="0">
                <a:cs typeface="Times New Roman" pitchFamily="18" charset="0"/>
              </a:rPr>
              <a:t>（ 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 err="1">
                <a:cs typeface="Times New Roman" pitchFamily="18" charset="0"/>
              </a:rPr>
              <a:t>It+be</a:t>
            </a:r>
            <a:r>
              <a:rPr lang="en-US" altLang="zh-CN" sz="2000" dirty="0">
                <a:cs typeface="Times New Roman" pitchFamily="18" charset="0"/>
              </a:rPr>
              <a:t> + </a:t>
            </a:r>
            <a:r>
              <a:rPr lang="zh-CN" altLang="en-US" sz="2000" dirty="0">
                <a:cs typeface="Times New Roman" pitchFamily="18" charset="0"/>
              </a:rPr>
              <a:t>过 去 分 词（</a:t>
            </a:r>
            <a:r>
              <a:rPr lang="en-US" altLang="zh-CN" sz="2000" dirty="0">
                <a:cs typeface="Times New Roman" pitchFamily="18" charset="0"/>
              </a:rPr>
              <a:t>said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known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an-</a:t>
            </a:r>
            <a:r>
              <a:rPr lang="en-US" altLang="zh-CN" sz="2000" dirty="0" err="1">
                <a:cs typeface="Times New Roman" pitchFamily="18" charset="0"/>
              </a:rPr>
              <a:t>nounced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believed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reported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suggested</a:t>
            </a:r>
            <a:r>
              <a:rPr lang="zh-CN" altLang="en-US" sz="2000" dirty="0">
                <a:cs typeface="Times New Roman" pitchFamily="18" charset="0"/>
              </a:rPr>
              <a:t>， </a:t>
            </a:r>
            <a:r>
              <a:rPr lang="en-US" altLang="zh-CN" sz="2000" dirty="0">
                <a:cs typeface="Times New Roman" pitchFamily="18" charset="0"/>
              </a:rPr>
              <a:t>advised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required </a:t>
            </a:r>
            <a:r>
              <a:rPr lang="zh-CN" altLang="en-US" sz="2000" dirty="0">
                <a:cs typeface="Times New Roman" pitchFamily="18" charset="0"/>
              </a:rPr>
              <a:t>等）</a:t>
            </a:r>
            <a:r>
              <a:rPr lang="en-US" altLang="zh-CN" sz="2000" dirty="0">
                <a:cs typeface="Times New Roman" pitchFamily="18" charset="0"/>
              </a:rPr>
              <a:t>+that... 	</a:t>
            </a:r>
          </a:p>
          <a:p>
            <a:endParaRPr lang="zh-CN" altLang="en-US" sz="2000" dirty="0">
              <a:cs typeface="Times New Roman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The doctor thought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</a:t>
            </a:r>
            <a:r>
              <a:rPr lang="zh-CN" altLang="en-US" u="sng" dirty="0" smtClean="0">
                <a:cs typeface="Times New Roman" pitchFamily="18" charset="0"/>
              </a:rPr>
              <a:t> </a:t>
            </a:r>
            <a:r>
              <a:rPr lang="en-US" altLang="zh-CN" dirty="0">
                <a:cs typeface="Times New Roman" pitchFamily="18" charset="0"/>
              </a:rPr>
              <a:t>would be good for you to have a holiday.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2016·</a:t>
            </a:r>
            <a:r>
              <a:rPr lang="zh-CN" altLang="en-US" dirty="0">
                <a:cs typeface="Times New Roman" pitchFamily="18" charset="0"/>
              </a:rPr>
              <a:t>江苏卷］</a:t>
            </a:r>
            <a:r>
              <a:rPr lang="en-US" altLang="zh-CN" dirty="0">
                <a:cs typeface="Times New Roman" pitchFamily="18" charset="0"/>
              </a:rPr>
              <a:t>It is often the case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</a:t>
            </a:r>
            <a:r>
              <a:rPr lang="zh-CN" altLang="en-US" u="sng" dirty="0" smtClean="0">
                <a:cs typeface="Times New Roman" pitchFamily="18" charset="0"/>
              </a:rPr>
              <a:t> </a:t>
            </a:r>
            <a:r>
              <a:rPr lang="en-US" altLang="zh-CN" dirty="0">
                <a:cs typeface="Times New Roman" pitchFamily="18" charset="0"/>
              </a:rPr>
              <a:t>anything is possible for those who hang on to hope.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It is obvious to the students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</a:t>
            </a:r>
            <a:r>
              <a:rPr lang="zh-CN" altLang="en-US" u="sng" dirty="0" smtClean="0">
                <a:cs typeface="Times New Roman" pitchFamily="18" charset="0"/>
              </a:rPr>
              <a:t> </a:t>
            </a:r>
            <a:r>
              <a:rPr lang="en-US" altLang="zh-CN" dirty="0">
                <a:cs typeface="Times New Roman" pitchFamily="18" charset="0"/>
              </a:rPr>
              <a:t>they should get well prepared for their future. </a:t>
            </a:r>
            <a:r>
              <a:rPr lang="en-US" altLang="zh-CN" dirty="0"/>
              <a:t>	</a:t>
            </a:r>
          </a:p>
          <a:p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3984223" y="1514410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5820704" y="2176598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807658" y="3216662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cs typeface="Times New Roman" pitchFamily="18" charset="0"/>
              </a:rPr>
              <a:t>◆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写作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4</a:t>
            </a:r>
            <a:r>
              <a:rPr lang="zh-CN" altLang="en-US" sz="2000" dirty="0">
                <a:cs typeface="Times New Roman" pitchFamily="18" charset="0"/>
              </a:rPr>
              <a:t>）［词汇复现］很明显他对公司的未来是很乐观的。</a:t>
            </a:r>
          </a:p>
          <a:p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    </a:t>
            </a:r>
            <a:r>
              <a:rPr lang="zh-CN" altLang="en-US" sz="2000" u="sng" dirty="0" smtClean="0">
                <a:cs typeface="Times New Roman" pitchFamily="18" charset="0"/>
              </a:rPr>
              <a:t>      </a:t>
            </a:r>
            <a:r>
              <a:rPr lang="en-US" altLang="zh-CN" sz="2000" dirty="0" smtClean="0">
                <a:cs typeface="Times New Roman" pitchFamily="18" charset="0"/>
              </a:rPr>
              <a:t>he </a:t>
            </a:r>
            <a:r>
              <a:rPr lang="en-US" altLang="zh-CN" sz="2000" dirty="0">
                <a:cs typeface="Times New Roman" pitchFamily="18" charset="0"/>
              </a:rPr>
              <a:t>is </a:t>
            </a:r>
            <a:r>
              <a:rPr lang="en-US" altLang="zh-CN" sz="2000" i="1" dirty="0">
                <a:cs typeface="Times New Roman" pitchFamily="18" charset="0"/>
              </a:rPr>
              <a:t>optimistic </a:t>
            </a:r>
            <a:r>
              <a:rPr lang="en-US" altLang="zh-CN" sz="2000" dirty="0">
                <a:cs typeface="Times New Roman" pitchFamily="18" charset="0"/>
              </a:rPr>
              <a:t>about the company’s future.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5</a:t>
            </a:r>
            <a:r>
              <a:rPr lang="zh-CN" altLang="en-US" sz="2000" dirty="0">
                <a:cs typeface="Times New Roman" pitchFamily="18" charset="0"/>
              </a:rPr>
              <a:t>）［词汇复现］盗贼很可能不知道此物的价值。</a:t>
            </a:r>
          </a:p>
          <a:p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  　　</a:t>
            </a:r>
            <a:r>
              <a:rPr lang="zh-CN" altLang="en-US" sz="2000" u="sng" dirty="0" smtClean="0">
                <a:cs typeface="Times New Roman" pitchFamily="18" charset="0"/>
              </a:rPr>
              <a:t> </a:t>
            </a:r>
            <a:r>
              <a:rPr lang="en-US" altLang="zh-CN" sz="2000" dirty="0" smtClean="0">
                <a:cs typeface="Times New Roman" pitchFamily="18" charset="0"/>
              </a:rPr>
              <a:t>the </a:t>
            </a:r>
            <a:r>
              <a:rPr lang="en-US" altLang="zh-CN" sz="2000" dirty="0">
                <a:cs typeface="Times New Roman" pitchFamily="18" charset="0"/>
              </a:rPr>
              <a:t>thieves don’t know how much it is worth.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6</a:t>
            </a:r>
            <a:r>
              <a:rPr lang="zh-CN" altLang="en-US" sz="2000" dirty="0">
                <a:cs typeface="Times New Roman" pitchFamily="18" charset="0"/>
              </a:rPr>
              <a:t>）据报道，洪水已使大约</a:t>
            </a:r>
            <a:r>
              <a:rPr lang="en-US" altLang="zh-CN" sz="2000" dirty="0">
                <a:cs typeface="Times New Roman" pitchFamily="18" charset="0"/>
              </a:rPr>
              <a:t>2 000 </a:t>
            </a:r>
            <a:r>
              <a:rPr lang="zh-CN" altLang="en-US" sz="2000" dirty="0">
                <a:cs typeface="Times New Roman" pitchFamily="18" charset="0"/>
              </a:rPr>
              <a:t>人无家可归。</a:t>
            </a:r>
          </a:p>
          <a:p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</a:t>
            </a:r>
            <a:r>
              <a:rPr lang="zh-CN" altLang="en-US" sz="2000" u="sng" dirty="0" smtClean="0">
                <a:cs typeface="Times New Roman" pitchFamily="18" charset="0"/>
              </a:rPr>
              <a:t> </a:t>
            </a:r>
            <a:r>
              <a:rPr lang="en-US" altLang="zh-CN" sz="2000" dirty="0" smtClean="0">
                <a:cs typeface="Times New Roman" pitchFamily="18" charset="0"/>
              </a:rPr>
              <a:t>the </a:t>
            </a:r>
            <a:r>
              <a:rPr lang="en-US" altLang="zh-CN" sz="2000" dirty="0">
                <a:cs typeface="Times New Roman" pitchFamily="18" charset="0"/>
              </a:rPr>
              <a:t>floods have left about two thousand people homeless. </a:t>
            </a:r>
          </a:p>
          <a:p>
            <a:r>
              <a:rPr lang="en-US" altLang="zh-CN" dirty="0"/>
              <a:t>	</a:t>
            </a:r>
          </a:p>
          <a:p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946732" y="2004079"/>
            <a:ext cx="2427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clear that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862650" y="3122493"/>
            <a:ext cx="39931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It’s more than likely that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905493" y="4362712"/>
            <a:ext cx="29210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reported that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句式三 　</a:t>
            </a:r>
            <a:r>
              <a:rPr lang="en-US" altLang="zh-CN" sz="2400" b="1" dirty="0">
                <a:solidFill>
                  <a:srgbClr val="00B0F0"/>
                </a:solidFill>
                <a:cs typeface="Times New Roman" pitchFamily="18" charset="0"/>
              </a:rPr>
              <a:t>make+ </a:t>
            </a:r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宾语</a:t>
            </a:r>
            <a:r>
              <a:rPr lang="en-US" altLang="zh-CN" sz="2400" b="1" dirty="0">
                <a:solidFill>
                  <a:srgbClr val="00B0F0"/>
                </a:solidFill>
                <a:cs typeface="Times New Roman" pitchFamily="18" charset="0"/>
              </a:rPr>
              <a:t>+ </a:t>
            </a:r>
            <a:r>
              <a:rPr lang="zh-CN" altLang="en-US" sz="2400" b="1" dirty="0">
                <a:solidFill>
                  <a:srgbClr val="00B0F0"/>
                </a:solidFill>
                <a:cs typeface="Times New Roman" pitchFamily="18" charset="0"/>
              </a:rPr>
              <a:t>宾语补足语</a:t>
            </a:r>
            <a:endParaRPr lang="en-US" altLang="zh-CN" sz="2400" b="1" dirty="0">
              <a:solidFill>
                <a:srgbClr val="00B0F0"/>
              </a:solidFill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cs typeface="Times New Roman" pitchFamily="18" charset="0"/>
              </a:rPr>
              <a:t>◆教材原句 　</a:t>
            </a:r>
          </a:p>
          <a:p>
            <a:r>
              <a:rPr lang="en-US" altLang="zh-CN" sz="2400" dirty="0">
                <a:cs typeface="Times New Roman" pitchFamily="18" charset="0"/>
              </a:rPr>
              <a:t>...the use of computers with sounds and pictures that </a:t>
            </a:r>
            <a:r>
              <a:rPr lang="en-US" altLang="zh-CN" sz="2400" b="1" dirty="0">
                <a:cs typeface="Times New Roman" pitchFamily="18" charset="0"/>
              </a:rPr>
              <a:t>make you feel as if </a:t>
            </a:r>
            <a:r>
              <a:rPr lang="en-US" altLang="zh-CN" sz="2400" dirty="0">
                <a:cs typeface="Times New Roman" pitchFamily="18" charset="0"/>
              </a:rPr>
              <a:t>you are in a real situation.……</a:t>
            </a:r>
          </a:p>
          <a:p>
            <a:r>
              <a:rPr lang="zh-CN" altLang="en-US" sz="2400" dirty="0">
                <a:cs typeface="Times New Roman" pitchFamily="18" charset="0"/>
              </a:rPr>
              <a:t>运用计算机产生的声音和视觉效果使你感觉好像生活在现实中一样。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cs typeface="Times New Roman" pitchFamily="18" charset="0"/>
              </a:rPr>
              <a:t>◆要点必记</a:t>
            </a:r>
          </a:p>
          <a:p>
            <a:r>
              <a:rPr lang="en-US" altLang="zh-CN" sz="2400" dirty="0">
                <a:cs typeface="Times New Roman" pitchFamily="18" charset="0"/>
              </a:rPr>
              <a:t>make </a:t>
            </a:r>
            <a:r>
              <a:rPr lang="zh-CN" altLang="en-US" sz="2400" dirty="0">
                <a:cs typeface="Times New Roman" pitchFamily="18" charset="0"/>
              </a:rPr>
              <a:t>后接复合结构，其形式如下： </a:t>
            </a:r>
          </a:p>
          <a:p>
            <a:r>
              <a:rPr lang="en-US" altLang="zh-CN" sz="2400" dirty="0" smtClean="0">
                <a:cs typeface="Times New Roman" pitchFamily="18" charset="0"/>
              </a:rPr>
              <a:t>make </a:t>
            </a:r>
            <a:r>
              <a:rPr lang="en-US" altLang="zh-CN" sz="2400" dirty="0">
                <a:cs typeface="Times New Roman" pitchFamily="18" charset="0"/>
              </a:rPr>
              <a:t>sb. /</a:t>
            </a:r>
            <a:r>
              <a:rPr lang="en-US" altLang="zh-CN" sz="2400" dirty="0" err="1">
                <a:cs typeface="Times New Roman" pitchFamily="18" charset="0"/>
              </a:rPr>
              <a:t>sth</a:t>
            </a:r>
            <a:r>
              <a:rPr lang="en-US" altLang="zh-CN" sz="2400" dirty="0">
                <a:cs typeface="Times New Roman" pitchFamily="18" charset="0"/>
              </a:rPr>
              <a:t>. +</a:t>
            </a:r>
            <a:r>
              <a:rPr lang="en-US" altLang="zh-CN" sz="2400" i="1" dirty="0">
                <a:cs typeface="Times New Roman" pitchFamily="18" charset="0"/>
              </a:rPr>
              <a:t>adj.  </a:t>
            </a:r>
            <a:r>
              <a:rPr lang="zh-CN" altLang="en-US" sz="2400" dirty="0">
                <a:cs typeface="Times New Roman" pitchFamily="18" charset="0"/>
              </a:rPr>
              <a:t>使某人</a:t>
            </a:r>
            <a:r>
              <a:rPr lang="en-US" altLang="zh-CN" sz="2400" dirty="0">
                <a:cs typeface="Times New Roman" pitchFamily="18" charset="0"/>
              </a:rPr>
              <a:t>/ </a:t>
            </a:r>
            <a:r>
              <a:rPr lang="zh-CN" altLang="en-US" sz="2400" dirty="0">
                <a:cs typeface="Times New Roman" pitchFamily="18" charset="0"/>
              </a:rPr>
              <a:t>某物</a:t>
            </a:r>
            <a:r>
              <a:rPr lang="en-US" altLang="zh-CN" sz="2400" dirty="0">
                <a:cs typeface="Times New Roman" pitchFamily="18" charset="0"/>
              </a:rPr>
              <a:t>…… </a:t>
            </a:r>
            <a:r>
              <a:rPr lang="en-US" altLang="zh-CN" sz="2400" dirty="0" smtClean="0">
                <a:cs typeface="Times New Roman" pitchFamily="18" charset="0"/>
              </a:rPr>
              <a:t> make </a:t>
            </a:r>
            <a:r>
              <a:rPr lang="en-US" altLang="zh-CN" sz="2400" dirty="0">
                <a:cs typeface="Times New Roman" pitchFamily="18" charset="0"/>
              </a:rPr>
              <a:t>sb. /</a:t>
            </a:r>
            <a:r>
              <a:rPr lang="en-US" altLang="zh-CN" sz="2400" dirty="0" err="1">
                <a:cs typeface="Times New Roman" pitchFamily="18" charset="0"/>
              </a:rPr>
              <a:t>sth</a:t>
            </a:r>
            <a:r>
              <a:rPr lang="en-US" altLang="zh-CN" sz="2400" dirty="0">
                <a:cs typeface="Times New Roman" pitchFamily="18" charset="0"/>
              </a:rPr>
              <a:t>. +</a:t>
            </a:r>
            <a:r>
              <a:rPr lang="en-US" altLang="zh-CN" sz="2400" i="1" dirty="0">
                <a:cs typeface="Times New Roman" pitchFamily="18" charset="0"/>
              </a:rPr>
              <a:t>n. </a:t>
            </a:r>
            <a:r>
              <a:rPr lang="en-US" altLang="zh-CN" sz="2400" dirty="0">
                <a:cs typeface="Times New Roman" pitchFamily="18" charset="0"/>
              </a:rPr>
              <a:t>  </a:t>
            </a:r>
            <a:r>
              <a:rPr lang="zh-CN" altLang="en-US" sz="2400" dirty="0">
                <a:cs typeface="Times New Roman" pitchFamily="18" charset="0"/>
              </a:rPr>
              <a:t>使某人</a:t>
            </a:r>
            <a:r>
              <a:rPr lang="en-US" altLang="zh-CN" sz="2400" dirty="0">
                <a:cs typeface="Times New Roman" pitchFamily="18" charset="0"/>
              </a:rPr>
              <a:t>/ </a:t>
            </a:r>
            <a:r>
              <a:rPr lang="zh-CN" altLang="en-US" sz="2400" dirty="0">
                <a:cs typeface="Times New Roman" pitchFamily="18" charset="0"/>
              </a:rPr>
              <a:t>某物成为</a:t>
            </a:r>
            <a:r>
              <a:rPr lang="en-US" altLang="zh-CN" sz="2400" dirty="0">
                <a:cs typeface="Times New Roman" pitchFamily="18" charset="0"/>
              </a:rPr>
              <a:t>…… </a:t>
            </a:r>
          </a:p>
          <a:p>
            <a:r>
              <a:rPr lang="en-US" altLang="zh-CN" sz="2400" dirty="0">
                <a:cs typeface="Times New Roman" pitchFamily="18" charset="0"/>
              </a:rPr>
              <a:t>make sb. /</a:t>
            </a:r>
            <a:r>
              <a:rPr lang="en-US" altLang="zh-CN" sz="2400" dirty="0" err="1">
                <a:cs typeface="Times New Roman" pitchFamily="18" charset="0"/>
              </a:rPr>
              <a:t>sth</a:t>
            </a:r>
            <a:r>
              <a:rPr lang="en-US" altLang="zh-CN" sz="2400" dirty="0">
                <a:cs typeface="Times New Roman" pitchFamily="18" charset="0"/>
              </a:rPr>
              <a:t>. +do </a:t>
            </a:r>
            <a:r>
              <a:rPr lang="en-US" altLang="zh-CN" sz="2400" dirty="0" err="1">
                <a:cs typeface="Times New Roman" pitchFamily="18" charset="0"/>
              </a:rPr>
              <a:t>sth</a:t>
            </a:r>
            <a:r>
              <a:rPr lang="en-US" altLang="zh-CN" sz="2400" dirty="0">
                <a:cs typeface="Times New Roman" pitchFamily="18" charset="0"/>
              </a:rPr>
              <a:t>. </a:t>
            </a:r>
            <a:r>
              <a:rPr lang="zh-CN" altLang="en-US" sz="2400" dirty="0">
                <a:cs typeface="Times New Roman" pitchFamily="18" charset="0"/>
              </a:rPr>
              <a:t>使某人</a:t>
            </a:r>
            <a:r>
              <a:rPr lang="en-US" altLang="zh-CN" sz="2400" dirty="0">
                <a:cs typeface="Times New Roman" pitchFamily="18" charset="0"/>
              </a:rPr>
              <a:t>/ </a:t>
            </a:r>
            <a:r>
              <a:rPr lang="zh-CN" altLang="en-US" sz="2400" dirty="0">
                <a:cs typeface="Times New Roman" pitchFamily="18" charset="0"/>
              </a:rPr>
              <a:t>某物做某事（被动语态中 </a:t>
            </a:r>
            <a:r>
              <a:rPr lang="en-US" altLang="zh-CN" sz="2400" dirty="0">
                <a:cs typeface="Times New Roman" pitchFamily="18" charset="0"/>
              </a:rPr>
              <a:t>do </a:t>
            </a:r>
            <a:r>
              <a:rPr lang="zh-CN" altLang="en-US" sz="2400" dirty="0">
                <a:cs typeface="Times New Roman" pitchFamily="18" charset="0"/>
              </a:rPr>
              <a:t>前加 </a:t>
            </a:r>
            <a:r>
              <a:rPr lang="en-US" altLang="zh-CN" sz="2400" dirty="0">
                <a:cs typeface="Times New Roman" pitchFamily="18" charset="0"/>
              </a:rPr>
              <a:t>to</a:t>
            </a:r>
            <a:r>
              <a:rPr lang="zh-CN" altLang="en-US" sz="2400" dirty="0">
                <a:cs typeface="Times New Roman" pitchFamily="18" charset="0"/>
              </a:rPr>
              <a:t>） </a:t>
            </a:r>
          </a:p>
          <a:p>
            <a:r>
              <a:rPr lang="en-US" altLang="zh-CN" sz="2400" dirty="0">
                <a:cs typeface="Times New Roman" pitchFamily="18" charset="0"/>
              </a:rPr>
              <a:t>make oneself+ </a:t>
            </a:r>
            <a:r>
              <a:rPr lang="zh-CN" altLang="en-US" sz="2400" dirty="0">
                <a:cs typeface="Times New Roman" pitchFamily="18" charset="0"/>
              </a:rPr>
              <a:t>过去分词　使自己被别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/>
          </a:bodyPr>
          <a:lstStyle/>
          <a:p>
            <a:r>
              <a:rPr lang="zh-CN" altLang="en-US" sz="2000" b="1" dirty="0">
                <a:cs typeface="Times New Roman" pitchFamily="18" charset="0"/>
              </a:rPr>
              <a:t>◆误区警示</a:t>
            </a:r>
          </a:p>
          <a:p>
            <a:r>
              <a:rPr lang="zh-CN" altLang="en-US" sz="2000" dirty="0">
                <a:cs typeface="Times New Roman" pitchFamily="18" charset="0"/>
              </a:rPr>
              <a:t>“</a:t>
            </a:r>
            <a:r>
              <a:rPr lang="en-US" altLang="zh-CN" sz="2000" dirty="0">
                <a:cs typeface="Times New Roman" pitchFamily="18" charset="0"/>
              </a:rPr>
              <a:t>make+ </a:t>
            </a:r>
            <a:r>
              <a:rPr lang="zh-CN" altLang="en-US" sz="2000" dirty="0">
                <a:cs typeface="Times New Roman" pitchFamily="18" charset="0"/>
              </a:rPr>
              <a:t>宾语 </a:t>
            </a:r>
            <a:r>
              <a:rPr lang="en-US" altLang="zh-CN" sz="2000" dirty="0">
                <a:cs typeface="Times New Roman" pitchFamily="18" charset="0"/>
              </a:rPr>
              <a:t>+</a:t>
            </a:r>
            <a:r>
              <a:rPr lang="en-US" altLang="zh-CN" sz="2000" i="1" dirty="0">
                <a:cs typeface="Times New Roman" pitchFamily="18" charset="0"/>
              </a:rPr>
              <a:t>n. </a:t>
            </a:r>
            <a:r>
              <a:rPr lang="zh-CN" altLang="en-US" sz="2000" dirty="0">
                <a:cs typeface="Times New Roman" pitchFamily="18" charset="0"/>
              </a:rPr>
              <a:t>”结构中，如果宾补是表示独一无二的职位或头衔的名词，则名词前不加冠词。如：</a:t>
            </a:r>
            <a:r>
              <a:rPr lang="en-US" altLang="zh-CN" sz="2000" dirty="0">
                <a:cs typeface="Times New Roman" pitchFamily="18" charset="0"/>
              </a:rPr>
              <a:t>make him monitor </a:t>
            </a:r>
            <a:r>
              <a:rPr lang="zh-CN" altLang="en-US" sz="2000" dirty="0">
                <a:cs typeface="Times New Roman" pitchFamily="18" charset="0"/>
              </a:rPr>
              <a:t>让他当班长。</a:t>
            </a:r>
          </a:p>
          <a:p>
            <a:r>
              <a:rPr lang="zh-CN" altLang="en-US" sz="2000" b="1" dirty="0">
                <a:cs typeface="Times New Roman" pitchFamily="18" charset="0"/>
              </a:rPr>
              <a:t>◆学法点拨</a:t>
            </a:r>
          </a:p>
          <a:p>
            <a:r>
              <a:rPr lang="zh-CN" altLang="en-US" sz="2000" dirty="0">
                <a:cs typeface="Times New Roman" pitchFamily="18" charset="0"/>
              </a:rPr>
              <a:t>歌诀记忆后跟不带</a:t>
            </a:r>
            <a:r>
              <a:rPr lang="en-US" altLang="zh-CN" sz="2000" dirty="0">
                <a:cs typeface="Times New Roman" pitchFamily="18" charset="0"/>
              </a:rPr>
              <a:t>to </a:t>
            </a:r>
            <a:r>
              <a:rPr lang="zh-CN" altLang="en-US" sz="2000" dirty="0">
                <a:cs typeface="Times New Roman" pitchFamily="18" charset="0"/>
              </a:rPr>
              <a:t>的不定式作宾语补足语的动词（短语）： </a:t>
            </a:r>
          </a:p>
          <a:p>
            <a:r>
              <a:rPr lang="zh-CN" altLang="en-US" sz="2000" dirty="0">
                <a:cs typeface="Times New Roman" pitchFamily="18" charset="0"/>
              </a:rPr>
              <a:t>一感（</a:t>
            </a:r>
            <a:r>
              <a:rPr lang="en-US" altLang="zh-CN" sz="2000" dirty="0">
                <a:cs typeface="Times New Roman" pitchFamily="18" charset="0"/>
              </a:rPr>
              <a:t>feel</a:t>
            </a:r>
            <a:r>
              <a:rPr lang="zh-CN" altLang="en-US" sz="2000" dirty="0">
                <a:cs typeface="Times New Roman" pitchFamily="18" charset="0"/>
              </a:rPr>
              <a:t>）；二听（</a:t>
            </a:r>
            <a:r>
              <a:rPr lang="en-US" altLang="zh-CN" sz="2000" dirty="0">
                <a:cs typeface="Times New Roman" pitchFamily="18" charset="0"/>
              </a:rPr>
              <a:t>hear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listen to</a:t>
            </a:r>
            <a:r>
              <a:rPr lang="zh-CN" altLang="en-US" sz="2000" dirty="0">
                <a:cs typeface="Times New Roman" pitchFamily="18" charset="0"/>
              </a:rPr>
              <a:t>）； </a:t>
            </a:r>
            <a:r>
              <a:rPr lang="zh-CN" altLang="en-US" sz="2000" dirty="0" smtClean="0">
                <a:cs typeface="Times New Roman" pitchFamily="18" charset="0"/>
              </a:rPr>
              <a:t>三</a:t>
            </a:r>
            <a:r>
              <a:rPr lang="zh-CN" altLang="en-US" sz="2000" dirty="0">
                <a:cs typeface="Times New Roman" pitchFamily="18" charset="0"/>
              </a:rPr>
              <a:t>让（</a:t>
            </a:r>
            <a:r>
              <a:rPr lang="en-US" altLang="zh-CN" sz="2000" dirty="0">
                <a:cs typeface="Times New Roman" pitchFamily="18" charset="0"/>
              </a:rPr>
              <a:t>let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have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make</a:t>
            </a:r>
            <a:r>
              <a:rPr lang="zh-CN" altLang="en-US" sz="2000" dirty="0">
                <a:cs typeface="Times New Roman" pitchFamily="18" charset="0"/>
              </a:rPr>
              <a:t>）； </a:t>
            </a:r>
          </a:p>
          <a:p>
            <a:r>
              <a:rPr lang="zh-CN" altLang="en-US" sz="2000" dirty="0">
                <a:cs typeface="Times New Roman" pitchFamily="18" charset="0"/>
              </a:rPr>
              <a:t>四看（</a:t>
            </a:r>
            <a:r>
              <a:rPr lang="en-US" altLang="zh-CN" sz="2000" dirty="0">
                <a:cs typeface="Times New Roman" pitchFamily="18" charset="0"/>
              </a:rPr>
              <a:t>see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watch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look at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observe</a:t>
            </a:r>
            <a:r>
              <a:rPr lang="zh-CN" altLang="en-US" sz="2000" dirty="0">
                <a:cs typeface="Times New Roman" pitchFamily="18" charset="0"/>
              </a:rPr>
              <a:t>）； </a:t>
            </a:r>
            <a:r>
              <a:rPr lang="zh-CN" altLang="en-US" sz="2000" dirty="0" smtClean="0">
                <a:cs typeface="Times New Roman" pitchFamily="18" charset="0"/>
              </a:rPr>
              <a:t>半</a:t>
            </a:r>
            <a:r>
              <a:rPr lang="zh-CN" altLang="en-US" sz="2000" dirty="0">
                <a:cs typeface="Times New Roman" pitchFamily="18" charset="0"/>
              </a:rPr>
              <a:t>帮助（</a:t>
            </a:r>
            <a:r>
              <a:rPr lang="en-US" altLang="zh-CN" sz="2000" dirty="0">
                <a:cs typeface="Times New Roman" pitchFamily="18" charset="0"/>
              </a:rPr>
              <a:t>help </a:t>
            </a:r>
            <a:r>
              <a:rPr lang="zh-CN" altLang="en-US" sz="2000" dirty="0">
                <a:cs typeface="Times New Roman" pitchFamily="18" charset="0"/>
              </a:rPr>
              <a:t>可加</a:t>
            </a:r>
            <a:r>
              <a:rPr lang="en-US" altLang="zh-CN" sz="2000" dirty="0">
                <a:cs typeface="Times New Roman" pitchFamily="18" charset="0"/>
              </a:rPr>
              <a:t>to </a:t>
            </a:r>
            <a:r>
              <a:rPr lang="zh-CN" altLang="en-US" sz="2000" dirty="0">
                <a:cs typeface="Times New Roman" pitchFamily="18" charset="0"/>
              </a:rPr>
              <a:t>也可不加）； </a:t>
            </a:r>
          </a:p>
          <a:p>
            <a:r>
              <a:rPr lang="zh-CN" altLang="en-US" sz="2000" dirty="0">
                <a:cs typeface="Times New Roman" pitchFamily="18" charset="0"/>
              </a:rPr>
              <a:t>若是宾补变主补，</a:t>
            </a:r>
            <a:r>
              <a:rPr lang="en-US" altLang="zh-CN" sz="2000" dirty="0">
                <a:cs typeface="Times New Roman" pitchFamily="18" charset="0"/>
              </a:rPr>
              <a:t>to </a:t>
            </a:r>
            <a:r>
              <a:rPr lang="zh-CN" altLang="en-US" sz="2000" dirty="0">
                <a:cs typeface="Times New Roman" pitchFamily="18" charset="0"/>
              </a:rPr>
              <a:t>要请回府。	</a:t>
            </a: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lnSpcReduction="10000"/>
          </a:bodyPr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 </a:t>
            </a:r>
            <a:r>
              <a:rPr lang="en-US" altLang="zh-CN" dirty="0"/>
              <a:t>He raised his voice to make himself </a:t>
            </a:r>
            <a:r>
              <a:rPr lang="en-US" altLang="zh-CN" u="sng" dirty="0"/>
              <a:t> </a:t>
            </a:r>
            <a:r>
              <a:rPr lang="zh-CN" altLang="en-US" u="sng" dirty="0"/>
              <a:t>　　</a:t>
            </a:r>
            <a:r>
              <a:rPr lang="zh-CN" altLang="en-US" dirty="0" smtClean="0"/>
              <a:t>（</a:t>
            </a:r>
            <a:r>
              <a:rPr lang="en-US" altLang="zh-CN" dirty="0"/>
              <a:t>hear</a:t>
            </a:r>
            <a:r>
              <a:rPr lang="zh-CN" altLang="en-US" dirty="0"/>
              <a:t>）</a:t>
            </a:r>
            <a:r>
              <a:rPr lang="en-US" altLang="zh-CN" dirty="0"/>
              <a:t>. 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He is very popular among his students as he always tries to make them </a:t>
            </a:r>
            <a:r>
              <a:rPr lang="en-US" altLang="zh-CN" dirty="0" smtClean="0"/>
              <a:t>__________</a:t>
            </a:r>
            <a:r>
              <a:rPr lang="en-US" altLang="zh-CN" u="sng" dirty="0" smtClean="0"/>
              <a:t> </a:t>
            </a:r>
            <a:r>
              <a:rPr lang="zh-CN" altLang="en-US" u="sng" dirty="0"/>
              <a:t>　　　　</a:t>
            </a:r>
            <a:r>
              <a:rPr lang="zh-CN" altLang="en-US" dirty="0"/>
              <a:t>（</a:t>
            </a:r>
            <a:r>
              <a:rPr lang="en-US" altLang="zh-CN" dirty="0"/>
              <a:t>interest</a:t>
            </a:r>
            <a:r>
              <a:rPr lang="zh-CN" altLang="en-US" dirty="0"/>
              <a:t>） </a:t>
            </a:r>
            <a:r>
              <a:rPr lang="en-US" altLang="zh-CN" dirty="0"/>
              <a:t>in his lectures. 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Paul doesn’t have to be made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</a:t>
            </a:r>
            <a:r>
              <a:rPr lang="zh-CN" altLang="en-US" u="sng" dirty="0" smtClean="0"/>
              <a:t>   </a:t>
            </a:r>
            <a:r>
              <a:rPr lang="zh-CN" altLang="en-US" dirty="0" smtClean="0"/>
              <a:t>（</a:t>
            </a:r>
            <a:r>
              <a:rPr lang="en-US" altLang="zh-CN" dirty="0"/>
              <a:t>learn</a:t>
            </a:r>
            <a:r>
              <a:rPr lang="zh-CN" altLang="en-US" dirty="0"/>
              <a:t>）</a:t>
            </a:r>
            <a:r>
              <a:rPr lang="en-US" altLang="zh-CN" dirty="0"/>
              <a:t>. He always works hard. 	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2012· </a:t>
            </a:r>
            <a:r>
              <a:rPr lang="zh-CN" altLang="en-US" dirty="0">
                <a:cs typeface="Times New Roman" pitchFamily="18" charset="0"/>
              </a:rPr>
              <a:t>四川卷］</a:t>
            </a:r>
            <a:r>
              <a:rPr lang="en-US" altLang="zh-CN" dirty="0">
                <a:cs typeface="Times New Roman" pitchFamily="18" charset="0"/>
              </a:rPr>
              <a:t>New technologies have </a:t>
            </a:r>
            <a:r>
              <a:rPr lang="en-US" altLang="zh-CN" dirty="0" smtClean="0">
                <a:cs typeface="Times New Roman" pitchFamily="18" charset="0"/>
              </a:rPr>
              <a:t>made </a:t>
            </a:r>
            <a:r>
              <a:rPr lang="en-US" altLang="zh-CN" u="sng" dirty="0" smtClean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</a:t>
            </a:r>
            <a:r>
              <a:rPr lang="zh-CN" altLang="en-US" u="sng" dirty="0" smtClean="0">
                <a:cs typeface="Times New Roman" pitchFamily="18" charset="0"/>
              </a:rPr>
              <a:t> </a:t>
            </a:r>
            <a:r>
              <a:rPr lang="en-US" altLang="zh-CN" dirty="0">
                <a:cs typeface="Times New Roman" pitchFamily="18" charset="0"/>
              </a:rPr>
              <a:t>possible to turn out new products faster and at a lower cost.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5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Computers and mobile phones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though they are indeed making our </a:t>
            </a:r>
            <a:r>
              <a:rPr lang="en-US" altLang="zh-CN" dirty="0" smtClean="0">
                <a:cs typeface="Times New Roman" pitchFamily="18" charset="0"/>
              </a:rPr>
              <a:t>life_________ </a:t>
            </a:r>
            <a:r>
              <a:rPr lang="en-US" altLang="zh-CN" u="sng" dirty="0" smtClean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easy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and more efficient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have reduced the need for face-to-face communications. 	</a:t>
            </a:r>
          </a:p>
          <a:p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5739449" y="1489071"/>
            <a:ext cx="2427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heard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9566016" y="2145968"/>
            <a:ext cx="2427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interested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5041313" y="3170727"/>
            <a:ext cx="22738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learn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7138929" y="3693947"/>
            <a:ext cx="2427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9715566" y="4781767"/>
            <a:ext cx="2427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easier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92500"/>
          </a:bodyPr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写作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6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No matter where he is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 smtClean="0">
                <a:cs typeface="Times New Roman" pitchFamily="18" charset="0"/>
              </a:rPr>
              <a:t>he</a:t>
            </a:r>
            <a:r>
              <a:rPr lang="zh-CN" altLang="en-US" u="sng" dirty="0">
                <a:cs typeface="Times New Roman" pitchFamily="18" charset="0"/>
              </a:rPr>
              <a:t>　　　  　　　　  　　　　  　　</a:t>
            </a:r>
            <a:r>
              <a:rPr lang="en-US" altLang="zh-CN" dirty="0" smtClean="0">
                <a:cs typeface="Times New Roman" pitchFamily="18" charset="0"/>
              </a:rPr>
              <a:t>to </a:t>
            </a:r>
            <a:r>
              <a:rPr lang="en-US" altLang="zh-CN" dirty="0">
                <a:cs typeface="Times New Roman" pitchFamily="18" charset="0"/>
              </a:rPr>
              <a:t>go for a walk before breakfast. </a:t>
            </a:r>
            <a:r>
              <a:rPr lang="zh-CN" altLang="en-US" dirty="0">
                <a:cs typeface="Times New Roman" pitchFamily="18" charset="0"/>
              </a:rPr>
              <a:t>（无论在哪里，他养成了早饭前散步的习惯。）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7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dirty="0">
                <a:cs typeface="Times New Roman" pitchFamily="18" charset="0"/>
              </a:rPr>
              <a:t>The development of science and </a:t>
            </a:r>
            <a:r>
              <a:rPr lang="en-US" altLang="zh-CN" dirty="0" smtClean="0">
                <a:cs typeface="Times New Roman" pitchFamily="18" charset="0"/>
              </a:rPr>
              <a:t>technology</a:t>
            </a:r>
            <a:r>
              <a:rPr lang="en-US" altLang="zh-CN" u="sng" dirty="0" smtClean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　　　　  　　　</a:t>
            </a:r>
            <a:r>
              <a:rPr lang="zh-CN" altLang="en-US" u="sng" dirty="0" smtClean="0">
                <a:cs typeface="Times New Roman" pitchFamily="18" charset="0"/>
              </a:rPr>
              <a:t>  </a:t>
            </a:r>
            <a:r>
              <a:rPr lang="en-US" altLang="zh-CN" dirty="0" smtClean="0">
                <a:cs typeface="Times New Roman" pitchFamily="18" charset="0"/>
              </a:rPr>
              <a:t>the </a:t>
            </a:r>
            <a:r>
              <a:rPr lang="en-US" altLang="zh-CN" dirty="0">
                <a:cs typeface="Times New Roman" pitchFamily="18" charset="0"/>
              </a:rPr>
              <a:t>future. </a:t>
            </a:r>
            <a:r>
              <a:rPr lang="zh-CN" altLang="en-US" dirty="0">
                <a:cs typeface="Times New Roman" pitchFamily="18" charset="0"/>
              </a:rPr>
              <a:t>（科技的发展让他对未来很乐观。） 	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8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dirty="0">
                <a:cs typeface="Times New Roman" pitchFamily="18" charset="0"/>
              </a:rPr>
              <a:t>He found it difficult </a:t>
            </a:r>
            <a:r>
              <a:rPr lang="zh-CN" altLang="en-US" u="sng" dirty="0">
                <a:cs typeface="Times New Roman" pitchFamily="18" charset="0"/>
              </a:rPr>
              <a:t>　　　　  </a:t>
            </a:r>
            <a:r>
              <a:rPr lang="en-US" altLang="zh-CN" dirty="0" smtClean="0">
                <a:cs typeface="Times New Roman" pitchFamily="18" charset="0"/>
              </a:rPr>
              <a:t>himself </a:t>
            </a:r>
            <a:r>
              <a:rPr lang="en-US" altLang="zh-CN" u="sng" dirty="0" smtClean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 　 　 </a:t>
            </a:r>
            <a:r>
              <a:rPr lang="en-US" altLang="zh-CN" i="1" dirty="0">
                <a:cs typeface="Times New Roman" pitchFamily="18" charset="0"/>
              </a:rPr>
              <a:t>in chaos</a:t>
            </a:r>
            <a:r>
              <a:rPr lang="en-US" altLang="zh-CN" dirty="0">
                <a:cs typeface="Times New Roman" pitchFamily="18" charset="0"/>
              </a:rPr>
              <a:t>. </a:t>
            </a:r>
            <a:r>
              <a:rPr lang="zh-CN" altLang="en-US" dirty="0">
                <a:cs typeface="Times New Roman" pitchFamily="18" charset="0"/>
              </a:rPr>
              <a:t>［他发现在混乱中很难让别人听到自己（的声音）。］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9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dirty="0">
                <a:cs typeface="Times New Roman" pitchFamily="18" charset="0"/>
              </a:rPr>
              <a:t>You can </a:t>
            </a:r>
            <a:r>
              <a:rPr lang="zh-CN" altLang="en-US" u="sng" dirty="0">
                <a:cs typeface="Times New Roman" pitchFamily="18" charset="0"/>
              </a:rPr>
              <a:t> 　　　　  　　　　  　　　　  　　　</a:t>
            </a:r>
            <a:r>
              <a:rPr lang="en-US" altLang="zh-CN" dirty="0" smtClean="0">
                <a:cs typeface="Times New Roman" pitchFamily="18" charset="0"/>
              </a:rPr>
              <a:t>.</a:t>
            </a:r>
            <a:r>
              <a:rPr lang="zh-CN" altLang="en-US" dirty="0">
                <a:cs typeface="Times New Roman" pitchFamily="18" charset="0"/>
              </a:rPr>
              <a:t>（你可以实现那个梦想。） </a:t>
            </a:r>
          </a:p>
          <a:p>
            <a:r>
              <a:rPr lang="zh-CN" altLang="en-US" dirty="0">
                <a:cs typeface="Times New Roman" pitchFamily="18" charset="0"/>
              </a:rPr>
              <a:t>　</a:t>
            </a:r>
            <a:endParaRPr lang="en-US" altLang="zh-CN" dirty="0">
              <a:cs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4825849" y="1384004"/>
            <a:ext cx="2427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makes it a rule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7595324" y="2442185"/>
            <a:ext cx="37348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makes him optimistic about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52139" y="3543843"/>
            <a:ext cx="1421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make</a:t>
            </a:r>
            <a:r>
              <a:rPr lang="en-US" altLang="zh-CN" sz="2400" dirty="0"/>
              <a:t>	</a:t>
            </a:r>
          </a:p>
        </p:txBody>
      </p:sp>
      <p:sp>
        <p:nvSpPr>
          <p:cNvPr id="8" name="文本框 6"/>
          <p:cNvSpPr txBox="1"/>
          <p:nvPr/>
        </p:nvSpPr>
        <p:spPr>
          <a:xfrm>
            <a:off x="7117422" y="3412464"/>
            <a:ext cx="1421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heard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/>
              <a:t>	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4025625" y="4469226"/>
            <a:ext cx="380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make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that dream come true </a:t>
            </a:r>
            <a:r>
              <a:rPr lang="en-US" altLang="zh-CN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句式四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　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as if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（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=as though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）好像，仿佛</a:t>
            </a:r>
            <a:endParaRPr lang="en-US" altLang="zh-CN" sz="2000" b="1" dirty="0">
              <a:solidFill>
                <a:srgbClr val="00B0F0"/>
              </a:solidFill>
              <a:cs typeface="Times New Roman" pitchFamily="18" charset="0"/>
            </a:endParaRPr>
          </a:p>
          <a:p>
            <a:r>
              <a:rPr lang="zh-CN" altLang="en-US" sz="2000" b="1" dirty="0">
                <a:cs typeface="Times New Roman" pitchFamily="18" charset="0"/>
              </a:rPr>
              <a:t>◆要点必记</a:t>
            </a:r>
          </a:p>
          <a:p>
            <a:r>
              <a:rPr lang="en-US" altLang="zh-CN" sz="2000" dirty="0">
                <a:cs typeface="Times New Roman" pitchFamily="18" charset="0"/>
              </a:rPr>
              <a:t>as if </a:t>
            </a:r>
            <a:r>
              <a:rPr lang="zh-CN" altLang="en-US" sz="2000" dirty="0">
                <a:cs typeface="Times New Roman" pitchFamily="18" charset="0"/>
              </a:rPr>
              <a:t>在</a:t>
            </a:r>
            <a:r>
              <a:rPr lang="en-US" altLang="zh-CN" sz="2000" dirty="0">
                <a:cs typeface="Times New Roman" pitchFamily="18" charset="0"/>
              </a:rPr>
              <a:t>look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seem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feel </a:t>
            </a:r>
            <a:r>
              <a:rPr lang="zh-CN" altLang="en-US" sz="2000" dirty="0">
                <a:cs typeface="Times New Roman" pitchFamily="18" charset="0"/>
              </a:rPr>
              <a:t>等连系动词后引导表语从句，还可引导方式状语从句。</a:t>
            </a:r>
          </a:p>
          <a:p>
            <a:r>
              <a:rPr lang="zh-CN" altLang="en-US" sz="2000" b="1" dirty="0">
                <a:cs typeface="Times New Roman" pitchFamily="18" charset="0"/>
              </a:rPr>
              <a:t>◆归纳拓展</a:t>
            </a:r>
          </a:p>
          <a:p>
            <a:r>
              <a:rPr lang="zh-CN" altLang="en-US" sz="2000" dirty="0">
                <a:cs typeface="Times New Roman" pitchFamily="18" charset="0"/>
              </a:rPr>
              <a:t>（ 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as if </a:t>
            </a:r>
            <a:r>
              <a:rPr lang="zh-CN" altLang="en-US" sz="2000" dirty="0">
                <a:cs typeface="Times New Roman" pitchFamily="18" charset="0"/>
              </a:rPr>
              <a:t>引导的从句常用虚拟语气表示 所述的情况与事实不符。</a:t>
            </a:r>
            <a:endParaRPr lang="en-US" altLang="zh-CN" sz="2000" dirty="0">
              <a:cs typeface="Times New Roman" pitchFamily="18" charset="0"/>
            </a:endParaRPr>
          </a:p>
          <a:p>
            <a:r>
              <a:rPr lang="zh-CN" altLang="en-US" dirty="0"/>
              <a:t>	</a:t>
            </a:r>
          </a:p>
          <a:p>
            <a:r>
              <a:rPr lang="zh-CN" altLang="en-US" dirty="0"/>
              <a:t>	</a:t>
            </a:r>
          </a:p>
          <a:p>
            <a:endParaRPr lang="zh-CN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586" y="3724080"/>
            <a:ext cx="4709129" cy="2362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dirty="0">
                <a:cs typeface="Times New Roman" pitchFamily="18" charset="0"/>
              </a:rPr>
              <a:t>（ 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as if </a:t>
            </a:r>
            <a:r>
              <a:rPr lang="zh-CN" altLang="en-US" sz="2000" dirty="0">
                <a:cs typeface="Times New Roman" pitchFamily="18" charset="0"/>
              </a:rPr>
              <a:t>引导的从句有时也可以用陈述 语气，表示说话者认为从句所述的情况是事实。</a:t>
            </a:r>
          </a:p>
          <a:p>
            <a:r>
              <a:rPr lang="en-US" altLang="zh-CN" sz="2000" dirty="0">
                <a:cs typeface="Times New Roman" pitchFamily="18" charset="0"/>
              </a:rPr>
              <a:t>He looked as if he was about to burst into tears. </a:t>
            </a:r>
            <a:r>
              <a:rPr lang="zh-CN" altLang="en-US" sz="2000" dirty="0">
                <a:cs typeface="Times New Roman" pitchFamily="18" charset="0"/>
              </a:rPr>
              <a:t>他看上去好像要哭起来了。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3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as if </a:t>
            </a:r>
            <a:r>
              <a:rPr lang="zh-CN" altLang="en-US" sz="2000" dirty="0">
                <a:cs typeface="Times New Roman" pitchFamily="18" charset="0"/>
              </a:rPr>
              <a:t>引导的从句有时可用省略形式。结构：</a:t>
            </a:r>
            <a:r>
              <a:rPr lang="en-US" altLang="zh-CN" sz="2000" dirty="0">
                <a:cs typeface="Times New Roman" pitchFamily="18" charset="0"/>
              </a:rPr>
              <a:t>as if+ </a:t>
            </a:r>
            <a:r>
              <a:rPr lang="zh-CN" altLang="en-US" sz="2000" dirty="0">
                <a:cs typeface="Times New Roman" pitchFamily="18" charset="0"/>
              </a:rPr>
              <a:t>分词</a:t>
            </a:r>
            <a:r>
              <a:rPr lang="en-US" altLang="zh-CN" sz="2000" dirty="0">
                <a:cs typeface="Times New Roman" pitchFamily="18" charset="0"/>
              </a:rPr>
              <a:t>/ </a:t>
            </a:r>
            <a:r>
              <a:rPr lang="zh-CN" altLang="en-US" sz="2000" dirty="0">
                <a:cs typeface="Times New Roman" pitchFamily="18" charset="0"/>
              </a:rPr>
              <a:t>不定式</a:t>
            </a:r>
            <a:r>
              <a:rPr lang="en-US" altLang="zh-CN" sz="2000" dirty="0">
                <a:cs typeface="Times New Roman" pitchFamily="18" charset="0"/>
              </a:rPr>
              <a:t>/ </a:t>
            </a:r>
            <a:r>
              <a:rPr lang="zh-CN" altLang="en-US" sz="2000" dirty="0">
                <a:cs typeface="Times New Roman" pitchFamily="18" charset="0"/>
              </a:rPr>
              <a:t>形容词</a:t>
            </a:r>
            <a:r>
              <a:rPr lang="en-US" altLang="zh-CN" sz="2000" dirty="0">
                <a:cs typeface="Times New Roman" pitchFamily="18" charset="0"/>
              </a:rPr>
              <a:t>/ </a:t>
            </a:r>
            <a:r>
              <a:rPr lang="zh-CN" altLang="en-US" sz="2000" dirty="0">
                <a:cs typeface="Times New Roman" pitchFamily="18" charset="0"/>
              </a:rPr>
              <a:t>介词短语等。</a:t>
            </a:r>
          </a:p>
          <a:p>
            <a:r>
              <a:rPr lang="en-US" altLang="zh-CN" sz="2000" dirty="0">
                <a:cs typeface="Times New Roman" pitchFamily="18" charset="0"/>
              </a:rPr>
              <a:t>She stood at the door as if waiting for someone. </a:t>
            </a:r>
            <a:r>
              <a:rPr lang="zh-CN" altLang="en-US" sz="2000" dirty="0">
                <a:cs typeface="Times New Roman" pitchFamily="18" charset="0"/>
              </a:rPr>
              <a:t>她站在门口，好像在等人。</a:t>
            </a:r>
          </a:p>
          <a:p>
            <a:r>
              <a:rPr lang="zh-CN" altLang="en-US" sz="2000" b="1" dirty="0">
                <a:cs typeface="Times New Roman" pitchFamily="18" charset="0"/>
              </a:rPr>
              <a:t>◆词语积累</a:t>
            </a:r>
          </a:p>
          <a:p>
            <a:r>
              <a:rPr lang="en-US" altLang="zh-CN" sz="2000" dirty="0">
                <a:cs typeface="Times New Roman" pitchFamily="18" charset="0"/>
              </a:rPr>
              <a:t>even if=even though </a:t>
            </a:r>
            <a:r>
              <a:rPr lang="zh-CN" altLang="en-US" sz="2000" dirty="0">
                <a:cs typeface="Times New Roman" pitchFamily="18" charset="0"/>
              </a:rPr>
              <a:t>即使，虽然	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92500"/>
          </a:bodyPr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2014·</a:t>
            </a:r>
            <a:r>
              <a:rPr lang="zh-CN" altLang="en-US" dirty="0">
                <a:cs typeface="Times New Roman" pitchFamily="18" charset="0"/>
              </a:rPr>
              <a:t>重庆卷］</a:t>
            </a:r>
            <a:r>
              <a:rPr lang="en-US" altLang="zh-CN" dirty="0">
                <a:cs typeface="Times New Roman" pitchFamily="18" charset="0"/>
              </a:rPr>
              <a:t>It was John who broke the window. Why are you talking to me as if I </a:t>
            </a:r>
            <a:r>
              <a:rPr lang="en-US" altLang="zh-CN" dirty="0" smtClean="0">
                <a:cs typeface="Times New Roman" pitchFamily="18" charset="0"/>
              </a:rPr>
              <a:t> _____________ 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do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it?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2012·</a:t>
            </a:r>
            <a:r>
              <a:rPr lang="zh-CN" altLang="en-US" dirty="0">
                <a:cs typeface="Times New Roman" pitchFamily="18" charset="0"/>
              </a:rPr>
              <a:t>北京卷］</a:t>
            </a:r>
            <a:r>
              <a:rPr lang="en-US" altLang="zh-CN" dirty="0">
                <a:cs typeface="Times New Roman" pitchFamily="18" charset="0"/>
              </a:rPr>
              <a:t>Don’t handle the vase as if it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be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made of steel.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He was shaking with fright as if </a:t>
            </a:r>
            <a:r>
              <a:rPr lang="en-US" altLang="zh-CN" dirty="0" smtClean="0">
                <a:cs typeface="Times New Roman" pitchFamily="18" charset="0"/>
              </a:rPr>
              <a:t>_________________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see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a ghost.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 felt as if my heart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u="sng" dirty="0" smtClean="0">
                <a:cs typeface="Times New Roman" pitchFamily="18" charset="0"/>
              </a:rPr>
              <a:t>   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burst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with joy. 	</a:t>
            </a:r>
            <a:endParaRPr lang="en-US" altLang="zh-CN" dirty="0" smtClean="0">
              <a:cs typeface="Times New Roman" pitchFamily="18" charset="0"/>
            </a:endParaRPr>
          </a:p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单句写作</a:t>
            </a:r>
            <a:endParaRPr lang="en-US" altLang="zh-CN" b="1" dirty="0" smtClean="0">
              <a:ea typeface="Adobe 宋体 Std L" pitchFamily="18" charset="-122"/>
              <a:cs typeface="Times New Roman" pitchFamily="18" charset="0"/>
            </a:endParaRPr>
          </a:p>
          <a:p>
            <a:r>
              <a:rPr lang="zh-CN" altLang="en-US" dirty="0" smtClean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 </a:t>
            </a:r>
            <a:r>
              <a:rPr lang="en-US" altLang="zh-CN" dirty="0" smtClean="0"/>
              <a:t>_______________</a:t>
            </a:r>
            <a:r>
              <a:rPr lang="zh-CN" altLang="en-US" dirty="0" smtClean="0"/>
              <a:t>（</a:t>
            </a:r>
            <a:r>
              <a:rPr lang="zh-CN" altLang="en-US" dirty="0"/>
              <a:t>看起来好像）</a:t>
            </a:r>
            <a:r>
              <a:rPr lang="en-US" altLang="zh-CN" dirty="0"/>
              <a:t>the suit was made to his own measure. 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</a:t>
            </a:r>
            <a:r>
              <a:rPr lang="en-US" altLang="zh-CN" dirty="0"/>
              <a:t>He talks about Rome as if he </a:t>
            </a:r>
            <a:r>
              <a:rPr lang="en-US" altLang="zh-CN" dirty="0" smtClean="0"/>
              <a:t>_________</a:t>
            </a:r>
            <a:r>
              <a:rPr lang="zh-CN" altLang="en-US" dirty="0" smtClean="0"/>
              <a:t>（ </a:t>
            </a:r>
            <a:r>
              <a:rPr lang="zh-CN" altLang="en-US" dirty="0"/>
              <a:t>去过）</a:t>
            </a:r>
            <a:r>
              <a:rPr lang="en-US" altLang="zh-CN" dirty="0"/>
              <a:t>there before.</a:t>
            </a:r>
            <a:endParaRPr lang="en-US" altLang="zh-CN" dirty="0">
              <a:cs typeface="Times New Roman" pitchFamily="18" charset="0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1398676" y="1919958"/>
            <a:ext cx="2427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had done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6433131" y="2447388"/>
            <a:ext cx="2427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were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5080005" y="3109501"/>
            <a:ext cx="2427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had seen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9472" y="3630384"/>
            <a:ext cx="2843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　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would burst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1707143" y="4784027"/>
            <a:ext cx="24270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seemed as if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36015" y="5498731"/>
            <a:ext cx="17575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had been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52177"/>
            <a:ext cx="10515600" cy="4724786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词汇一 　</a:t>
            </a:r>
            <a:r>
              <a:rPr lang="en-US" altLang="zh-CN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likely </a:t>
            </a:r>
            <a:r>
              <a:rPr lang="zh-CN" altLang="en-US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（</a:t>
            </a:r>
            <a:r>
              <a:rPr lang="en-US" altLang="zh-CN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1</a:t>
            </a:r>
            <a:r>
              <a:rPr lang="zh-CN" altLang="en-US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）</a:t>
            </a:r>
            <a:r>
              <a:rPr lang="en-US" altLang="zh-CN" sz="2000" b="1" i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adj. </a:t>
            </a:r>
            <a:r>
              <a:rPr lang="zh-CN" altLang="en-US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有可能的 </a:t>
            </a:r>
          </a:p>
          <a:p>
            <a:r>
              <a:rPr lang="en-US" altLang="zh-CN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 </a:t>
            </a:r>
            <a:r>
              <a:rPr lang="zh-CN" altLang="en-US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　　　（</a:t>
            </a:r>
            <a:r>
              <a:rPr lang="en-US" altLang="zh-CN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2</a:t>
            </a:r>
            <a:r>
              <a:rPr lang="zh-CN" altLang="en-US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）</a:t>
            </a:r>
            <a:r>
              <a:rPr lang="en-US" altLang="zh-CN" sz="2000" b="1" i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adv. </a:t>
            </a:r>
            <a:r>
              <a:rPr lang="zh-CN" altLang="en-US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可能（可与 </a:t>
            </a:r>
            <a:r>
              <a:rPr lang="en-US" altLang="zh-CN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most</a:t>
            </a:r>
            <a:r>
              <a:rPr lang="zh-CN" altLang="en-US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，</a:t>
            </a:r>
            <a:r>
              <a:rPr lang="en-US" altLang="zh-CN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very </a:t>
            </a:r>
            <a:r>
              <a:rPr lang="zh-CN" altLang="en-US" sz="2000" b="1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连用） </a:t>
            </a:r>
            <a:r>
              <a:rPr lang="zh-CN" altLang="en-US" sz="2000" dirty="0">
                <a:solidFill>
                  <a:srgbClr val="00B0F0"/>
                </a:solidFill>
                <a:ea typeface="Adobe 宋体 Std L" pitchFamily="18" charset="-122"/>
                <a:cs typeface="Times New Roman" pitchFamily="18" charset="0"/>
              </a:rPr>
              <a:t>	</a:t>
            </a:r>
          </a:p>
          <a:p>
            <a:pPr>
              <a:lnSpc>
                <a:spcPts val="2640"/>
              </a:lnSpc>
            </a:pPr>
            <a:r>
              <a:rPr lang="zh-CN" altLang="en-US" sz="1800" b="1" dirty="0">
                <a:cs typeface="Times New Roman" pitchFamily="18" charset="0"/>
              </a:rPr>
              <a:t>◆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教材</a:t>
            </a: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原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句</a:t>
            </a:r>
            <a:endParaRPr lang="zh-CN" altLang="en-US" sz="2000" dirty="0">
              <a:ea typeface="Adobe 宋体 Std L" pitchFamily="18" charset="-122"/>
              <a:cs typeface="Times New Roman" pitchFamily="18" charset="0"/>
            </a:endParaRPr>
          </a:p>
          <a:p>
            <a:r>
              <a:rPr lang="en-US" altLang="zh-CN" sz="2000" dirty="0">
                <a:ea typeface="Adobe 宋体 Std L" pitchFamily="18" charset="-122"/>
                <a:cs typeface="Times New Roman" pitchFamily="18" charset="0"/>
              </a:rPr>
              <a:t>In a </a:t>
            </a:r>
            <a:r>
              <a:rPr lang="en-US" altLang="zh-CN" sz="2000" b="1" dirty="0">
                <a:solidFill>
                  <a:schemeClr val="tx2"/>
                </a:solidFill>
                <a:ea typeface="Adobe 宋体 Std L" pitchFamily="18" charset="-122"/>
                <a:cs typeface="Times New Roman" pitchFamily="18" charset="0"/>
              </a:rPr>
              <a:t>book</a:t>
            </a:r>
            <a:r>
              <a:rPr lang="en-US" altLang="zh-CN" sz="2000" dirty="0">
                <a:ea typeface="Adobe 宋体 Std L" pitchFamily="18" charset="-122"/>
                <a:cs typeface="Times New Roman" pitchFamily="18" charset="0"/>
              </a:rPr>
              <a:t> with lots of pictures and charts</a:t>
            </a:r>
            <a:r>
              <a:rPr lang="zh-CN" altLang="en-US" sz="2000" dirty="0">
                <a:ea typeface="Adobe 宋体 Std L" pitchFamily="18" charset="-122"/>
                <a:cs typeface="Times New Roman" pitchFamily="18" charset="0"/>
              </a:rPr>
              <a:t>， </a:t>
            </a:r>
            <a:r>
              <a:rPr lang="en-US" altLang="zh-CN" sz="2000" dirty="0">
                <a:ea typeface="Adobe 宋体 Std L" pitchFamily="18" charset="-122"/>
                <a:cs typeface="Times New Roman" pitchFamily="18" charset="0"/>
              </a:rPr>
              <a:t>I am </a:t>
            </a:r>
            <a:r>
              <a:rPr lang="en-US" altLang="zh-CN" sz="2000" b="1" dirty="0">
                <a:ea typeface="Adobe 宋体 Std L" pitchFamily="18" charset="-122"/>
                <a:cs typeface="Times New Roman" pitchFamily="18" charset="0"/>
              </a:rPr>
              <a:t>likely </a:t>
            </a:r>
            <a:r>
              <a:rPr lang="en-US" altLang="zh-CN" sz="2000" dirty="0">
                <a:ea typeface="Adobe 宋体 Std L" pitchFamily="18" charset="-122"/>
                <a:cs typeface="Times New Roman" pitchFamily="18" charset="0"/>
              </a:rPr>
              <a:t>to </a:t>
            </a:r>
            <a:r>
              <a:rPr lang="en-US" altLang="zh-CN" sz="2000" b="1" dirty="0">
                <a:ea typeface="Adobe 宋体 Std L" pitchFamily="18" charset="-122"/>
                <a:cs typeface="Times New Roman" pitchFamily="18" charset="0"/>
              </a:rPr>
              <a:t>focus </a:t>
            </a:r>
            <a:r>
              <a:rPr lang="en-US" altLang="zh-CN" sz="2000" dirty="0">
                <a:ea typeface="Adobe 宋体 Std L" pitchFamily="18" charset="-122"/>
                <a:cs typeface="Times New Roman" pitchFamily="18" charset="0"/>
              </a:rPr>
              <a:t>mainly on the written text. </a:t>
            </a:r>
            <a:r>
              <a:rPr lang="zh-CN" altLang="en-US" sz="2000" dirty="0">
                <a:ea typeface="Adobe 宋体 Std L" pitchFamily="18" charset="-122"/>
                <a:cs typeface="Times New Roman" pitchFamily="18" charset="0"/>
              </a:rPr>
              <a:t>在一本带有大量图画和表格的书里，我很可能主要注意书面文字。	</a:t>
            </a:r>
          </a:p>
          <a:p>
            <a:pPr>
              <a:lnSpc>
                <a:spcPts val="2640"/>
              </a:lnSpc>
            </a:pPr>
            <a:r>
              <a:rPr lang="zh-CN" altLang="en-US" sz="1800" b="1" dirty="0">
                <a:cs typeface="Times New Roman" pitchFamily="18" charset="0"/>
              </a:rPr>
              <a:t>◆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要点</a:t>
            </a: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必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记</a:t>
            </a:r>
            <a:endParaRPr lang="zh-CN" altLang="en-US" sz="2000" dirty="0">
              <a:ea typeface="Adobe 宋体 Std L" pitchFamily="18" charset="-122"/>
              <a:cs typeface="Times New Roman" pitchFamily="18" charset="0"/>
            </a:endParaRPr>
          </a:p>
          <a:p>
            <a:r>
              <a:rPr lang="en-US" altLang="zh-CN" sz="2000" dirty="0">
                <a:ea typeface="Adobe 宋体 Std L" pitchFamily="18" charset="-122"/>
                <a:cs typeface="Times New Roman" pitchFamily="18" charset="0"/>
              </a:rPr>
              <a:t>be likely to do </a:t>
            </a:r>
            <a:r>
              <a:rPr lang="en-US" altLang="zh-CN" sz="2000" dirty="0" err="1">
                <a:ea typeface="Adobe 宋体 Std L" pitchFamily="18" charset="-122"/>
                <a:cs typeface="Times New Roman" pitchFamily="18" charset="0"/>
              </a:rPr>
              <a:t>sth</a:t>
            </a:r>
            <a:r>
              <a:rPr lang="en-US" altLang="zh-CN" sz="2000" dirty="0">
                <a:ea typeface="Adobe 宋体 Std L" pitchFamily="18" charset="-122"/>
                <a:cs typeface="Times New Roman" pitchFamily="18" charset="0"/>
              </a:rPr>
              <a:t>. </a:t>
            </a:r>
            <a:r>
              <a:rPr lang="zh-CN" altLang="en-US" sz="2000" dirty="0">
                <a:ea typeface="Adobe 宋体 Std L" pitchFamily="18" charset="-122"/>
                <a:cs typeface="Times New Roman" pitchFamily="18" charset="0"/>
              </a:rPr>
              <a:t>很可能做某事</a:t>
            </a:r>
          </a:p>
          <a:p>
            <a:r>
              <a:rPr lang="en-US" altLang="zh-CN" sz="2000" dirty="0">
                <a:ea typeface="Adobe 宋体 Std L" pitchFamily="18" charset="-122"/>
                <a:cs typeface="Times New Roman" pitchFamily="18" charset="0"/>
              </a:rPr>
              <a:t>It is likely that... </a:t>
            </a:r>
            <a:r>
              <a:rPr lang="zh-CN" altLang="en-US" sz="2000" dirty="0">
                <a:ea typeface="Adobe 宋体 Std L" pitchFamily="18" charset="-122"/>
                <a:cs typeface="Times New Roman" pitchFamily="18" charset="0"/>
              </a:rPr>
              <a:t>很可能</a:t>
            </a:r>
            <a:r>
              <a:rPr lang="en-US" altLang="zh-CN" sz="2000" dirty="0">
                <a:ea typeface="Adobe 宋体 Std L" pitchFamily="18" charset="-122"/>
                <a:cs typeface="Times New Roman" pitchFamily="18" charset="0"/>
              </a:rPr>
              <a:t>…… </a:t>
            </a:r>
          </a:p>
          <a:p>
            <a:r>
              <a:rPr lang="en-US" altLang="zh-CN" sz="2000" dirty="0">
                <a:ea typeface="Adobe 宋体 Std L" pitchFamily="18" charset="-122"/>
                <a:cs typeface="Times New Roman" pitchFamily="18" charset="0"/>
              </a:rPr>
              <a:t>It’s more likely that... </a:t>
            </a:r>
            <a:r>
              <a:rPr lang="zh-CN" altLang="en-US" sz="2000" dirty="0">
                <a:ea typeface="Adobe 宋体 Std L" pitchFamily="18" charset="-122"/>
                <a:cs typeface="Times New Roman" pitchFamily="18" charset="0"/>
              </a:rPr>
              <a:t>更可能</a:t>
            </a:r>
            <a:r>
              <a:rPr lang="en-US" altLang="zh-CN" sz="2000" dirty="0">
                <a:ea typeface="Adobe 宋体 Std L" pitchFamily="18" charset="-122"/>
                <a:cs typeface="Times New Roman" pitchFamily="18" charset="0"/>
              </a:rPr>
              <a:t>…… </a:t>
            </a:r>
          </a:p>
          <a:p>
            <a:r>
              <a:rPr lang="en-US" altLang="zh-CN" sz="2000" dirty="0">
                <a:ea typeface="Adobe 宋体 Std L" pitchFamily="18" charset="-122"/>
                <a:cs typeface="Times New Roman" pitchFamily="18" charset="0"/>
              </a:rPr>
              <a:t>Not likely! </a:t>
            </a:r>
            <a:r>
              <a:rPr lang="zh-CN" altLang="en-US" sz="2000" dirty="0">
                <a:ea typeface="Adobe 宋体 Std L" pitchFamily="18" charset="-122"/>
                <a:cs typeface="Times New Roman" pitchFamily="18" charset="0"/>
              </a:rPr>
              <a:t>决不可能！才不呢！（表示坚决不同意） 	</a:t>
            </a:r>
          </a:p>
          <a:p>
            <a:pPr lvl="0" algn="ctr">
              <a:lnSpc>
                <a:spcPct val="100000"/>
              </a:lnSpc>
            </a:pP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654339" y="804105"/>
            <a:ext cx="286663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题组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领悟方法</a:t>
            </a:r>
          </a:p>
        </p:txBody>
      </p:sp>
      <p:pic>
        <p:nvPicPr>
          <p:cNvPr id="5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479" y="629645"/>
            <a:ext cx="1337128" cy="7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838200" y="1222725"/>
            <a:ext cx="10515600" cy="5055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r>
              <a:rPr lang="zh-CN" altLang="en-US" sz="22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词汇</a:t>
            </a:r>
            <a:endParaRPr lang="en-US" altLang="zh-CN" sz="22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972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cs typeface="Times New Roman" pitchFamily="18" charset="0"/>
              </a:rPr>
              <a:t>◆辨析填空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as if/even if</a:t>
            </a:r>
            <a:r>
              <a:rPr lang="zh-CN" altLang="en-US" dirty="0">
                <a:cs typeface="Times New Roman" pitchFamily="18" charset="0"/>
              </a:rPr>
              <a:t>）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7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She treats him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he were a stranger.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8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an event is </a:t>
            </a:r>
            <a:r>
              <a:rPr lang="en-US" altLang="zh-CN" dirty="0" err="1">
                <a:cs typeface="Times New Roman" pitchFamily="18" charset="0"/>
              </a:rPr>
              <a:t>organised</a:t>
            </a:r>
            <a:r>
              <a:rPr lang="en-US" altLang="zh-CN" dirty="0">
                <a:cs typeface="Times New Roman" pitchFamily="18" charset="0"/>
              </a:rPr>
              <a:t> carefully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things can go wrong.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9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Many of them turned a deaf ear to his advice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they had heard nothing.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10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2016·</a:t>
            </a:r>
            <a:r>
              <a:rPr lang="zh-CN" altLang="en-US" dirty="0">
                <a:cs typeface="Times New Roman" pitchFamily="18" charset="0"/>
              </a:rPr>
              <a:t>北京卷］</a:t>
            </a:r>
            <a:r>
              <a:rPr lang="en-US" altLang="zh-CN" dirty="0">
                <a:cs typeface="Times New Roman" pitchFamily="18" charset="0"/>
              </a:rPr>
              <a:t>My grandfather still plays tennis now and then</a:t>
            </a:r>
            <a:r>
              <a:rPr lang="zh-CN" altLang="en-US" dirty="0">
                <a:cs typeface="Times New Roman" pitchFamily="18" charset="0"/>
              </a:rPr>
              <a:t>，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 smtClean="0">
                <a:cs typeface="Times New Roman" pitchFamily="18" charset="0"/>
              </a:rPr>
              <a:t>__________________     he’s </a:t>
            </a:r>
            <a:r>
              <a:rPr lang="en-US" altLang="zh-CN" dirty="0">
                <a:cs typeface="Times New Roman" pitchFamily="18" charset="0"/>
              </a:rPr>
              <a:t>in his nineties. </a:t>
            </a:r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3279207" y="1359912"/>
            <a:ext cx="2843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en-US" altLang="zh-CN" sz="2400" dirty="0"/>
              <a:t>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1323887" y="2096407"/>
            <a:ext cx="2843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Even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/>
              <a:t>	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en-US" altLang="zh-CN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6430098" y="2711387"/>
            <a:ext cx="2843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en-US" altLang="zh-CN" sz="2400" dirty="0"/>
              <a:t>	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en-US" altLang="zh-CN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18391" y="3938654"/>
            <a:ext cx="3356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even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/ though </a:t>
            </a:r>
            <a:r>
              <a:rPr lang="en-US" altLang="zh-CN" sz="2400" dirty="0"/>
              <a:t>	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en-US" altLang="zh-CN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lnSpcReduction="10000"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句式五 　</a:t>
            </a:r>
            <a:r>
              <a:rPr lang="en-US" altLang="zh-CN" sz="2000" b="1" dirty="0">
                <a:solidFill>
                  <a:srgbClr val="00B0F0"/>
                </a:solidFill>
                <a:cs typeface="Times New Roman" pitchFamily="18" charset="0"/>
              </a:rPr>
              <a:t>see sb. doing </a:t>
            </a:r>
            <a:r>
              <a:rPr lang="zh-CN" altLang="en-US" sz="2000" b="1" dirty="0">
                <a:solidFill>
                  <a:srgbClr val="00B0F0"/>
                </a:solidFill>
                <a:cs typeface="Times New Roman" pitchFamily="18" charset="0"/>
              </a:rPr>
              <a:t>看到某人正在做</a:t>
            </a:r>
            <a:r>
              <a:rPr lang="zh-CN" altLang="en-US" sz="2000" dirty="0">
                <a:cs typeface="Times New Roman" pitchFamily="18" charset="0"/>
              </a:rPr>
              <a:t>	</a:t>
            </a:r>
          </a:p>
          <a:p>
            <a:r>
              <a:rPr lang="zh-CN" altLang="en-US" sz="2000" dirty="0">
                <a:cs typeface="Times New Roman" pitchFamily="18" charset="0"/>
              </a:rPr>
              <a:t>◆教材原句</a:t>
            </a:r>
          </a:p>
          <a:p>
            <a:r>
              <a:rPr lang="en-US" altLang="zh-CN" sz="2000" dirty="0">
                <a:cs typeface="Times New Roman" pitchFamily="18" charset="0"/>
              </a:rPr>
              <a:t>I </a:t>
            </a:r>
            <a:r>
              <a:rPr lang="en-US" altLang="zh-CN" sz="2000" b="1" dirty="0">
                <a:cs typeface="Times New Roman" pitchFamily="18" charset="0"/>
              </a:rPr>
              <a:t>see people living and working </a:t>
            </a:r>
            <a:r>
              <a:rPr lang="en-US" altLang="zh-CN" sz="2000" dirty="0">
                <a:cs typeface="Times New Roman" pitchFamily="18" charset="0"/>
              </a:rPr>
              <a:t>in a virtual world.</a:t>
            </a:r>
          </a:p>
          <a:p>
            <a:r>
              <a:rPr lang="en-US" altLang="zh-CN" sz="2000" dirty="0">
                <a:cs typeface="Times New Roman" pitchFamily="18" charset="0"/>
              </a:rPr>
              <a:t> </a:t>
            </a:r>
            <a:r>
              <a:rPr lang="zh-CN" altLang="en-US" sz="2000" dirty="0">
                <a:cs typeface="Times New Roman" pitchFamily="18" charset="0"/>
              </a:rPr>
              <a:t>我看到人们正在虚拟世界里生活、工作。</a:t>
            </a:r>
          </a:p>
          <a:p>
            <a:r>
              <a:rPr lang="zh-CN" altLang="en-US" sz="2000" dirty="0">
                <a:cs typeface="Times New Roman" pitchFamily="18" charset="0"/>
              </a:rPr>
              <a:t>◆要点必记</a:t>
            </a:r>
          </a:p>
          <a:p>
            <a:r>
              <a:rPr lang="en-US" altLang="zh-CN" sz="2000" dirty="0">
                <a:cs typeface="Times New Roman" pitchFamily="18" charset="0"/>
              </a:rPr>
              <a:t>see </a:t>
            </a:r>
            <a:r>
              <a:rPr lang="zh-CN" altLang="en-US" sz="2000" dirty="0">
                <a:cs typeface="Times New Roman" pitchFamily="18" charset="0"/>
              </a:rPr>
              <a:t>的复合结构： </a:t>
            </a:r>
          </a:p>
          <a:p>
            <a:r>
              <a:rPr lang="en-US" altLang="zh-CN" sz="2000" dirty="0">
                <a:cs typeface="Times New Roman" pitchFamily="18" charset="0"/>
              </a:rPr>
              <a:t>see sb. do</a:t>
            </a:r>
            <a:r>
              <a:rPr lang="zh-CN" altLang="en-US" sz="2000" dirty="0">
                <a:cs typeface="Times New Roman" pitchFamily="18" charset="0"/>
              </a:rPr>
              <a:t>（看到动作全过程或动作经常发生） </a:t>
            </a:r>
          </a:p>
          <a:p>
            <a:r>
              <a:rPr lang="en-US" altLang="zh-CN" sz="2000" dirty="0">
                <a:cs typeface="Times New Roman" pitchFamily="18" charset="0"/>
              </a:rPr>
              <a:t>see sb. doing</a:t>
            </a:r>
            <a:r>
              <a:rPr lang="zh-CN" altLang="en-US" sz="2000" dirty="0">
                <a:cs typeface="Times New Roman" pitchFamily="18" charset="0"/>
              </a:rPr>
              <a:t>（看到动作正在进行） </a:t>
            </a:r>
          </a:p>
          <a:p>
            <a:r>
              <a:rPr lang="en-US" altLang="zh-CN" sz="2000" dirty="0">
                <a:cs typeface="Times New Roman" pitchFamily="18" charset="0"/>
              </a:rPr>
              <a:t>see sb. done</a:t>
            </a:r>
            <a:r>
              <a:rPr lang="zh-CN" altLang="en-US" sz="2000" dirty="0">
                <a:cs typeface="Times New Roman" pitchFamily="18" charset="0"/>
              </a:rPr>
              <a:t>（看到某人被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，表示动作完成或状态）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单句语法填空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I looked up and saw a beautiful bird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fly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in the sky.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2014·</a:t>
            </a:r>
            <a:r>
              <a:rPr lang="zh-CN" altLang="en-US" dirty="0">
                <a:cs typeface="Times New Roman" pitchFamily="18" charset="0"/>
              </a:rPr>
              <a:t>四川卷］</a:t>
            </a:r>
            <a:r>
              <a:rPr lang="en-US" altLang="zh-CN" dirty="0">
                <a:cs typeface="Times New Roman" pitchFamily="18" charset="0"/>
              </a:rPr>
              <a:t>The manager was satisfied to see many new products </a:t>
            </a:r>
            <a:r>
              <a:rPr lang="en-US" altLang="zh-CN" dirty="0" smtClean="0">
                <a:cs typeface="Times New Roman" pitchFamily="18" charset="0"/>
              </a:rPr>
              <a:t>___________</a:t>
            </a:r>
            <a:r>
              <a:rPr lang="en-US" altLang="zh-CN" u="sng" dirty="0" smtClean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develop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after great effort.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The suspect was seen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enter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the building at that moment. 	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）［词汇复现］</a:t>
            </a:r>
            <a:r>
              <a:rPr lang="en-US" altLang="zh-CN" dirty="0"/>
              <a:t>I saw the old man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</a:t>
            </a:r>
            <a:r>
              <a:rPr lang="zh-CN" altLang="en-US" dirty="0"/>
              <a:t>（</a:t>
            </a:r>
            <a:r>
              <a:rPr lang="en-US" altLang="zh-CN" dirty="0"/>
              <a:t>disappear</a:t>
            </a:r>
            <a:r>
              <a:rPr lang="zh-CN" altLang="en-US" dirty="0"/>
              <a:t>） </a:t>
            </a:r>
            <a:r>
              <a:rPr lang="en-US" altLang="zh-CN" dirty="0"/>
              <a:t>in the distance. 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The old man was seen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</a:t>
            </a:r>
            <a:r>
              <a:rPr lang="zh-CN" altLang="en-US" dirty="0"/>
              <a:t>（</a:t>
            </a:r>
            <a:r>
              <a:rPr lang="en-US" altLang="zh-CN" dirty="0"/>
              <a:t>disappear</a:t>
            </a:r>
            <a:r>
              <a:rPr lang="zh-CN" altLang="en-US" dirty="0"/>
              <a:t>） </a:t>
            </a:r>
            <a:r>
              <a:rPr lang="en-US" altLang="zh-CN" dirty="0"/>
              <a:t>in the distance. 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</a:t>
            </a:r>
            <a:r>
              <a:rPr lang="en-US" altLang="zh-CN" dirty="0"/>
              <a:t>The children saw the thief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</a:t>
            </a:r>
            <a:r>
              <a:rPr lang="zh-CN" altLang="en-US" dirty="0"/>
              <a:t>（</a:t>
            </a:r>
            <a:r>
              <a:rPr lang="en-US" altLang="zh-CN" dirty="0"/>
              <a:t>take</a:t>
            </a:r>
            <a:r>
              <a:rPr lang="zh-CN" altLang="en-US" dirty="0"/>
              <a:t>） </a:t>
            </a:r>
            <a:r>
              <a:rPr lang="en-US" altLang="zh-CN" dirty="0"/>
              <a:t>away by a group of policemen. </a:t>
            </a:r>
          </a:p>
          <a:p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5808170" y="1414101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flying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9606858" y="2244437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developed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094183" y="3258686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entering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5255576" y="3868709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disappear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4094183" y="4525606"/>
            <a:ext cx="21174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disappear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56485" y="5208354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taken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2"/>
          <p:cNvSpPr txBox="1">
            <a:spLocks/>
          </p:cNvSpPr>
          <p:nvPr/>
        </p:nvSpPr>
        <p:spPr bwMode="auto">
          <a:xfrm>
            <a:off x="884085" y="804105"/>
            <a:ext cx="2868104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综合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练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提升能力</a:t>
            </a:r>
          </a:p>
        </p:txBody>
      </p:sp>
      <p:pic>
        <p:nvPicPr>
          <p:cNvPr id="10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522" y="629645"/>
            <a:ext cx="1337128" cy="7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838200" y="1377950"/>
            <a:ext cx="10515600" cy="4799013"/>
          </a:xfrm>
        </p:spPr>
        <p:txBody>
          <a:bodyPr/>
          <a:lstStyle/>
          <a:p>
            <a:pPr algn="ctr"/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zh-CN" altLang="en-US" sz="2400" b="1" dirty="0" smtClean="0">
                <a:latin typeface="宋体" pitchFamily="2" charset="-122"/>
              </a:rPr>
              <a:t>“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综合练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提升能力</a:t>
            </a:r>
            <a:r>
              <a:rPr lang="zh-CN" altLang="en-US" sz="2400" b="1" dirty="0" smtClean="0">
                <a:latin typeface="宋体" pitchFamily="2" charset="-122"/>
              </a:rPr>
              <a:t>”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中的题目</a:t>
            </a:r>
          </a:p>
        </p:txBody>
      </p:sp>
    </p:spTree>
    <p:extLst>
      <p:ext uri="{BB962C8B-B14F-4D97-AF65-F5344CB8AC3E}">
        <p14:creationId xmlns:p14="http://schemas.microsoft.com/office/powerpoint/2010/main" xmlns="" val="364318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                                                          </a:t>
            </a:r>
            <a:r>
              <a:rPr lang="zh-CN" altLang="en-US" sz="3000" b="1" dirty="0" smtClean="0">
                <a:solidFill>
                  <a:srgbClr val="FF0000"/>
                </a:solidFill>
              </a:rPr>
              <a:t>单元</a:t>
            </a:r>
            <a:r>
              <a:rPr lang="zh-CN" altLang="en-US" sz="3000" b="1" dirty="0">
                <a:solidFill>
                  <a:srgbClr val="FF0000"/>
                </a:solidFill>
              </a:rPr>
              <a:t>语法 </a:t>
            </a:r>
            <a:r>
              <a:rPr lang="zh-CN" altLang="en-US" dirty="0"/>
              <a:t>	</a:t>
            </a:r>
            <a:endParaRPr lang="en-US" altLang="zh-CN" dirty="0"/>
          </a:p>
          <a:p>
            <a:r>
              <a:rPr lang="zh-CN" altLang="en-US" sz="2000" b="1" dirty="0" smtClean="0">
                <a:cs typeface="Times New Roman" pitchFamily="18" charset="0"/>
              </a:rPr>
              <a:t>一般</a:t>
            </a:r>
            <a:r>
              <a:rPr lang="zh-CN" altLang="en-US" sz="2000" b="1" dirty="0">
                <a:cs typeface="Times New Roman" pitchFamily="18" charset="0"/>
              </a:rPr>
              <a:t>将来时的</a:t>
            </a:r>
            <a:r>
              <a:rPr lang="zh-CN" altLang="en-US" sz="2000" b="1" dirty="0" smtClean="0">
                <a:cs typeface="Times New Roman" pitchFamily="18" charset="0"/>
              </a:rPr>
              <a:t>形式 </a:t>
            </a:r>
            <a:endParaRPr lang="en-US" altLang="zh-CN" sz="2000" b="1" dirty="0" smtClean="0">
              <a:cs typeface="Times New Roman" pitchFamily="18" charset="0"/>
            </a:endParaRPr>
          </a:p>
          <a:p>
            <a:r>
              <a:rPr lang="zh-CN" altLang="en-US" sz="2000" dirty="0" smtClean="0">
                <a:solidFill>
                  <a:srgbClr val="00B0F0"/>
                </a:solidFill>
                <a:cs typeface="Times New Roman" pitchFamily="18" charset="0"/>
              </a:rPr>
              <a:t>要点</a:t>
            </a:r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一 　</a:t>
            </a:r>
            <a:r>
              <a:rPr lang="en-US" altLang="zh-CN" sz="2000" dirty="0">
                <a:solidFill>
                  <a:srgbClr val="00B0F0"/>
                </a:solidFill>
                <a:cs typeface="Times New Roman" pitchFamily="18" charset="0"/>
              </a:rPr>
              <a:t>will/shall do </a:t>
            </a:r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表将来 </a:t>
            </a:r>
            <a:r>
              <a:rPr lang="zh-CN" altLang="en-US" sz="2000" dirty="0">
                <a:cs typeface="Times New Roman" pitchFamily="18" charset="0"/>
              </a:rPr>
              <a:t>	</a:t>
            </a:r>
          </a:p>
          <a:p>
            <a:r>
              <a:rPr lang="zh-CN" altLang="en-US" sz="2000" b="1" dirty="0">
                <a:cs typeface="Times New Roman" pitchFamily="18" charset="0"/>
              </a:rPr>
              <a:t>◆用法归纳</a:t>
            </a:r>
          </a:p>
          <a:p>
            <a:r>
              <a:rPr lang="zh-CN" altLang="en-US" sz="2000" dirty="0">
                <a:cs typeface="Times New Roman" pitchFamily="18" charset="0"/>
              </a:rPr>
              <a:t>表示将来会发生的动作或状态，常常与表示将来的时间状语连用，如</a:t>
            </a:r>
            <a:r>
              <a:rPr lang="en-US" altLang="zh-CN" sz="2000" dirty="0">
                <a:cs typeface="Times New Roman" pitchFamily="18" charset="0"/>
              </a:rPr>
              <a:t>this evening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tomorrow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next </a:t>
            </a:r>
            <a:r>
              <a:rPr lang="en-US" altLang="zh-CN" sz="2000" dirty="0" smtClean="0">
                <a:cs typeface="Times New Roman" pitchFamily="18" charset="0"/>
              </a:rPr>
              <a:t>Monday/week</a:t>
            </a:r>
            <a:r>
              <a:rPr lang="en-US" altLang="zh-CN" sz="2000" dirty="0">
                <a:cs typeface="Times New Roman" pitchFamily="18" charset="0"/>
              </a:rPr>
              <a:t>/ month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at the end </a:t>
            </a:r>
            <a:r>
              <a:rPr lang="en-US" altLang="zh-CN" sz="2000" b="1" dirty="0">
                <a:cs typeface="Times New Roman" pitchFamily="18" charset="0"/>
              </a:rPr>
              <a:t>of</a:t>
            </a:r>
            <a:r>
              <a:rPr lang="en-US" altLang="zh-CN" sz="2000" dirty="0">
                <a:cs typeface="Times New Roman" pitchFamily="18" charset="0"/>
              </a:rPr>
              <a:t> this term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in a few minutes </a:t>
            </a:r>
            <a:r>
              <a:rPr lang="zh-CN" altLang="en-US" sz="2000" dirty="0">
                <a:cs typeface="Times New Roman" pitchFamily="18" charset="0"/>
              </a:rPr>
              <a:t>等</a:t>
            </a:r>
            <a:r>
              <a:rPr lang="zh-CN" altLang="en-US" sz="2000" dirty="0" smtClean="0">
                <a:cs typeface="Times New Roman" pitchFamily="18" charset="0"/>
              </a:rPr>
              <a:t>。</a:t>
            </a:r>
            <a:endParaRPr lang="en-US" altLang="zh-CN" sz="2000" dirty="0" smtClean="0">
              <a:cs typeface="Times New Roman" pitchFamily="18" charset="0"/>
            </a:endParaRPr>
          </a:p>
          <a:p>
            <a:r>
              <a:rPr lang="zh-CN" altLang="en-US" sz="2000" b="1" dirty="0">
                <a:cs typeface="Times New Roman" pitchFamily="18" charset="0"/>
              </a:rPr>
              <a:t>◆学法点拨</a:t>
            </a:r>
            <a:endParaRPr lang="en-US" altLang="zh-CN" sz="2000" b="1" dirty="0">
              <a:cs typeface="Times New Roman" pitchFamily="18" charset="0"/>
            </a:endParaRPr>
          </a:p>
          <a:p>
            <a:r>
              <a:rPr lang="zh-CN" altLang="en-US" sz="2000" dirty="0">
                <a:cs typeface="Times New Roman" pitchFamily="18" charset="0"/>
              </a:rPr>
              <a:t>（ 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）对未来的推测：常用于 </a:t>
            </a:r>
            <a:r>
              <a:rPr lang="en-US" altLang="zh-CN" sz="2000" dirty="0">
                <a:cs typeface="Times New Roman" pitchFamily="18" charset="0"/>
              </a:rPr>
              <a:t>think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know</a:t>
            </a:r>
            <a:r>
              <a:rPr lang="zh-CN" altLang="en-US" sz="2000" dirty="0">
                <a:cs typeface="Times New Roman" pitchFamily="18" charset="0"/>
              </a:rPr>
              <a:t>， </a:t>
            </a:r>
            <a:r>
              <a:rPr lang="en-US" altLang="zh-CN" sz="2000" dirty="0">
                <a:cs typeface="Times New Roman" pitchFamily="18" charset="0"/>
              </a:rPr>
              <a:t>believe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suppose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expect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hope </a:t>
            </a:r>
            <a:r>
              <a:rPr lang="zh-CN" altLang="en-US" sz="2000" dirty="0">
                <a:cs typeface="Times New Roman" pitchFamily="18" charset="0"/>
              </a:rPr>
              <a:t>等词语后的宾语从句中。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）说话时临时想到的事情。</a:t>
            </a:r>
            <a:endParaRPr lang="en-US" altLang="zh-CN" sz="2000" dirty="0">
              <a:cs typeface="Times New Roman" pitchFamily="18" charset="0"/>
            </a:endParaRP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3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will </a:t>
            </a:r>
            <a:r>
              <a:rPr lang="zh-CN" altLang="en-US" sz="2000" dirty="0">
                <a:cs typeface="Times New Roman" pitchFamily="18" charset="0"/>
              </a:rPr>
              <a:t>用于各种人称，而</a:t>
            </a:r>
            <a:r>
              <a:rPr lang="en-US" altLang="zh-CN" sz="2000" dirty="0">
                <a:cs typeface="Times New Roman" pitchFamily="18" charset="0"/>
              </a:rPr>
              <a:t>shall </a:t>
            </a:r>
            <a:r>
              <a:rPr lang="zh-CN" altLang="en-US" sz="2000" dirty="0">
                <a:cs typeface="Times New Roman" pitchFamily="18" charset="0"/>
              </a:rPr>
              <a:t>在通常情况下用于第一人称。	</a:t>
            </a:r>
          </a:p>
          <a:p>
            <a:endParaRPr lang="en-US" altLang="zh-CN" sz="2000" dirty="0" smtClean="0">
              <a:cs typeface="Times New Roman" pitchFamily="18" charset="0"/>
            </a:endParaRPr>
          </a:p>
          <a:p>
            <a:endParaRPr lang="en-US" altLang="zh-CN" sz="2000" dirty="0" smtClean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dirty="0">
                <a:cs typeface="Times New Roman" pitchFamily="18" charset="0"/>
              </a:rPr>
              <a:t>There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be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a </a:t>
            </a:r>
            <a:r>
              <a:rPr lang="en-US" altLang="zh-CN" i="1" dirty="0">
                <a:cs typeface="Times New Roman" pitchFamily="18" charset="0"/>
              </a:rPr>
              <a:t>wedding reception </a:t>
            </a:r>
            <a:r>
              <a:rPr lang="en-US" altLang="zh-CN" dirty="0">
                <a:cs typeface="Times New Roman" pitchFamily="18" charset="0"/>
              </a:rPr>
              <a:t>at 11</a:t>
            </a:r>
            <a:r>
              <a:rPr lang="zh-CN" altLang="en-US" dirty="0">
                <a:cs typeface="Times New Roman" pitchFamily="18" charset="0"/>
              </a:rPr>
              <a:t>：</a:t>
            </a:r>
            <a:r>
              <a:rPr lang="en-US" altLang="zh-CN" dirty="0">
                <a:cs typeface="Times New Roman" pitchFamily="18" charset="0"/>
              </a:rPr>
              <a:t>30.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A cook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be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immediately fired if he is found smoking in the kitchen.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dirty="0">
                <a:cs typeface="Times New Roman" pitchFamily="18" charset="0"/>
              </a:rPr>
              <a:t>I believe your dream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come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i="1" dirty="0">
                <a:cs typeface="Times New Roman" pitchFamily="18" charset="0"/>
              </a:rPr>
              <a:t>true</a:t>
            </a:r>
            <a:r>
              <a:rPr lang="en-US" altLang="zh-CN" dirty="0">
                <a:cs typeface="Times New Roman" pitchFamily="18" charset="0"/>
              </a:rPr>
              <a:t>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dirty="0">
                <a:cs typeface="Times New Roman" pitchFamily="18" charset="0"/>
              </a:rPr>
              <a:t>—Ann’s car </a:t>
            </a:r>
            <a:r>
              <a:rPr lang="en-US" altLang="zh-CN" i="1" dirty="0">
                <a:cs typeface="Times New Roman" pitchFamily="18" charset="0"/>
              </a:rPr>
              <a:t>crashed into </a:t>
            </a:r>
            <a:r>
              <a:rPr lang="en-US" altLang="zh-CN" dirty="0">
                <a:cs typeface="Times New Roman" pitchFamily="18" charset="0"/>
              </a:rPr>
              <a:t>the tree and she is in hospital now. </a:t>
            </a:r>
          </a:p>
          <a:p>
            <a:r>
              <a:rPr lang="en-US" altLang="zh-CN" dirty="0">
                <a:cs typeface="Times New Roman" pitchFamily="18" charset="0"/>
              </a:rPr>
              <a:t>—Oh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really? I </a:t>
            </a:r>
            <a:r>
              <a:rPr lang="en-US" altLang="zh-CN" dirty="0" smtClean="0">
                <a:cs typeface="Times New Roman" pitchFamily="18" charset="0"/>
              </a:rPr>
              <a:t>___________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go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and visit her. </a:t>
            </a:r>
          </a:p>
          <a:p>
            <a:endParaRPr lang="zh-CN" altLang="en-US" sz="2000" dirty="0">
              <a:solidFill>
                <a:srgbClr val="FF0000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4060227" y="1492911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will be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2451742" y="2160355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will be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5729748" y="2775210"/>
            <a:ext cx="16739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come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903072" y="4094260"/>
            <a:ext cx="21629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will/shall go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要点二 　</a:t>
            </a:r>
            <a:r>
              <a:rPr lang="en-US" altLang="zh-CN" sz="2000" dirty="0">
                <a:solidFill>
                  <a:srgbClr val="00B0F0"/>
                </a:solidFill>
                <a:cs typeface="Times New Roman" pitchFamily="18" charset="0"/>
              </a:rPr>
              <a:t>be going to do </a:t>
            </a:r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表将来 </a:t>
            </a:r>
            <a:r>
              <a:rPr lang="zh-CN" altLang="en-US" sz="2000" dirty="0">
                <a:cs typeface="Times New Roman" pitchFamily="18" charset="0"/>
              </a:rPr>
              <a:t>	</a:t>
            </a:r>
            <a:endParaRPr lang="en-US" altLang="zh-CN" sz="2000" dirty="0">
              <a:cs typeface="Times New Roman" pitchFamily="18" charset="0"/>
            </a:endParaRPr>
          </a:p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◆用法归纳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）事先考虑过的意图或打算； </a:t>
            </a:r>
          </a:p>
          <a:p>
            <a:r>
              <a:rPr lang="zh-CN" altLang="en-US" sz="2000" dirty="0">
                <a:cs typeface="Times New Roman" pitchFamily="18" charset="0"/>
              </a:rPr>
              <a:t>（ 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）根据某些已有的迹象或客观情况预 测大概会发生的情况。</a:t>
            </a:r>
          </a:p>
          <a:p>
            <a:r>
              <a:rPr lang="zh-CN" altLang="en-US" sz="2000" dirty="0">
                <a:cs typeface="Times New Roman" pitchFamily="18" charset="0"/>
              </a:rPr>
              <a:t>◆词语辨析：</a:t>
            </a:r>
            <a:r>
              <a:rPr lang="en-US" altLang="zh-CN" sz="2000" dirty="0">
                <a:cs typeface="Times New Roman" pitchFamily="18" charset="0"/>
              </a:rPr>
              <a:t>shall/will </a:t>
            </a:r>
            <a:r>
              <a:rPr lang="zh-CN" altLang="en-US" sz="2000" dirty="0">
                <a:cs typeface="Times New Roman" pitchFamily="18" charset="0"/>
              </a:rPr>
              <a:t>与</a:t>
            </a:r>
            <a:r>
              <a:rPr lang="en-US" altLang="zh-CN" sz="2000" dirty="0">
                <a:cs typeface="Times New Roman" pitchFamily="18" charset="0"/>
              </a:rPr>
              <a:t>be going to </a:t>
            </a:r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3122" y="3796934"/>
            <a:ext cx="448627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/>
          </a:bodyPr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写作</a:t>
            </a:r>
          </a:p>
          <a:p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（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1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）［词汇复现］看起来像要下雨了</a:t>
            </a:r>
            <a:r>
              <a:rPr lang="zh-CN" altLang="en-US" dirty="0" smtClean="0">
                <a:ea typeface="Adobe 宋体 Std L" pitchFamily="18" charset="-122"/>
                <a:cs typeface="Times New Roman" pitchFamily="18" charset="0"/>
              </a:rPr>
              <a:t>。</a:t>
            </a:r>
            <a:r>
              <a:rPr lang="en-US" altLang="zh-CN" dirty="0" smtClean="0">
                <a:ea typeface="Adobe 宋体 Std L" pitchFamily="18" charset="-122"/>
                <a:cs typeface="Times New Roman" pitchFamily="18" charset="0"/>
              </a:rPr>
              <a:t>It 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looks </a:t>
            </a:r>
            <a:r>
              <a:rPr lang="en-US" altLang="zh-CN" i="1" dirty="0">
                <a:ea typeface="Adobe 宋体 Std L" pitchFamily="18" charset="-122"/>
                <a:cs typeface="Times New Roman" pitchFamily="18" charset="0"/>
              </a:rPr>
              <a:t>as if 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it </a:t>
            </a:r>
            <a:r>
              <a:rPr lang="en-US" altLang="zh-CN" u="sng" dirty="0">
                <a:ea typeface="Adobe 宋体 Std L" pitchFamily="18" charset="-122"/>
                <a:cs typeface="Times New Roman" pitchFamily="18" charset="0"/>
              </a:rPr>
              <a:t> </a:t>
            </a:r>
            <a:r>
              <a:rPr lang="zh-CN" altLang="en-US" u="sng" dirty="0">
                <a:ea typeface="Adobe 宋体 Std L" pitchFamily="18" charset="-122"/>
                <a:cs typeface="Times New Roman" pitchFamily="18" charset="0"/>
              </a:rPr>
              <a:t>　　　　  　　　　  　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. </a:t>
            </a:r>
          </a:p>
          <a:p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（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2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）［词汇复现］小心！这只狗要攻击你了。</a:t>
            </a:r>
          </a:p>
          <a:p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Watch out! The dog </a:t>
            </a:r>
            <a:r>
              <a:rPr lang="en-US" altLang="zh-CN" u="sng" dirty="0">
                <a:ea typeface="Adobe 宋体 Std L" pitchFamily="18" charset="-122"/>
                <a:cs typeface="Times New Roman" pitchFamily="18" charset="0"/>
              </a:rPr>
              <a:t> </a:t>
            </a:r>
            <a:r>
              <a:rPr lang="zh-CN" altLang="en-US" u="sng" dirty="0">
                <a:ea typeface="Adobe 宋体 Std L" pitchFamily="18" charset="-122"/>
                <a:cs typeface="Times New Roman" pitchFamily="18" charset="0"/>
              </a:rPr>
              <a:t>　　　　  　　　　</a:t>
            </a:r>
            <a:r>
              <a:rPr lang="zh-CN" altLang="en-US" u="sng" dirty="0" smtClean="0">
                <a:ea typeface="Adobe 宋体 Std L" pitchFamily="18" charset="-122"/>
                <a:cs typeface="Times New Roman" pitchFamily="18" charset="0"/>
              </a:rPr>
              <a:t>   </a:t>
            </a:r>
            <a:r>
              <a:rPr lang="en-US" altLang="zh-CN" dirty="0" smtClean="0">
                <a:ea typeface="Adobe 宋体 Std L" pitchFamily="18" charset="-122"/>
                <a:cs typeface="Times New Roman" pitchFamily="18" charset="0"/>
              </a:rPr>
              <a:t>you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. </a:t>
            </a:r>
          </a:p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（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3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）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It’s necessary to be prepared for a job interview. Having the answers </a:t>
            </a:r>
            <a:r>
              <a:rPr lang="en-US" altLang="zh-CN" dirty="0" smtClean="0">
                <a:ea typeface="Adobe 宋体 Std L" pitchFamily="18" charset="-122"/>
                <a:cs typeface="Times New Roman" pitchFamily="18" charset="0"/>
              </a:rPr>
              <a:t>ready_______ </a:t>
            </a:r>
            <a:r>
              <a:rPr lang="en-US" altLang="zh-CN" u="sng" dirty="0" smtClean="0">
                <a:ea typeface="Adobe 宋体 Std L" pitchFamily="18" charset="-122"/>
                <a:cs typeface="Times New Roman" pitchFamily="18" charset="0"/>
              </a:rPr>
              <a:t> </a:t>
            </a:r>
            <a:r>
              <a:rPr lang="zh-CN" altLang="en-US" u="sng" dirty="0">
                <a:ea typeface="Adobe 宋体 Std L" pitchFamily="18" charset="-122"/>
                <a:cs typeface="Times New Roman" pitchFamily="18" charset="0"/>
              </a:rPr>
              <a:t>　　　　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（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be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） 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of great help. </a:t>
            </a:r>
          </a:p>
          <a:p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（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4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）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I </a:t>
            </a:r>
            <a:r>
              <a:rPr lang="en-US" altLang="zh-CN" u="sng" dirty="0">
                <a:ea typeface="Adobe 宋体 Std L" pitchFamily="18" charset="-122"/>
                <a:cs typeface="Times New Roman" pitchFamily="18" charset="0"/>
              </a:rPr>
              <a:t> </a:t>
            </a:r>
            <a:r>
              <a:rPr lang="zh-CN" altLang="en-US" u="sng" dirty="0">
                <a:ea typeface="Adobe 宋体 Std L" pitchFamily="18" charset="-122"/>
                <a:cs typeface="Times New Roman" pitchFamily="18" charset="0"/>
              </a:rPr>
              <a:t>　　　　</a:t>
            </a:r>
            <a:r>
              <a:rPr lang="zh-CN" altLang="en-US" u="sng" dirty="0" smtClean="0">
                <a:ea typeface="Adobe 宋体 Std L" pitchFamily="18" charset="-122"/>
                <a:cs typeface="Times New Roman" pitchFamily="18" charset="0"/>
              </a:rPr>
              <a:t>       </a:t>
            </a:r>
            <a:r>
              <a:rPr lang="zh-CN" altLang="en-US" dirty="0" smtClean="0">
                <a:ea typeface="Adobe 宋体 Std L" pitchFamily="18" charset="-122"/>
                <a:cs typeface="Times New Roman" pitchFamily="18" charset="0"/>
              </a:rPr>
              <a:t>（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go</a:t>
            </a:r>
            <a:r>
              <a:rPr lang="zh-CN" altLang="en-US" dirty="0">
                <a:ea typeface="Adobe 宋体 Std L" pitchFamily="18" charset="-122"/>
                <a:cs typeface="Times New Roman" pitchFamily="18" charset="0"/>
              </a:rPr>
              <a:t>）</a:t>
            </a:r>
            <a:r>
              <a:rPr lang="en-US" altLang="zh-CN" dirty="0">
                <a:ea typeface="Adobe 宋体 Std L" pitchFamily="18" charset="-122"/>
                <a:cs typeface="Times New Roman" pitchFamily="18" charset="0"/>
              </a:rPr>
              <a:t>the supermarket this afternoon. Do you have anything to buy? </a:t>
            </a:r>
          </a:p>
          <a:p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7571085" y="1492911"/>
            <a:ext cx="2550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 going to rain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3277205" y="2808143"/>
            <a:ext cx="25980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 going to attack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10121865" y="4105156"/>
            <a:ext cx="13671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will be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873672" y="5146564"/>
            <a:ext cx="16683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 going to </a:t>
            </a:r>
            <a:r>
              <a:rPr lang="zh-CN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要点三 　</a:t>
            </a:r>
            <a:r>
              <a:rPr lang="en-US" altLang="zh-CN" sz="2000" dirty="0">
                <a:solidFill>
                  <a:srgbClr val="00B0F0"/>
                </a:solidFill>
                <a:cs typeface="Times New Roman" pitchFamily="18" charset="0"/>
              </a:rPr>
              <a:t>be to do </a:t>
            </a:r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表将来</a:t>
            </a:r>
            <a:endParaRPr lang="en-US" altLang="zh-CN" sz="2000" dirty="0">
              <a:solidFill>
                <a:srgbClr val="00B0F0"/>
              </a:solidFill>
              <a:cs typeface="Times New Roman" pitchFamily="18" charset="0"/>
            </a:endParaRPr>
          </a:p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◆用法归纳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）表示计划或约定； </a:t>
            </a:r>
          </a:p>
          <a:p>
            <a:r>
              <a:rPr lang="zh-CN" altLang="en-US" sz="2000" dirty="0">
                <a:cs typeface="Times New Roman" pitchFamily="18" charset="0"/>
              </a:rPr>
              <a:t>（ 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）表示说话人的意志、意图、职责、义 务或命令；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3</a:t>
            </a:r>
            <a:r>
              <a:rPr lang="zh-CN" altLang="en-US" sz="2000" dirty="0">
                <a:cs typeface="Times New Roman" pitchFamily="18" charset="0"/>
              </a:rPr>
              <a:t>）表示注定要发生的事情。</a:t>
            </a:r>
          </a:p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◆学法点拨</a:t>
            </a:r>
          </a:p>
          <a:p>
            <a:r>
              <a:rPr lang="en-US" altLang="zh-CN" sz="2000" dirty="0">
                <a:cs typeface="Times New Roman" pitchFamily="18" charset="0"/>
              </a:rPr>
              <a:t>be to do </a:t>
            </a:r>
            <a:r>
              <a:rPr lang="zh-CN" altLang="en-US" sz="2000" dirty="0">
                <a:cs typeface="Times New Roman" pitchFamily="18" charset="0"/>
              </a:rPr>
              <a:t>常见于各种媒体的表述中，用来宣布官方计划和决定。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单句写作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）［词汇复现］我将在剧院的入口处和她见面。</a:t>
            </a:r>
          </a:p>
          <a:p>
            <a:r>
              <a:rPr lang="en-US" altLang="zh-CN" dirty="0"/>
              <a:t>I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  　　</a:t>
            </a:r>
            <a:r>
              <a:rPr lang="zh-CN" altLang="en-US" u="sng" dirty="0" smtClean="0"/>
              <a:t> </a:t>
            </a:r>
            <a:r>
              <a:rPr lang="en-US" altLang="zh-CN" dirty="0" smtClean="0"/>
              <a:t>her </a:t>
            </a:r>
            <a:r>
              <a:rPr lang="en-US" altLang="zh-CN" i="1" dirty="0"/>
              <a:t>at the entrance to </a:t>
            </a:r>
            <a:r>
              <a:rPr lang="en-US" altLang="zh-CN" dirty="0"/>
              <a:t>the theatre. 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）［词汇复现］星期六晚上将有一场庆祝会。</a:t>
            </a:r>
          </a:p>
          <a:p>
            <a:r>
              <a:rPr lang="en-US" altLang="zh-CN" dirty="0"/>
              <a:t>There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  </a:t>
            </a:r>
            <a:r>
              <a:rPr lang="en-US" altLang="zh-CN" dirty="0" smtClean="0"/>
              <a:t>a </a:t>
            </a:r>
            <a:r>
              <a:rPr lang="en-US" altLang="zh-CN" i="1" dirty="0"/>
              <a:t>celebration </a:t>
            </a:r>
            <a:r>
              <a:rPr lang="en-US" altLang="zh-CN" dirty="0"/>
              <a:t>party on Saturday evening. 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）［词汇复现］我们必须全心全意为人民服务。</a:t>
            </a:r>
          </a:p>
          <a:p>
            <a:r>
              <a:rPr lang="en-US" altLang="zh-CN" dirty="0"/>
              <a:t>We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  　　</a:t>
            </a:r>
            <a:r>
              <a:rPr lang="en-US" altLang="zh-CN" dirty="0" smtClean="0"/>
              <a:t>the </a:t>
            </a:r>
            <a:r>
              <a:rPr lang="en-US" altLang="zh-CN" dirty="0"/>
              <a:t>people wholeheartedly. 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）她的计划注定是要失败的。</a:t>
            </a:r>
          </a:p>
          <a:p>
            <a:r>
              <a:rPr lang="en-US" altLang="zh-CN" dirty="0"/>
              <a:t>Her plan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</a:t>
            </a:r>
            <a:r>
              <a:rPr lang="en-US" altLang="zh-CN" dirty="0" smtClean="0"/>
              <a:t>a </a:t>
            </a:r>
            <a:r>
              <a:rPr lang="en-US" altLang="zh-CN" dirty="0"/>
              <a:t>failure. </a:t>
            </a:r>
          </a:p>
          <a:p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1290347" y="1828883"/>
            <a:ext cx="1511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 to meet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1669124" y="3022166"/>
            <a:ext cx="1032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 to be</a:t>
            </a:r>
          </a:p>
        </p:txBody>
      </p:sp>
      <p:sp>
        <p:nvSpPr>
          <p:cNvPr id="6" name="文本框 8"/>
          <p:cNvSpPr txBox="1"/>
          <p:nvPr/>
        </p:nvSpPr>
        <p:spPr>
          <a:xfrm>
            <a:off x="1350174" y="4104732"/>
            <a:ext cx="1561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 to serve </a:t>
            </a:r>
            <a:r>
              <a:rPr lang="zh-CN" altLang="en-US" sz="2000" dirty="0">
                <a:solidFill>
                  <a:srgbClr val="FF0000"/>
                </a:solidFill>
              </a:rPr>
              <a:t>　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1754420" y="5308967"/>
            <a:ext cx="11569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 to be</a:t>
            </a: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/>
          </a:bodyPr>
          <a:lstStyle/>
          <a:p>
            <a:pPr>
              <a:lnSpc>
                <a:spcPts val="3540"/>
              </a:lnSpc>
            </a:pPr>
            <a:r>
              <a:rPr lang="zh-CN" altLang="en-US" sz="2000" b="1" dirty="0">
                <a:cs typeface="Times New Roman" pitchFamily="18" charset="0"/>
              </a:rPr>
              <a:t>◆</a:t>
            </a:r>
            <a:r>
              <a:rPr lang="zh-CN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句式比较</a:t>
            </a:r>
            <a:endParaRPr lang="zh-CN" altLang="en-US" sz="20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000" dirty="0">
                <a:cs typeface="Times New Roman" pitchFamily="18" charset="0"/>
              </a:rPr>
              <a:t>It is likely/possible/probable that...</a:t>
            </a:r>
            <a:r>
              <a:rPr lang="zh-CN" altLang="en-US" sz="2000" dirty="0">
                <a:cs typeface="Times New Roman" pitchFamily="18" charset="0"/>
              </a:rPr>
              <a:t>（√） </a:t>
            </a:r>
            <a:r>
              <a:rPr lang="zh-CN" altLang="en-US" sz="2000" dirty="0" smtClean="0">
                <a:cs typeface="Times New Roman" pitchFamily="18" charset="0"/>
              </a:rPr>
              <a:t>    </a:t>
            </a:r>
            <a:r>
              <a:rPr lang="en-US" altLang="zh-CN" sz="2000" dirty="0" smtClean="0">
                <a:cs typeface="Times New Roman" pitchFamily="18" charset="0"/>
              </a:rPr>
              <a:t>It </a:t>
            </a:r>
            <a:r>
              <a:rPr lang="en-US" altLang="zh-CN" sz="2000" dirty="0">
                <a:cs typeface="Times New Roman" pitchFamily="18" charset="0"/>
              </a:rPr>
              <a:t>is possible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for sb.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to do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</a:t>
            </a:r>
            <a:r>
              <a:rPr lang="zh-CN" altLang="en-US" sz="2000" dirty="0">
                <a:cs typeface="Times New Roman" pitchFamily="18" charset="0"/>
              </a:rPr>
              <a:t>（√） </a:t>
            </a:r>
          </a:p>
          <a:p>
            <a:r>
              <a:rPr lang="en-US" altLang="zh-CN" sz="2000" dirty="0">
                <a:cs typeface="Times New Roman" pitchFamily="18" charset="0"/>
              </a:rPr>
              <a:t>Sb. /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is likely to do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</a:t>
            </a:r>
            <a:r>
              <a:rPr lang="zh-CN" altLang="en-US" sz="2000" dirty="0">
                <a:cs typeface="Times New Roman" pitchFamily="18" charset="0"/>
              </a:rPr>
              <a:t>（√） </a:t>
            </a:r>
            <a:r>
              <a:rPr lang="zh-CN" altLang="en-US" sz="2000" dirty="0" smtClean="0">
                <a:cs typeface="Times New Roman" pitchFamily="18" charset="0"/>
              </a:rPr>
              <a:t>              </a:t>
            </a:r>
            <a:r>
              <a:rPr lang="en-US" altLang="zh-CN" sz="2000" dirty="0" smtClean="0">
                <a:cs typeface="Times New Roman" pitchFamily="18" charset="0"/>
              </a:rPr>
              <a:t>Sb</a:t>
            </a:r>
            <a:r>
              <a:rPr lang="en-US" altLang="zh-CN" sz="2000" dirty="0">
                <a:cs typeface="Times New Roman" pitchFamily="18" charset="0"/>
              </a:rPr>
              <a:t>. /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is possible/probable to do </a:t>
            </a:r>
            <a:r>
              <a:rPr lang="en-US" altLang="zh-CN" sz="2000" dirty="0" err="1">
                <a:cs typeface="Times New Roman" pitchFamily="18" charset="0"/>
              </a:rPr>
              <a:t>sth</a:t>
            </a:r>
            <a:r>
              <a:rPr lang="en-US" altLang="zh-CN" sz="2000" dirty="0">
                <a:cs typeface="Times New Roman" pitchFamily="18" charset="0"/>
              </a:rPr>
              <a:t>. 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×</a:t>
            </a:r>
            <a:r>
              <a:rPr lang="zh-CN" altLang="en-US" sz="2000" dirty="0" smtClean="0">
                <a:cs typeface="Times New Roman" pitchFamily="18" charset="0"/>
              </a:rPr>
              <a:t>）</a:t>
            </a:r>
            <a:endParaRPr lang="en-US" altLang="zh-CN" sz="2000" dirty="0" smtClean="0">
              <a:cs typeface="Times New Roman" pitchFamily="18" charset="0"/>
            </a:endParaRPr>
          </a:p>
          <a:p>
            <a:r>
              <a:rPr lang="zh-CN" altLang="en-US" sz="2000" b="1" dirty="0">
                <a:cs typeface="Times New Roman" pitchFamily="18" charset="0"/>
              </a:rPr>
              <a:t>◆</a:t>
            </a:r>
            <a:r>
              <a:rPr lang="zh-CN" altLang="en-US" sz="2000" b="1" dirty="0">
                <a:latin typeface="Adobe 宋体 Std L" pitchFamily="18" charset="-122"/>
                <a:ea typeface="Adobe 宋体 Std L" pitchFamily="18" charset="-122"/>
              </a:rPr>
              <a:t>单句语法填空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）［</a:t>
            </a:r>
            <a:r>
              <a:rPr lang="en-US" altLang="zh-CN" sz="2000" dirty="0">
                <a:cs typeface="Times New Roman" pitchFamily="18" charset="0"/>
              </a:rPr>
              <a:t>2016·</a:t>
            </a:r>
            <a:r>
              <a:rPr lang="zh-CN" altLang="en-US" sz="2000" dirty="0">
                <a:cs typeface="Times New Roman" pitchFamily="18" charset="0"/>
              </a:rPr>
              <a:t>全国</a:t>
            </a:r>
            <a:r>
              <a:rPr lang="en-US" altLang="zh-CN" sz="2000" dirty="0">
                <a:cs typeface="Times New Roman" pitchFamily="18" charset="0"/>
              </a:rPr>
              <a:t>Ⅱ</a:t>
            </a:r>
            <a:r>
              <a:rPr lang="zh-CN" altLang="en-US" sz="2000" dirty="0">
                <a:cs typeface="Times New Roman" pitchFamily="18" charset="0"/>
              </a:rPr>
              <a:t>卷］</a:t>
            </a:r>
            <a:r>
              <a:rPr lang="en-US" altLang="zh-CN" sz="2000" dirty="0">
                <a:cs typeface="Times New Roman" pitchFamily="18" charset="0"/>
              </a:rPr>
              <a:t>If you find something you love doing outside of the office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you’ll be less likely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</a:t>
            </a:r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bring</a:t>
            </a:r>
            <a:r>
              <a:rPr lang="zh-CN" altLang="en-US" sz="2000" dirty="0">
                <a:cs typeface="Times New Roman" pitchFamily="18" charset="0"/>
              </a:rPr>
              <a:t>） </a:t>
            </a:r>
            <a:r>
              <a:rPr lang="en-US" altLang="zh-CN" sz="2000" dirty="0">
                <a:cs typeface="Times New Roman" pitchFamily="18" charset="0"/>
              </a:rPr>
              <a:t>your work home.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）［词汇复现］</a:t>
            </a:r>
            <a:r>
              <a:rPr lang="en-US" altLang="zh-CN" sz="2000" dirty="0">
                <a:cs typeface="Times New Roman" pitchFamily="18" charset="0"/>
              </a:rPr>
              <a:t>It is likely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</a:t>
            </a:r>
            <a:r>
              <a:rPr lang="en-US" altLang="zh-CN" sz="2000" i="1" dirty="0">
                <a:cs typeface="Times New Roman" pitchFamily="18" charset="0"/>
              </a:rPr>
              <a:t>virtual reality </a:t>
            </a:r>
            <a:r>
              <a:rPr lang="en-US" altLang="zh-CN" sz="2000" dirty="0">
                <a:cs typeface="Times New Roman" pitchFamily="18" charset="0"/>
              </a:rPr>
              <a:t>will become a part of modern life in the near future. </a:t>
            </a:r>
            <a:r>
              <a:rPr lang="en-US" altLang="zh-CN" dirty="0">
                <a:cs typeface="Times New Roman" pitchFamily="18" charset="0"/>
              </a:rPr>
              <a:t>	</a:t>
            </a:r>
          </a:p>
          <a:p>
            <a:endParaRPr lang="zh-CN" altLang="en-US" sz="2000" dirty="0">
              <a:solidFill>
                <a:srgbClr val="FF0000"/>
              </a:solidFill>
              <a:ea typeface="+mn-ea"/>
              <a:cs typeface="Times New Roman" pitchFamily="18" charset="0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536639" y="3624563"/>
            <a:ext cx="1267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brin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 </a:t>
            </a:r>
            <a:r>
              <a:rPr lang="zh-CN" altLang="en-US" sz="2400" dirty="0"/>
              <a:t>　	</a:t>
            </a:r>
          </a:p>
        </p:txBody>
      </p:sp>
      <p:sp>
        <p:nvSpPr>
          <p:cNvPr id="5" name="文本框 6"/>
          <p:cNvSpPr txBox="1"/>
          <p:nvPr/>
        </p:nvSpPr>
        <p:spPr>
          <a:xfrm>
            <a:off x="4093619" y="4128233"/>
            <a:ext cx="1678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7217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要点四 　</a:t>
            </a:r>
            <a:r>
              <a:rPr lang="en-US" altLang="zh-CN" sz="2000" dirty="0">
                <a:solidFill>
                  <a:srgbClr val="00B0F0"/>
                </a:solidFill>
                <a:cs typeface="Times New Roman" pitchFamily="18" charset="0"/>
              </a:rPr>
              <a:t>be about to do </a:t>
            </a:r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表将来</a:t>
            </a:r>
            <a:r>
              <a:rPr lang="zh-CN" altLang="en-US" sz="2000" dirty="0">
                <a:cs typeface="Times New Roman" pitchFamily="18" charset="0"/>
              </a:rPr>
              <a:t>	</a:t>
            </a:r>
          </a:p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◆用法归纳</a:t>
            </a:r>
          </a:p>
          <a:p>
            <a:r>
              <a:rPr lang="zh-CN" altLang="en-US" sz="2000" dirty="0">
                <a:cs typeface="Times New Roman" pitchFamily="18" charset="0"/>
              </a:rPr>
              <a:t>表示“就要做，正要做”，不与表示将来的时间状语连用，可与</a:t>
            </a:r>
            <a:r>
              <a:rPr lang="en-US" altLang="zh-CN" sz="2000" dirty="0">
                <a:cs typeface="Times New Roman" pitchFamily="18" charset="0"/>
              </a:rPr>
              <a:t>when </a:t>
            </a:r>
            <a:r>
              <a:rPr lang="zh-CN" altLang="en-US" sz="2000" dirty="0">
                <a:cs typeface="Times New Roman" pitchFamily="18" charset="0"/>
              </a:rPr>
              <a:t>连用构成</a:t>
            </a:r>
            <a:r>
              <a:rPr lang="en-US" altLang="zh-CN" sz="2000" dirty="0">
                <a:cs typeface="Times New Roman" pitchFamily="18" charset="0"/>
              </a:rPr>
              <a:t>be about to do...when... </a:t>
            </a:r>
            <a:r>
              <a:rPr lang="zh-CN" altLang="en-US" sz="2000" dirty="0">
                <a:cs typeface="Times New Roman" pitchFamily="18" charset="0"/>
              </a:rPr>
              <a:t>句式，意为“ 正要做</a:t>
            </a:r>
            <a:r>
              <a:rPr lang="en-US" altLang="zh-CN" sz="2000" dirty="0">
                <a:cs typeface="Times New Roman" pitchFamily="18" charset="0"/>
              </a:rPr>
              <a:t>……</a:t>
            </a:r>
            <a:r>
              <a:rPr lang="zh-CN" altLang="en-US" sz="2000" dirty="0">
                <a:cs typeface="Times New Roman" pitchFamily="18" charset="0"/>
              </a:rPr>
              <a:t>，这时</a:t>
            </a:r>
            <a:r>
              <a:rPr lang="en-US" altLang="zh-CN" sz="2000" dirty="0">
                <a:cs typeface="Times New Roman" pitchFamily="18" charset="0"/>
              </a:rPr>
              <a:t>……”</a:t>
            </a:r>
            <a:r>
              <a:rPr lang="zh-CN" altLang="en-US" sz="2000" dirty="0">
                <a:cs typeface="Times New Roman" pitchFamily="18" charset="0"/>
              </a:rPr>
              <a:t>，相当于</a:t>
            </a:r>
            <a:r>
              <a:rPr lang="en-US" altLang="zh-CN" sz="2000" dirty="0">
                <a:cs typeface="Times New Roman" pitchFamily="18" charset="0"/>
              </a:rPr>
              <a:t>be on the point of doing...when...</a:t>
            </a:r>
            <a:r>
              <a:rPr lang="zh-CN" altLang="en-US" sz="2000" dirty="0">
                <a:cs typeface="Times New Roman" pitchFamily="18" charset="0"/>
              </a:rPr>
              <a:t>。它们常被看成一个固定句式。</a:t>
            </a:r>
            <a:r>
              <a:rPr lang="en-US" altLang="zh-CN" sz="2000" dirty="0">
                <a:cs typeface="Times New Roman" pitchFamily="18" charset="0"/>
              </a:rPr>
              <a:t>when </a:t>
            </a:r>
            <a:r>
              <a:rPr lang="zh-CN" altLang="en-US" sz="2000" dirty="0">
                <a:cs typeface="Times New Roman" pitchFamily="18" charset="0"/>
              </a:rPr>
              <a:t>意为“这时，正在这时”。</a:t>
            </a:r>
          </a:p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◆误区警示</a:t>
            </a:r>
          </a:p>
          <a:p>
            <a:r>
              <a:rPr lang="en-US" altLang="zh-CN" sz="2000" dirty="0">
                <a:cs typeface="Times New Roman" pitchFamily="18" charset="0"/>
              </a:rPr>
              <a:t>be about to do </a:t>
            </a:r>
            <a:r>
              <a:rPr lang="zh-CN" altLang="en-US" sz="2000" dirty="0">
                <a:cs typeface="Times New Roman" pitchFamily="18" charset="0"/>
              </a:rPr>
              <a:t>不能与表示具体将来含义的时间状语连用。	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写作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 大家请坐。电影要开演了</a:t>
            </a:r>
            <a:r>
              <a:rPr lang="zh-CN" altLang="en-US" dirty="0" smtClean="0">
                <a:cs typeface="Times New Roman" pitchFamily="18" charset="0"/>
              </a:rPr>
              <a:t>。</a:t>
            </a:r>
            <a:r>
              <a:rPr lang="en-US" altLang="zh-CN" dirty="0" smtClean="0">
                <a:cs typeface="Times New Roman" pitchFamily="18" charset="0"/>
              </a:rPr>
              <a:t>Please </a:t>
            </a:r>
            <a:r>
              <a:rPr lang="en-US" altLang="zh-CN" dirty="0">
                <a:cs typeface="Times New Roman" pitchFamily="18" charset="0"/>
              </a:rPr>
              <a:t>sit down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everyone. The film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　</a:t>
            </a:r>
            <a:r>
              <a:rPr lang="zh-CN" altLang="en-US" u="sng" dirty="0" smtClean="0">
                <a:cs typeface="Times New Roman" pitchFamily="18" charset="0"/>
              </a:rPr>
              <a:t>       </a:t>
            </a:r>
            <a:r>
              <a:rPr lang="en-US" altLang="zh-CN" dirty="0" smtClean="0">
                <a:cs typeface="Times New Roman" pitchFamily="18" charset="0"/>
              </a:rPr>
              <a:t>. </a:t>
            </a:r>
            <a:endParaRPr lang="en-US" altLang="zh-CN" dirty="0">
              <a:cs typeface="Times New Roman" pitchFamily="18" charset="0"/>
            </a:endParaRP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）［词汇复现］汽车就要撞到墙上了，这时，司机设法让它</a:t>
            </a:r>
            <a:r>
              <a:rPr lang="zh-CN" altLang="en-US" dirty="0" smtClean="0">
                <a:cs typeface="Times New Roman" pitchFamily="18" charset="0"/>
              </a:rPr>
              <a:t>停了</a:t>
            </a:r>
            <a:r>
              <a:rPr lang="zh-CN" altLang="en-US" dirty="0">
                <a:cs typeface="Times New Roman" pitchFamily="18" charset="0"/>
              </a:rPr>
              <a:t>下来。</a:t>
            </a:r>
          </a:p>
          <a:p>
            <a:r>
              <a:rPr lang="en-US" altLang="zh-CN" dirty="0">
                <a:cs typeface="Times New Roman" pitchFamily="18" charset="0"/>
              </a:rPr>
              <a:t>The </a:t>
            </a:r>
            <a:r>
              <a:rPr lang="en-US" altLang="zh-CN" dirty="0" smtClean="0">
                <a:cs typeface="Times New Roman" pitchFamily="18" charset="0"/>
              </a:rPr>
              <a:t>car ________________________________ the </a:t>
            </a:r>
            <a:r>
              <a:rPr lang="en-US" altLang="zh-CN" dirty="0">
                <a:cs typeface="Times New Roman" pitchFamily="18" charset="0"/>
              </a:rPr>
              <a:t>driver manages to stop it. </a:t>
            </a:r>
          </a:p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判断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正误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The </a:t>
            </a:r>
            <a:r>
              <a:rPr lang="en-US" altLang="zh-CN" dirty="0" err="1"/>
              <a:t>programme</a:t>
            </a:r>
            <a:r>
              <a:rPr lang="en-US" altLang="zh-CN" dirty="0"/>
              <a:t> is about to begin in ten minutes. </a:t>
            </a:r>
            <a:r>
              <a:rPr lang="zh-CN" altLang="en-US" dirty="0"/>
              <a:t>（　　） 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The </a:t>
            </a:r>
            <a:r>
              <a:rPr lang="en-US" altLang="zh-CN" dirty="0" err="1"/>
              <a:t>programme</a:t>
            </a:r>
            <a:r>
              <a:rPr lang="en-US" altLang="zh-CN" dirty="0"/>
              <a:t> is about to begin. </a:t>
            </a:r>
            <a:r>
              <a:rPr lang="zh-CN" altLang="en-US" dirty="0"/>
              <a:t>（　　） 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The </a:t>
            </a:r>
            <a:r>
              <a:rPr lang="en-US" altLang="zh-CN" dirty="0" err="1"/>
              <a:t>programme</a:t>
            </a:r>
            <a:r>
              <a:rPr lang="en-US" altLang="zh-CN" dirty="0"/>
              <a:t> is going to begin in ten minutes. </a:t>
            </a:r>
            <a:r>
              <a:rPr lang="zh-CN" altLang="en-US" dirty="0"/>
              <a:t>（　　） </a:t>
            </a:r>
          </a:p>
          <a:p>
            <a:endParaRPr lang="zh-CN" altLang="en-US" dirty="0"/>
          </a:p>
          <a:p>
            <a:r>
              <a:rPr lang="zh-CN" altLang="en-US" u="sng" dirty="0">
                <a:cs typeface="Times New Roman" pitchFamily="18" charset="0"/>
              </a:rPr>
              <a:t>　  　　　　  　　　 　  　　　　  　　　</a:t>
            </a:r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8069520" y="1346125"/>
            <a:ext cx="1936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 about to start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1713186" y="2338636"/>
            <a:ext cx="5297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 about to crash into the wall when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6424650" y="3368649"/>
            <a:ext cx="1511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×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5147643" y="3921159"/>
            <a:ext cx="1511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√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6424650" y="4321269"/>
            <a:ext cx="1511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√ 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要点五 　现在进行时表将来	</a:t>
            </a:r>
          </a:p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◆用法归纳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）位移动词的进行时表将来 </a:t>
            </a:r>
          </a:p>
          <a:p>
            <a:r>
              <a:rPr lang="zh-CN" altLang="en-US" sz="2000" dirty="0">
                <a:cs typeface="Times New Roman" pitchFamily="18" charset="0"/>
              </a:rPr>
              <a:t>现在进行时表将来主要表示按计划或安排将要发生的事。这种用法比较生动，给人一种期待感。此时所使用的动词多是表示位置移动的动词（词组），如</a:t>
            </a:r>
            <a:r>
              <a:rPr lang="en-US" altLang="zh-CN" sz="2000" dirty="0">
                <a:cs typeface="Times New Roman" pitchFamily="18" charset="0"/>
              </a:rPr>
              <a:t>come</a:t>
            </a:r>
            <a:r>
              <a:rPr lang="zh-CN" altLang="en-US" sz="2000" dirty="0">
                <a:cs typeface="Times New Roman" pitchFamily="18" charset="0"/>
              </a:rPr>
              <a:t>， </a:t>
            </a:r>
            <a:r>
              <a:rPr lang="en-US" altLang="zh-CN" sz="2000" dirty="0">
                <a:cs typeface="Times New Roman" pitchFamily="18" charset="0"/>
              </a:rPr>
              <a:t>go off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leave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arrive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fly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start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travel</a:t>
            </a:r>
            <a:r>
              <a:rPr lang="zh-CN" altLang="en-US" sz="2000" dirty="0">
                <a:cs typeface="Times New Roman" pitchFamily="18" charset="0"/>
              </a:rPr>
              <a:t>， </a:t>
            </a:r>
            <a:r>
              <a:rPr lang="en-US" altLang="zh-CN" sz="2000" dirty="0">
                <a:cs typeface="Times New Roman" pitchFamily="18" charset="0"/>
              </a:rPr>
              <a:t>walk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ride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drive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take off </a:t>
            </a:r>
            <a:r>
              <a:rPr lang="zh-CN" altLang="en-US" sz="2000" dirty="0">
                <a:cs typeface="Times New Roman" pitchFamily="18" charset="0"/>
              </a:rPr>
              <a:t>等。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）非位移动词的进行时表将来</a:t>
            </a:r>
          </a:p>
          <a:p>
            <a:r>
              <a:rPr lang="zh-CN" altLang="en-US" sz="2000" dirty="0">
                <a:cs typeface="Times New Roman" pitchFamily="18" charset="0"/>
              </a:rPr>
              <a:t>除使用表示位置移动的动词（词组）外， 还可使用某些非位移动词，如</a:t>
            </a:r>
            <a:r>
              <a:rPr lang="en-US" altLang="zh-CN" sz="2000" dirty="0">
                <a:cs typeface="Times New Roman" pitchFamily="18" charset="0"/>
              </a:rPr>
              <a:t>do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buy</a:t>
            </a:r>
            <a:r>
              <a:rPr lang="zh-CN" altLang="en-US" sz="2000" dirty="0">
                <a:cs typeface="Times New Roman" pitchFamily="18" charset="0"/>
              </a:rPr>
              <a:t>， </a:t>
            </a:r>
            <a:r>
              <a:rPr lang="en-US" altLang="zh-CN" sz="2000" dirty="0">
                <a:cs typeface="Times New Roman" pitchFamily="18" charset="0"/>
              </a:rPr>
              <a:t>meet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play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publish </a:t>
            </a:r>
            <a:r>
              <a:rPr lang="zh-CN" altLang="en-US" sz="2000" dirty="0">
                <a:cs typeface="Times New Roman" pitchFamily="18" charset="0"/>
              </a:rPr>
              <a:t>等，此时句中一般要有表示将来的时间状语。	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>
            <a:normAutofit fontScale="92500"/>
          </a:bodyPr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When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you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go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off for your holiday?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She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u="sng" dirty="0" smtClean="0">
                <a:cs typeface="Times New Roman" pitchFamily="18" charset="0"/>
              </a:rPr>
              <a:t>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leave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for Singapore tonight.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His plane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u="sng" dirty="0" smtClean="0">
                <a:cs typeface="Times New Roman" pitchFamily="18" charset="0"/>
              </a:rPr>
              <a:t>  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take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off at 9</a:t>
            </a:r>
            <a:r>
              <a:rPr lang="zh-CN" altLang="en-US" dirty="0">
                <a:cs typeface="Times New Roman" pitchFamily="18" charset="0"/>
              </a:rPr>
              <a:t>：</a:t>
            </a:r>
            <a:r>
              <a:rPr lang="en-US" altLang="zh-CN" dirty="0">
                <a:cs typeface="Times New Roman" pitchFamily="18" charset="0"/>
              </a:rPr>
              <a:t>20.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“The moment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</a:t>
            </a:r>
            <a:r>
              <a:rPr lang="zh-CN" altLang="en-US" u="sng" dirty="0" smtClean="0">
                <a:cs typeface="Times New Roman" pitchFamily="18" charset="0"/>
              </a:rPr>
              <a:t>    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come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soon</a:t>
            </a:r>
            <a:r>
              <a:rPr lang="zh-CN" altLang="en-US" dirty="0">
                <a:cs typeface="Times New Roman" pitchFamily="18" charset="0"/>
              </a:rPr>
              <a:t>，”</a:t>
            </a:r>
            <a:r>
              <a:rPr lang="en-US" altLang="zh-CN" dirty="0">
                <a:cs typeface="Times New Roman" pitchFamily="18" charset="0"/>
              </a:rPr>
              <a:t>he thought to himself</a:t>
            </a:r>
            <a:r>
              <a:rPr lang="zh-CN" altLang="en-US" dirty="0">
                <a:cs typeface="Times New Roman" pitchFamily="18" charset="0"/>
              </a:rPr>
              <a:t>， </a:t>
            </a:r>
            <a:r>
              <a:rPr lang="en-US" altLang="zh-CN" dirty="0">
                <a:cs typeface="Times New Roman" pitchFamily="18" charset="0"/>
              </a:rPr>
              <a:t>waiting nervously. </a:t>
            </a:r>
            <a:endParaRPr lang="en-US" altLang="zh-CN" dirty="0" smtClean="0">
              <a:cs typeface="Times New Roman" pitchFamily="18" charset="0"/>
            </a:endParaRPr>
          </a:p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写作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5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Jack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</a:t>
            </a:r>
            <a:r>
              <a:rPr lang="zh-CN" altLang="en-US" u="sng" dirty="0" smtClean="0">
                <a:cs typeface="Times New Roman" pitchFamily="18" charset="0"/>
              </a:rPr>
              <a:t>    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zh-CN" altLang="en-US" dirty="0">
                <a:cs typeface="Times New Roman" pitchFamily="18" charset="0"/>
              </a:rPr>
              <a:t>要去见）</a:t>
            </a:r>
            <a:r>
              <a:rPr lang="en-US" altLang="zh-CN" dirty="0">
                <a:cs typeface="Times New Roman" pitchFamily="18" charset="0"/>
              </a:rPr>
              <a:t>his girlfriend this afternoon.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6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   </a:t>
            </a:r>
            <a:r>
              <a:rPr lang="zh-CN" altLang="en-US" u="sng" dirty="0" smtClean="0">
                <a:cs typeface="Times New Roman" pitchFamily="18" charset="0"/>
              </a:rPr>
              <a:t>              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zh-CN" altLang="en-US" dirty="0">
                <a:cs typeface="Times New Roman" pitchFamily="18" charset="0"/>
              </a:rPr>
              <a:t>计划出版）</a:t>
            </a:r>
            <a:r>
              <a:rPr lang="en-US" altLang="zh-CN" dirty="0">
                <a:cs typeface="Times New Roman" pitchFamily="18" charset="0"/>
              </a:rPr>
              <a:t>a book this year. </a:t>
            </a:r>
          </a:p>
          <a:p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2306514" y="1398484"/>
            <a:ext cx="1121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3970485" y="1456208"/>
            <a:ext cx="1121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altLang="zh-CN" dirty="0"/>
              <a:t>going</a:t>
            </a:r>
          </a:p>
        </p:txBody>
      </p:sp>
      <p:sp>
        <p:nvSpPr>
          <p:cNvPr id="6" name="文本框 8"/>
          <p:cNvSpPr txBox="1"/>
          <p:nvPr/>
        </p:nvSpPr>
        <p:spPr>
          <a:xfrm>
            <a:off x="2026071" y="2039090"/>
            <a:ext cx="16826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altLang="zh-CN" dirty="0"/>
              <a:t>is leaving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2586959" y="2606649"/>
            <a:ext cx="1383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altLang="zh-CN" dirty="0"/>
              <a:t>is taking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3124401" y="3195229"/>
            <a:ext cx="16788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altLang="zh-CN" dirty="0"/>
              <a:t>is coming	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77056" y="4330345"/>
            <a:ext cx="1701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altLang="zh-CN" dirty="0"/>
              <a:t>is meeting</a:t>
            </a:r>
          </a:p>
        </p:txBody>
      </p:sp>
      <p:sp>
        <p:nvSpPr>
          <p:cNvPr id="10" name="文本框 8"/>
          <p:cNvSpPr txBox="1"/>
          <p:nvPr/>
        </p:nvSpPr>
        <p:spPr>
          <a:xfrm>
            <a:off x="1688324" y="5028567"/>
            <a:ext cx="2020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altLang="zh-CN" dirty="0"/>
              <a:t>am publishing</a:t>
            </a: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dirty="0">
                <a:solidFill>
                  <a:srgbClr val="00B0F0"/>
                </a:solidFill>
                <a:cs typeface="Times New Roman" pitchFamily="18" charset="0"/>
              </a:rPr>
              <a:t>要点六 　一般现在时表将来</a:t>
            </a:r>
            <a:r>
              <a:rPr lang="zh-CN" altLang="en-US" sz="2000" dirty="0">
                <a:cs typeface="Times New Roman" pitchFamily="18" charset="0"/>
              </a:rPr>
              <a:t>	</a:t>
            </a:r>
          </a:p>
          <a:p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◆用法归纳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）表示按计划或时刻表将要发生的事情。</a:t>
            </a:r>
          </a:p>
          <a:p>
            <a:r>
              <a:rPr lang="zh-CN" altLang="en-US" sz="2000" dirty="0">
                <a:cs typeface="Times New Roman" pitchFamily="18" charset="0"/>
              </a:rPr>
              <a:t>常用来表示既定时间，如生日、日历、课程安排、交通时刻表等。常用的这类动词有</a:t>
            </a:r>
            <a:r>
              <a:rPr lang="en-US" altLang="zh-CN" sz="2000" dirty="0">
                <a:cs typeface="Times New Roman" pitchFamily="18" charset="0"/>
              </a:rPr>
              <a:t>begin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come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go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leave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start</a:t>
            </a:r>
            <a:r>
              <a:rPr lang="zh-CN" altLang="en-US" sz="2000" dirty="0">
                <a:cs typeface="Times New Roman" pitchFamily="18" charset="0"/>
              </a:rPr>
              <a:t>，</a:t>
            </a:r>
            <a:r>
              <a:rPr lang="en-US" altLang="zh-CN" sz="2000" dirty="0">
                <a:cs typeface="Times New Roman" pitchFamily="18" charset="0"/>
              </a:rPr>
              <a:t>arrive</a:t>
            </a:r>
            <a:r>
              <a:rPr lang="zh-CN" altLang="en-US" sz="2000" dirty="0">
                <a:cs typeface="Times New Roman" pitchFamily="18" charset="0"/>
              </a:rPr>
              <a:t>， </a:t>
            </a:r>
            <a:r>
              <a:rPr lang="en-US" altLang="zh-CN" sz="2000" dirty="0">
                <a:cs typeface="Times New Roman" pitchFamily="18" charset="0"/>
              </a:rPr>
              <a:t>return </a:t>
            </a:r>
            <a:r>
              <a:rPr lang="zh-CN" altLang="en-US" sz="2000" dirty="0">
                <a:cs typeface="Times New Roman" pitchFamily="18" charset="0"/>
              </a:rPr>
              <a:t>等。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）在时间状语从句和条件状语从句中， 常用一般现在时表将来。</a:t>
            </a:r>
            <a:r>
              <a:rPr lang="zh-CN" altLang="en-US" dirty="0"/>
              <a:t>	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b="1" dirty="0">
                <a:cs typeface="Times New Roman" pitchFamily="18" charset="0"/>
              </a:rPr>
              <a:t>◆</a:t>
            </a:r>
            <a:r>
              <a:rPr lang="zh-CN" altLang="en-US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1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The plane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take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off at 9</a:t>
            </a:r>
            <a:r>
              <a:rPr lang="zh-CN" altLang="en-US" dirty="0">
                <a:cs typeface="Times New Roman" pitchFamily="18" charset="0"/>
              </a:rPr>
              <a:t>：</a:t>
            </a:r>
            <a:r>
              <a:rPr lang="en-US" altLang="zh-CN" dirty="0">
                <a:cs typeface="Times New Roman" pitchFamily="18" charset="0"/>
              </a:rPr>
              <a:t>00.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2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The new term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begin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on September 1st.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）［词汇复现］</a:t>
            </a:r>
            <a:r>
              <a:rPr lang="en-US" altLang="zh-CN" dirty="0">
                <a:cs typeface="Times New Roman" pitchFamily="18" charset="0"/>
              </a:rPr>
              <a:t>If he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focus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more </a:t>
            </a:r>
            <a:r>
              <a:rPr lang="en-US" altLang="zh-CN" i="1" dirty="0">
                <a:cs typeface="Times New Roman" pitchFamily="18" charset="0"/>
              </a:rPr>
              <a:t>on </a:t>
            </a:r>
            <a:r>
              <a:rPr lang="en-US" altLang="zh-CN" dirty="0">
                <a:cs typeface="Times New Roman" pitchFamily="18" charset="0"/>
              </a:rPr>
              <a:t>his study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he will make greater progress.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If it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be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fine tomorrow</a:t>
            </a:r>
            <a:r>
              <a:rPr lang="zh-CN" altLang="en-US" dirty="0">
                <a:cs typeface="Times New Roman" pitchFamily="18" charset="0"/>
              </a:rPr>
              <a:t>，</a:t>
            </a:r>
            <a:r>
              <a:rPr lang="en-US" altLang="zh-CN" dirty="0">
                <a:cs typeface="Times New Roman" pitchFamily="18" charset="0"/>
              </a:rPr>
              <a:t>we’ll visit the Great Wall.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5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I’ll write to you as soon as I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</a:t>
            </a:r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get</a:t>
            </a:r>
            <a:r>
              <a:rPr lang="zh-CN" altLang="en-US" dirty="0">
                <a:cs typeface="Times New Roman" pitchFamily="18" charset="0"/>
              </a:rPr>
              <a:t>） </a:t>
            </a:r>
            <a:r>
              <a:rPr lang="en-US" altLang="zh-CN" dirty="0">
                <a:cs typeface="Times New Roman" pitchFamily="18" charset="0"/>
              </a:rPr>
              <a:t>there. </a:t>
            </a:r>
          </a:p>
          <a:p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2872149" y="1516281"/>
            <a:ext cx="1121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takes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3304996" y="2228802"/>
            <a:ext cx="1121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altLang="zh-CN" dirty="0"/>
              <a:t>begins</a:t>
            </a:r>
          </a:p>
        </p:txBody>
      </p:sp>
      <p:sp>
        <p:nvSpPr>
          <p:cNvPr id="6" name="文本框 8"/>
          <p:cNvSpPr txBox="1"/>
          <p:nvPr/>
        </p:nvSpPr>
        <p:spPr>
          <a:xfrm>
            <a:off x="3865884" y="2875188"/>
            <a:ext cx="1121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altLang="zh-CN" dirty="0"/>
              <a:t>focuses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2073870" y="3931478"/>
            <a:ext cx="1121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altLang="zh-CN" dirty="0"/>
              <a:t>is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4806559" y="4551588"/>
            <a:ext cx="1121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altLang="zh-CN" dirty="0"/>
              <a:t>get</a:t>
            </a: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8704"/>
            <a:ext cx="10515600" cy="5111172"/>
          </a:xfrm>
        </p:spPr>
        <p:txBody>
          <a:bodyPr/>
          <a:lstStyle/>
          <a:p>
            <a:r>
              <a:rPr lang="zh-CN" altLang="en-US" sz="2000" b="1" dirty="0">
                <a:cs typeface="Times New Roman" pitchFamily="18" charset="0"/>
              </a:rPr>
              <a:t>◆</a:t>
            </a:r>
            <a:r>
              <a:rPr lang="zh-CN" altLang="en-US" sz="2000" b="1" dirty="0" smtClean="0">
                <a:ea typeface="Adobe 宋体 Std L" pitchFamily="18" charset="-122"/>
                <a:cs typeface="Times New Roman" pitchFamily="18" charset="0"/>
              </a:rPr>
              <a:t>单句</a:t>
            </a:r>
            <a:r>
              <a:rPr lang="zh-CN" altLang="en-US" sz="2000" b="1" dirty="0">
                <a:ea typeface="Adobe 宋体 Std L" pitchFamily="18" charset="-122"/>
                <a:cs typeface="Times New Roman" pitchFamily="18" charset="0"/>
              </a:rPr>
              <a:t>语法填空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1</a:t>
            </a:r>
            <a:r>
              <a:rPr lang="zh-CN" altLang="en-US" sz="2000" dirty="0">
                <a:cs typeface="Times New Roman" pitchFamily="18" charset="0"/>
              </a:rPr>
              <a:t>） </a:t>
            </a:r>
            <a:r>
              <a:rPr lang="en-US" altLang="zh-CN" sz="2000" dirty="0">
                <a:cs typeface="Times New Roman" pitchFamily="18" charset="0"/>
              </a:rPr>
              <a:t>Now researchers are applying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</a:t>
            </a:r>
            <a:r>
              <a:rPr lang="zh-CN" altLang="en-US" sz="2000" u="sng" dirty="0" smtClean="0">
                <a:cs typeface="Times New Roman" pitchFamily="18" charset="0"/>
              </a:rPr>
              <a:t>     </a:t>
            </a:r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science</a:t>
            </a:r>
            <a:r>
              <a:rPr lang="zh-CN" altLang="en-US" sz="2000" dirty="0">
                <a:cs typeface="Times New Roman" pitchFamily="18" charset="0"/>
              </a:rPr>
              <a:t>） </a:t>
            </a:r>
            <a:r>
              <a:rPr lang="en-US" altLang="zh-CN" sz="2000" dirty="0">
                <a:cs typeface="Times New Roman" pitchFamily="18" charset="0"/>
              </a:rPr>
              <a:t>methods to the study of the universality of art. 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2</a:t>
            </a:r>
            <a:r>
              <a:rPr lang="zh-CN" altLang="en-US" sz="2000" dirty="0">
                <a:cs typeface="Times New Roman" pitchFamily="18" charset="0"/>
              </a:rPr>
              <a:t>）［</a:t>
            </a:r>
            <a:r>
              <a:rPr lang="en-US" altLang="zh-CN" sz="2000" dirty="0">
                <a:cs typeface="Times New Roman" pitchFamily="18" charset="0"/>
              </a:rPr>
              <a:t>2012·</a:t>
            </a:r>
            <a:r>
              <a:rPr lang="zh-CN" altLang="en-US" sz="2000" dirty="0">
                <a:cs typeface="Times New Roman" pitchFamily="18" charset="0"/>
              </a:rPr>
              <a:t>湖南卷］</a:t>
            </a:r>
            <a:r>
              <a:rPr lang="en-US" altLang="zh-CN" sz="2000" dirty="0">
                <a:cs typeface="Times New Roman" pitchFamily="18" charset="0"/>
              </a:rPr>
              <a:t>All the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</a:t>
            </a:r>
            <a:r>
              <a:rPr lang="zh-CN" altLang="en-US" sz="2000" u="sng" dirty="0" smtClean="0">
                <a:cs typeface="Times New Roman" pitchFamily="18" charset="0"/>
              </a:rPr>
              <a:t>     </a:t>
            </a:r>
            <a:r>
              <a:rPr lang="zh-CN" altLang="en-US" sz="2000" dirty="0" smtClean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science</a:t>
            </a:r>
            <a:r>
              <a:rPr lang="zh-CN" altLang="en-US" sz="2000" dirty="0">
                <a:cs typeface="Times New Roman" pitchFamily="18" charset="0"/>
              </a:rPr>
              <a:t>）</a:t>
            </a:r>
            <a:r>
              <a:rPr lang="en-US" altLang="zh-CN" sz="2000" dirty="0">
                <a:cs typeface="Times New Roman" pitchFamily="18" charset="0"/>
              </a:rPr>
              <a:t>evidence shows that increasing use of chemicals in farming is damaging our health. </a:t>
            </a:r>
          </a:p>
          <a:p>
            <a:r>
              <a:rPr lang="zh-CN" altLang="en-US" sz="2000" b="1" dirty="0">
                <a:cs typeface="Times New Roman" pitchFamily="18" charset="0"/>
              </a:rPr>
              <a:t>◆单句写作</a:t>
            </a:r>
          </a:p>
          <a:p>
            <a:r>
              <a:rPr lang="zh-CN" altLang="en-US" sz="2000" dirty="0">
                <a:cs typeface="Times New Roman" pitchFamily="18" charset="0"/>
              </a:rPr>
              <a:t>（</a:t>
            </a:r>
            <a:r>
              <a:rPr lang="en-US" altLang="zh-CN" sz="2000" dirty="0">
                <a:cs typeface="Times New Roman" pitchFamily="18" charset="0"/>
              </a:rPr>
              <a:t>3</a:t>
            </a:r>
            <a:r>
              <a:rPr lang="zh-CN" altLang="en-US" sz="2000" dirty="0">
                <a:cs typeface="Times New Roman" pitchFamily="18" charset="0"/>
              </a:rPr>
              <a:t>）［词汇复现］</a:t>
            </a:r>
            <a:r>
              <a:rPr lang="en-US" altLang="zh-CN" sz="2000" dirty="0">
                <a:cs typeface="Times New Roman" pitchFamily="18" charset="0"/>
              </a:rPr>
              <a:t>As </a:t>
            </a:r>
            <a:r>
              <a:rPr lang="en-US" altLang="zh-CN" sz="2000" u="sng" dirty="0">
                <a:cs typeface="Times New Roman" pitchFamily="18" charset="0"/>
              </a:rPr>
              <a:t> </a:t>
            </a:r>
            <a:r>
              <a:rPr lang="zh-CN" altLang="en-US" sz="2000" u="sng" dirty="0">
                <a:cs typeface="Times New Roman" pitchFamily="18" charset="0"/>
              </a:rPr>
              <a:t>　　　　  　　　　</a:t>
            </a:r>
            <a:r>
              <a:rPr lang="zh-CN" altLang="en-US" sz="2000" u="sng" dirty="0" smtClean="0">
                <a:cs typeface="Times New Roman" pitchFamily="18" charset="0"/>
              </a:rPr>
              <a:t>       </a:t>
            </a:r>
            <a:r>
              <a:rPr lang="zh-CN" altLang="en-US" sz="2000" dirty="0">
                <a:cs typeface="Times New Roman" pitchFamily="18" charset="0"/>
              </a:rPr>
              <a:t>（一名科学工作者）， </a:t>
            </a:r>
            <a:r>
              <a:rPr lang="en-US" altLang="zh-CN" sz="2000" dirty="0">
                <a:cs typeface="Times New Roman" pitchFamily="18" charset="0"/>
              </a:rPr>
              <a:t>he often receives </a:t>
            </a:r>
            <a:r>
              <a:rPr lang="en-US" altLang="zh-CN" sz="2000" i="1" dirty="0">
                <a:cs typeface="Times New Roman" pitchFamily="18" charset="0"/>
              </a:rPr>
              <a:t>an invitation to give </a:t>
            </a:r>
            <a:r>
              <a:rPr lang="en-US" altLang="zh-CN" sz="2000" dirty="0">
                <a:cs typeface="Times New Roman" pitchFamily="18" charset="0"/>
              </a:rPr>
              <a:t>a lecture. </a:t>
            </a:r>
          </a:p>
          <a:p>
            <a:endParaRPr lang="zh-CN" altLang="en-US" dirty="0"/>
          </a:p>
        </p:txBody>
      </p:sp>
      <p:sp>
        <p:nvSpPr>
          <p:cNvPr id="4" name="文本框 8"/>
          <p:cNvSpPr txBox="1"/>
          <p:nvPr/>
        </p:nvSpPr>
        <p:spPr>
          <a:xfrm>
            <a:off x="4737734" y="1408324"/>
            <a:ext cx="1121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scientific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4176846" y="2522093"/>
            <a:ext cx="1121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scientific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3656982" y="4061858"/>
            <a:ext cx="2544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scientific worker</a:t>
            </a:r>
            <a:endParaRPr lang="en-US" altLang="zh-CN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7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2"/>
          <p:cNvSpPr txBox="1">
            <a:spLocks/>
          </p:cNvSpPr>
          <p:nvPr/>
        </p:nvSpPr>
        <p:spPr bwMode="auto">
          <a:xfrm>
            <a:off x="884085" y="804105"/>
            <a:ext cx="2868104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综合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练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提升能力</a:t>
            </a:r>
          </a:p>
        </p:txBody>
      </p:sp>
      <p:pic>
        <p:nvPicPr>
          <p:cNvPr id="10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522" y="629645"/>
            <a:ext cx="1337128" cy="7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838200" y="1377950"/>
            <a:ext cx="10515600" cy="4799013"/>
          </a:xfrm>
        </p:spPr>
        <p:txBody>
          <a:bodyPr/>
          <a:lstStyle/>
          <a:p>
            <a:pPr algn="ctr"/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zh-CN" altLang="en-US" sz="2400" b="1" dirty="0" smtClean="0">
                <a:latin typeface="宋体" pitchFamily="2" charset="-122"/>
              </a:rPr>
              <a:t>“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综合练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提升能力</a:t>
            </a:r>
            <a:r>
              <a:rPr lang="zh-CN" altLang="en-US" sz="2400" b="1" dirty="0" smtClean="0">
                <a:latin typeface="宋体" pitchFamily="2" charset="-122"/>
              </a:rPr>
              <a:t>”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中的题目</a:t>
            </a:r>
          </a:p>
        </p:txBody>
      </p:sp>
    </p:spTree>
    <p:extLst>
      <p:ext uri="{BB962C8B-B14F-4D97-AF65-F5344CB8AC3E}">
        <p14:creationId xmlns:p14="http://schemas.microsoft.com/office/powerpoint/2010/main" xmlns="" val="159278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0544" y="709959"/>
            <a:ext cx="10515600" cy="5111172"/>
          </a:xfrm>
        </p:spPr>
        <p:txBody>
          <a:bodyPr/>
          <a:lstStyle/>
          <a:p>
            <a:r>
              <a:rPr lang="zh-CN" altLang="en-US" sz="2400" b="1" dirty="0">
                <a:cs typeface="Times New Roman" pitchFamily="18" charset="0"/>
              </a:rPr>
              <a:t>◆辨析填空（</a:t>
            </a:r>
            <a:r>
              <a:rPr lang="en-US" altLang="zh-CN" sz="2400" b="1" dirty="0">
                <a:cs typeface="Times New Roman" pitchFamily="18" charset="0"/>
              </a:rPr>
              <a:t>likely/possible/probable</a:t>
            </a:r>
            <a:r>
              <a:rPr lang="zh-CN" altLang="en-US" sz="2400" b="1" dirty="0">
                <a:cs typeface="Times New Roman" pitchFamily="18" charset="0"/>
              </a:rPr>
              <a:t>）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3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It is highly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</a:t>
            </a:r>
            <a:r>
              <a:rPr lang="zh-CN" altLang="en-US" u="sng" dirty="0" smtClean="0">
                <a:cs typeface="Times New Roman" pitchFamily="18" charset="0"/>
              </a:rPr>
              <a:t>           </a:t>
            </a:r>
            <a:r>
              <a:rPr lang="zh-CN" altLang="en-US" u="sng" dirty="0">
                <a:cs typeface="Times New Roman" pitchFamily="18" charset="0"/>
              </a:rPr>
              <a:t>　　</a:t>
            </a:r>
            <a:r>
              <a:rPr lang="en-US" altLang="zh-CN" dirty="0" smtClean="0">
                <a:cs typeface="Times New Roman" pitchFamily="18" charset="0"/>
              </a:rPr>
              <a:t>that </a:t>
            </a:r>
            <a:r>
              <a:rPr lang="en-US" altLang="zh-CN" dirty="0">
                <a:cs typeface="Times New Roman" pitchFamily="18" charset="0"/>
              </a:rPr>
              <a:t>he will take over his father’s business. </a:t>
            </a:r>
          </a:p>
          <a:p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4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He is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to make rapid progress in English because he is studying hard. </a:t>
            </a:r>
          </a:p>
          <a:p>
            <a:r>
              <a:rPr lang="zh-CN" altLang="en-US" dirty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5</a:t>
            </a:r>
            <a:r>
              <a:rPr lang="zh-CN" altLang="en-US" dirty="0">
                <a:cs typeface="Times New Roman" pitchFamily="18" charset="0"/>
              </a:rPr>
              <a:t>）</a:t>
            </a:r>
            <a:r>
              <a:rPr lang="en-US" altLang="zh-CN" dirty="0">
                <a:cs typeface="Times New Roman" pitchFamily="18" charset="0"/>
              </a:rPr>
              <a:t>It is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　 </a:t>
            </a:r>
            <a:r>
              <a:rPr lang="en-US" altLang="zh-CN" dirty="0">
                <a:cs typeface="Times New Roman" pitchFamily="18" charset="0"/>
              </a:rPr>
              <a:t>for you to grow this flower even in winter. </a:t>
            </a:r>
            <a:r>
              <a:rPr lang="zh-CN" altLang="en-US" dirty="0">
                <a:cs typeface="Times New Roman" pitchFamily="18" charset="0"/>
              </a:rPr>
              <a:t>　</a:t>
            </a:r>
            <a:endParaRPr lang="en-US" altLang="zh-CN" dirty="0">
              <a:cs typeface="Times New Roman" pitchFamily="18" charset="0"/>
            </a:endParaRPr>
          </a:p>
          <a:p>
            <a:r>
              <a:rPr lang="zh-CN" altLang="en-US" dirty="0" smtClean="0">
                <a:cs typeface="Times New Roman" pitchFamily="18" charset="0"/>
              </a:rPr>
              <a:t>（</a:t>
            </a:r>
            <a:r>
              <a:rPr lang="en-US" altLang="zh-CN" dirty="0">
                <a:cs typeface="Times New Roman" pitchFamily="18" charset="0"/>
              </a:rPr>
              <a:t>6</a:t>
            </a:r>
            <a:r>
              <a:rPr lang="zh-CN" altLang="en-US" dirty="0">
                <a:cs typeface="Times New Roman" pitchFamily="18" charset="0"/>
              </a:rPr>
              <a:t>）［</a:t>
            </a:r>
            <a:r>
              <a:rPr lang="en-US" altLang="zh-CN" dirty="0">
                <a:cs typeface="Times New Roman" pitchFamily="18" charset="0"/>
              </a:rPr>
              <a:t>2015·</a:t>
            </a:r>
            <a:r>
              <a:rPr lang="zh-CN" altLang="en-US" dirty="0">
                <a:cs typeface="Times New Roman" pitchFamily="18" charset="0"/>
              </a:rPr>
              <a:t>四川卷］</a:t>
            </a:r>
            <a:r>
              <a:rPr lang="en-US" altLang="zh-CN" dirty="0">
                <a:cs typeface="Times New Roman" pitchFamily="18" charset="0"/>
              </a:rPr>
              <a:t>Brian is gifted in writing music</a:t>
            </a:r>
            <a:r>
              <a:rPr lang="zh-CN" altLang="en-US" dirty="0">
                <a:cs typeface="Times New Roman" pitchFamily="18" charset="0"/>
              </a:rPr>
              <a:t>；</a:t>
            </a:r>
            <a:r>
              <a:rPr lang="en-US" altLang="zh-CN" dirty="0">
                <a:cs typeface="Times New Roman" pitchFamily="18" charset="0"/>
              </a:rPr>
              <a:t>he is very </a:t>
            </a:r>
            <a:r>
              <a:rPr lang="en-US" altLang="zh-CN" u="sng" dirty="0">
                <a:cs typeface="Times New Roman" pitchFamily="18" charset="0"/>
              </a:rPr>
              <a:t> </a:t>
            </a:r>
            <a:r>
              <a:rPr lang="zh-CN" altLang="en-US" u="sng" dirty="0">
                <a:cs typeface="Times New Roman" pitchFamily="18" charset="0"/>
              </a:rPr>
              <a:t>　　　 　 </a:t>
            </a:r>
            <a:endParaRPr lang="en-US" altLang="zh-CN" u="sng" dirty="0">
              <a:cs typeface="Times New Roman" pitchFamily="18" charset="0"/>
            </a:endParaRPr>
          </a:p>
          <a:p>
            <a:r>
              <a:rPr lang="en-US" altLang="zh-CN" dirty="0">
                <a:cs typeface="Times New Roman" pitchFamily="18" charset="0"/>
              </a:rPr>
              <a:t>__________ to be a Beethoven. </a:t>
            </a:r>
            <a:r>
              <a:rPr lang="en-US" altLang="zh-CN" dirty="0"/>
              <a:t>	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1520800" y="1430785"/>
            <a:ext cx="3445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 smtClean="0">
                <a:solidFill>
                  <a:srgbClr val="FF0000"/>
                </a:solidFill>
              </a:rPr>
              <a:t>     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likely/possible </a:t>
            </a:r>
            <a:r>
              <a:rPr lang="zh-CN" altLang="en-US" sz="2400" dirty="0"/>
              <a:t>　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  <a:r>
              <a:rPr lang="zh-CN" altLang="en-US" sz="2400" dirty="0" smtClean="0"/>
              <a:t>                  </a:t>
            </a:r>
            <a:endParaRPr lang="en-US" altLang="zh-CN" sz="2400" dirty="0" smtClean="0"/>
          </a:p>
          <a:p>
            <a:r>
              <a:rPr lang="zh-CN" altLang="en-US" sz="2400" dirty="0" smtClean="0"/>
              <a:t>    </a:t>
            </a:r>
            <a:r>
              <a:rPr lang="en-US" altLang="zh-CN" sz="2400" dirty="0" smtClean="0"/>
              <a:t>   </a:t>
            </a:r>
            <a:r>
              <a:rPr lang="zh-CN" altLang="en-US" sz="2400" dirty="0" smtClean="0"/>
              <a:t> </a:t>
            </a:r>
            <a:endParaRPr lang="zh-CN" altLang="en-US" sz="2400" dirty="0"/>
          </a:p>
        </p:txBody>
      </p:sp>
      <p:sp>
        <p:nvSpPr>
          <p:cNvPr id="5" name="文本框 6"/>
          <p:cNvSpPr txBox="1"/>
          <p:nvPr/>
        </p:nvSpPr>
        <p:spPr>
          <a:xfrm>
            <a:off x="2227862" y="2065216"/>
            <a:ext cx="3456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likely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endParaRPr lang="en-US" altLang="zh-CN" sz="2400" dirty="0">
              <a:solidFill>
                <a:srgbClr val="FF0000"/>
              </a:solidFill>
            </a:endParaRPr>
          </a:p>
          <a:p>
            <a:r>
              <a:rPr lang="zh-CN" altLang="en-US" sz="2400" dirty="0"/>
              <a:t>　</a:t>
            </a:r>
            <a:endParaRPr lang="en-US" altLang="zh-CN" sz="2400" dirty="0"/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2032999" y="2699348"/>
            <a:ext cx="34567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possible</a:t>
            </a:r>
            <a:r>
              <a:rPr lang="en-US" altLang="zh-CN" sz="2400" dirty="0" smtClean="0"/>
              <a:t> </a:t>
            </a:r>
            <a:r>
              <a:rPr lang="zh-CN" altLang="en-US" sz="2400" dirty="0"/>
              <a:t>　</a:t>
            </a:r>
            <a:endParaRPr lang="en-US" altLang="zh-CN" sz="2400" dirty="0"/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2414" y="3951517"/>
            <a:ext cx="2445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likely </a:t>
            </a:r>
            <a:r>
              <a:rPr lang="en-US" altLang="zh-CN" sz="2400" dirty="0"/>
              <a:t>	</a:t>
            </a:r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　</a:t>
            </a:r>
            <a:r>
              <a:rPr lang="zh-CN" altLang="en-US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25118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</TotalTime>
  <Words>2147</Words>
  <Application>Microsoft Office PowerPoint</Application>
  <PresentationFormat>自定义</PresentationFormat>
  <Paragraphs>1075</Paragraphs>
  <Slides>87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87</vt:i4>
      </vt:variant>
    </vt:vector>
  </HeadingPairs>
  <TitlesOfParts>
    <vt:vector size="89" baseType="lpstr">
      <vt:lpstr>Office 主题​​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949</cp:revision>
  <dcterms:created xsi:type="dcterms:W3CDTF">2018-05-18T09:56:00Z</dcterms:created>
  <dcterms:modified xsi:type="dcterms:W3CDTF">2020-03-09T02:07:07Z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