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632" r:id="rId3"/>
    <p:sldId id="738" r:id="rId4"/>
    <p:sldId id="609" r:id="rId5"/>
    <p:sldId id="648" r:id="rId6"/>
    <p:sldId id="735" r:id="rId7"/>
    <p:sldId id="733" r:id="rId8"/>
    <p:sldId id="734" r:id="rId9"/>
    <p:sldId id="736" r:id="rId10"/>
    <p:sldId id="737" r:id="rId11"/>
    <p:sldId id="727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等线"/>
        <a:cs typeface="等线"/>
      </a:defRPr>
    </a:lvl1pPr>
    <a:lvl2pPr marL="4572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等线"/>
        <a:cs typeface="等线"/>
      </a:defRPr>
    </a:lvl2pPr>
    <a:lvl3pPr marL="9144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等线"/>
        <a:cs typeface="等线"/>
      </a:defRPr>
    </a:lvl3pPr>
    <a:lvl4pPr marL="13716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等线"/>
        <a:cs typeface="等线"/>
      </a:defRPr>
    </a:lvl4pPr>
    <a:lvl5pPr marL="18288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等线"/>
        <a:cs typeface="等线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Arial" charset="0"/>
        <a:ea typeface="等线"/>
        <a:cs typeface="等线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Arial" charset="0"/>
        <a:ea typeface="等线"/>
        <a:cs typeface="等线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Arial" charset="0"/>
        <a:ea typeface="等线"/>
        <a:cs typeface="等线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Arial" charset="0"/>
        <a:ea typeface="等线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66"/>
    <a:srgbClr val="0000FF"/>
    <a:srgbClr val="0033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09" autoAdjust="0"/>
    <p:restoredTop sz="86370" autoAdjust="0"/>
  </p:normalViewPr>
  <p:slideViewPr>
    <p:cSldViewPr snapToGrid="0">
      <p:cViewPr>
        <p:scale>
          <a:sx n="50" d="100"/>
          <a:sy n="50" d="100"/>
        </p:scale>
        <p:origin x="12" y="-6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64C3634-97E1-42DA-9BE5-9290E8E0BB2A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6B7FA0-0350-4DC2-8E0D-91843D5D2F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F5D3D-5396-44BA-BE42-6A267F9FA142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70D24-3F9E-433D-BDE5-AF51FF08C6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2993C-EC22-46B4-A648-1EC021A5BCF2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6159C-50AD-4FBF-B80A-50035FE9FE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/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08CFA-19DE-480C-9B88-0B88FB44D180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E0C6A-FD91-47E2-9BA5-3D5C4BDDB0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9">
            <a:extLst>
              <a:ext uri="{FF2B5EF4-FFF2-40B4-BE49-F238E27FC236}"/>
            </a:extLst>
          </p:cNvPr>
          <p:cNvCxnSpPr>
            <a:cxnSpLocks/>
          </p:cNvCxnSpPr>
          <p:nvPr userDrawn="1"/>
        </p:nvCxnSpPr>
        <p:spPr>
          <a:xfrm>
            <a:off x="106363" y="593725"/>
            <a:ext cx="11911012" cy="41275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" name="文本框 3"/>
          <p:cNvSpPr txBox="1">
            <a:spLocks noChangeArrowheads="1"/>
          </p:cNvSpPr>
          <p:nvPr userDrawn="1"/>
        </p:nvSpPr>
        <p:spPr bwMode="auto">
          <a:xfrm>
            <a:off x="184150" y="260350"/>
            <a:ext cx="4859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u="none">
                <a:latin typeface="微软雅黑" pitchFamily="34" charset="-122"/>
                <a:ea typeface="微软雅黑" pitchFamily="34" charset="-122"/>
              </a:rPr>
              <a:t>北师大版 高中英语  必修 </a:t>
            </a:r>
            <a:r>
              <a:rPr lang="en-US" altLang="zh-CN" sz="1200" u="none">
                <a:latin typeface="微软雅黑" pitchFamily="34" charset="-122"/>
                <a:ea typeface="微软雅黑" pitchFamily="34" charset="-122"/>
              </a:rPr>
              <a:t>4  Unit 12  Culture Shock </a:t>
            </a:r>
            <a:r>
              <a:rPr lang="en-US" altLang="zh-CN" u="none">
                <a:latin typeface="等线"/>
              </a:rPr>
              <a:t> </a:t>
            </a:r>
            <a:endParaRPr lang="zh-CN" altLang="en-US" sz="1200" u="none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6A051-1A8F-4312-BAD1-F689B37CE271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07B3E-3E71-47FA-9EB2-76CD18C950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53DB9-7B28-40CF-ADF0-22BFAF17E0A3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9421E-012E-4CB2-8118-39E2312D8C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/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731FD-3A43-4455-AD1D-0C18B3170022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5E1CF-03F6-4D11-95CD-C5713C7028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/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7ED8B-FF95-47EC-BFD2-8A9EB16D388B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6CA86-C40C-4694-8AF6-5BC1F0B8E2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9C9A8-C7BB-496F-830A-835CE698FF32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A4924-5344-483A-95E2-A84FBBDDE6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AFDA9-72CF-4963-9F0C-C75EA69C5B2D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03CEE-3605-4B11-A9F7-94AAA98378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46462-C147-4ABF-BCEC-586550EAAFED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6787B-9E5F-48C5-B159-5A367795B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/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39BAF-00CE-4EFF-ACBA-F3E07EB300DA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6C8B3-E3F3-4B3C-8A27-F15D735853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u="none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B95CB63-8DA6-4096-9231-DC50AAED2677}" type="datetimeFigureOut">
              <a:rPr lang="zh-CN" altLang="en-US"/>
              <a:pPr>
                <a:defRPr/>
              </a:pPr>
              <a:t>2020-3-12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u="none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u="none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151ED0E-6312-4EE1-9962-9031CDE719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ts val="1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1pPr>
      <a:lvl2pPr marL="457200" algn="l" rtl="0" eaLnBrk="0" fontAlgn="base" hangingPunct="0">
        <a:lnSpc>
          <a:spcPct val="150000"/>
        </a:lnSpc>
        <a:spcBef>
          <a:spcPts val="5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2pPr>
      <a:lvl3pPr marL="914400" algn="l" rtl="0" eaLnBrk="0" fontAlgn="base" hangingPunct="0">
        <a:lnSpc>
          <a:spcPct val="15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3pPr>
      <a:lvl4pPr marL="1371600" algn="l" rtl="0" eaLnBrk="0" fontAlgn="base" hangingPunct="0">
        <a:lnSpc>
          <a:spcPct val="150000"/>
        </a:lnSpc>
        <a:spcBef>
          <a:spcPts val="5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4pPr>
      <a:lvl5pPr marL="1828800" algn="l" rtl="0" eaLnBrk="0" fontAlgn="base" hangingPunct="0">
        <a:lnSpc>
          <a:spcPct val="150000"/>
        </a:lnSpc>
        <a:spcBef>
          <a:spcPts val="5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 txBox="1">
            <a:spLocks/>
          </p:cNvSpPr>
          <p:nvPr/>
        </p:nvSpPr>
        <p:spPr bwMode="auto">
          <a:xfrm>
            <a:off x="1174750" y="1462088"/>
            <a:ext cx="8515350" cy="121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70000"/>
              </a:lnSpc>
            </a:pPr>
            <a:endParaRPr lang="en-US" altLang="zh-CN" sz="4800" b="1" u="none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70000"/>
              </a:lnSpc>
            </a:pPr>
            <a:endParaRPr lang="en-US" altLang="zh-CN" sz="4800" b="1" u="none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70000"/>
              </a:lnSpc>
            </a:pPr>
            <a:endParaRPr lang="en-US" altLang="zh-CN" sz="4800" b="1" u="none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4400" b="1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Unit 12 Culture Shock</a:t>
            </a:r>
          </a:p>
          <a:p>
            <a:pPr algn="ctr"/>
            <a:endParaRPr lang="en-US" altLang="zh-CN" sz="3200" b="1" u="none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200" b="1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Communication Workshop</a:t>
            </a:r>
            <a:r>
              <a:rPr lang="zh-CN" altLang="en-US" sz="3200" b="1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3200" b="1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Culture Corner &amp; Bulletin Board</a:t>
            </a:r>
          </a:p>
          <a:p>
            <a:pPr algn="ctr">
              <a:lnSpc>
                <a:spcPct val="70000"/>
              </a:lnSpc>
            </a:pPr>
            <a:endParaRPr lang="en-US" altLang="zh-CN" sz="3200" b="1" u="none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70000"/>
              </a:lnSpc>
            </a:pPr>
            <a:endParaRPr lang="en-US" altLang="zh-CN" sz="3200" b="1" u="none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8" name="Picture 6" descr="8fabcd659bdb4d3b80740f4ddafea8e0"/>
          <p:cNvPicPr>
            <a:picLocks noChangeAspect="1" noChangeArrowheads="1"/>
          </p:cNvPicPr>
          <p:nvPr/>
        </p:nvPicPr>
        <p:blipFill>
          <a:blip r:embed="rId2" cstate="print"/>
          <a:srcRect l="5223" t="20032" r="4698"/>
          <a:stretch>
            <a:fillRect/>
          </a:stretch>
        </p:blipFill>
        <p:spPr bwMode="auto">
          <a:xfrm>
            <a:off x="6327775" y="3521075"/>
            <a:ext cx="4191000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/>
          </p:cNvSpPr>
          <p:nvPr>
            <p:ph type="body" idx="4294967295"/>
          </p:nvPr>
        </p:nvSpPr>
        <p:spPr>
          <a:xfrm>
            <a:off x="922338" y="617538"/>
            <a:ext cx="10263187" cy="5559425"/>
          </a:xfrm>
        </p:spPr>
        <p:txBody>
          <a:bodyPr/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◆</a:t>
            </a:r>
            <a:r>
              <a:rPr lang="zh-CN" altLang="en-US" sz="2000" smtClean="0">
                <a:ea typeface="宋体" charset="-122"/>
              </a:rPr>
              <a:t>单句语法填空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1</a:t>
            </a:r>
            <a:r>
              <a:rPr lang="zh-CN" altLang="en-US" sz="2000" smtClean="0">
                <a:ea typeface="宋体" charset="-122"/>
              </a:rPr>
              <a:t>） </a:t>
            </a:r>
            <a:r>
              <a:rPr lang="zh-CN" altLang="en-US" sz="2000" u="sng" smtClean="0">
                <a:ea typeface="宋体" charset="-122"/>
              </a:rPr>
              <a:t>　　</a:t>
            </a:r>
            <a:r>
              <a:rPr lang="zh-CN" altLang="en-US" sz="2000" smtClean="0">
                <a:ea typeface="宋体" charset="-122"/>
              </a:rPr>
              <a:t> </a:t>
            </a:r>
            <a:r>
              <a:rPr lang="en-US" altLang="zh-CN" sz="2000" smtClean="0">
                <a:ea typeface="宋体" charset="-122"/>
              </a:rPr>
              <a:t>is suggested that on no occasion should you tell other people the password of your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email account.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2</a:t>
            </a:r>
            <a:r>
              <a:rPr lang="zh-CN" altLang="en-US" sz="2000" smtClean="0">
                <a:ea typeface="宋体" charset="-122"/>
              </a:rPr>
              <a:t>） </a:t>
            </a:r>
            <a:r>
              <a:rPr lang="en-US" altLang="zh-CN" sz="2000" smtClean="0">
                <a:ea typeface="宋体" charset="-122"/>
              </a:rPr>
              <a:t>It is often </a:t>
            </a:r>
            <a:r>
              <a:rPr lang="zh-CN" altLang="en-US" sz="2000" u="sng" smtClean="0">
                <a:ea typeface="宋体" charset="-122"/>
              </a:rPr>
              <a:t>　　  </a:t>
            </a: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say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that human beings are naturally equipped to speak.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◆</a:t>
            </a:r>
            <a:r>
              <a:rPr lang="zh-CN" altLang="en-US" sz="2000" smtClean="0">
                <a:ea typeface="宋体" charset="-122"/>
              </a:rPr>
              <a:t>单句写作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3</a:t>
            </a:r>
            <a:r>
              <a:rPr lang="zh-CN" altLang="en-US" sz="2000" smtClean="0">
                <a:ea typeface="宋体" charset="-122"/>
              </a:rPr>
              <a:t>）［词汇复现］</a:t>
            </a:r>
            <a:r>
              <a:rPr lang="zh-CN" altLang="en-US" sz="2000" u="sng" smtClean="0">
                <a:ea typeface="宋体" charset="-122"/>
              </a:rPr>
              <a:t>　　　　 　  </a:t>
            </a:r>
            <a:r>
              <a:rPr lang="zh-CN" altLang="en-US" sz="2000" smtClean="0">
                <a:ea typeface="宋体" charset="-122"/>
              </a:rPr>
              <a:t>（据说）</a:t>
            </a:r>
            <a:r>
              <a:rPr lang="en-US" altLang="zh-CN" sz="2000" smtClean="0">
                <a:ea typeface="宋体" charset="-122"/>
              </a:rPr>
              <a:t>Mr Green has forgiven the debt owed by his friend.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4</a:t>
            </a:r>
            <a:r>
              <a:rPr lang="zh-CN" altLang="en-US" sz="2000" smtClean="0">
                <a:ea typeface="宋体" charset="-122"/>
              </a:rPr>
              <a:t>） </a:t>
            </a:r>
            <a:r>
              <a:rPr lang="zh-CN" altLang="en-US" sz="2000" u="sng" smtClean="0">
                <a:ea typeface="宋体" charset="-122"/>
              </a:rPr>
              <a:t>　　　　 　　　　 　　　　 </a:t>
            </a:r>
            <a:r>
              <a:rPr lang="zh-CN" altLang="en-US" sz="2000" smtClean="0">
                <a:ea typeface="宋体" charset="-122"/>
              </a:rPr>
              <a:t>（人们普遍接受）</a:t>
            </a:r>
            <a:r>
              <a:rPr lang="en-US" altLang="zh-CN" sz="2000" smtClean="0">
                <a:ea typeface="宋体" charset="-122"/>
              </a:rPr>
              <a:t>a boy must learn to stand up and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 fight like a man.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5</a:t>
            </a:r>
            <a:r>
              <a:rPr lang="zh-CN" altLang="en-US" sz="2000" smtClean="0">
                <a:ea typeface="宋体" charset="-122"/>
              </a:rPr>
              <a:t>）［词汇复现］</a:t>
            </a:r>
            <a:r>
              <a:rPr lang="zh-CN" altLang="en-US" sz="2000" u="sng" smtClean="0">
                <a:ea typeface="宋体" charset="-122"/>
              </a:rPr>
              <a:t>　　　　 　　　　</a:t>
            </a:r>
            <a:r>
              <a:rPr lang="zh-CN" altLang="en-US" sz="2000" smtClean="0">
                <a:ea typeface="宋体" charset="-122"/>
              </a:rPr>
              <a:t>（我们希望）</a:t>
            </a:r>
            <a:r>
              <a:rPr lang="en-US" altLang="zh-CN" sz="2000" smtClean="0">
                <a:ea typeface="宋体" charset="-122"/>
              </a:rPr>
              <a:t>parents can attach great importance to 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 their children’s education.</a:t>
            </a:r>
            <a:endParaRPr lang="zh-CN" altLang="en-US" sz="2000" smtClean="0">
              <a:ea typeface="宋体" charset="-122"/>
            </a:endParaRPr>
          </a:p>
        </p:txBody>
      </p:sp>
      <p:sp>
        <p:nvSpPr>
          <p:cNvPr id="2" name="矩形 8"/>
          <p:cNvSpPr>
            <a:spLocks noChangeArrowheads="1"/>
          </p:cNvSpPr>
          <p:nvPr/>
        </p:nvSpPr>
        <p:spPr bwMode="auto">
          <a:xfrm>
            <a:off x="1636713" y="1177925"/>
            <a:ext cx="45561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It </a:t>
            </a:r>
          </a:p>
        </p:txBody>
      </p:sp>
      <p:sp>
        <p:nvSpPr>
          <p:cNvPr id="3" name="矩形 8"/>
          <p:cNvSpPr>
            <a:spLocks noChangeArrowheads="1"/>
          </p:cNvSpPr>
          <p:nvPr/>
        </p:nvSpPr>
        <p:spPr bwMode="auto">
          <a:xfrm>
            <a:off x="2693988" y="2222500"/>
            <a:ext cx="736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said</a:t>
            </a: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2992438" y="3281363"/>
            <a:ext cx="17605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It’s said that</a:t>
            </a: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1549400" y="3813175"/>
            <a:ext cx="349091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It’s generally accepted that</a:t>
            </a: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994025" y="4848225"/>
            <a:ext cx="23431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It’s our hope that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内容占位符 2"/>
          <p:cNvSpPr>
            <a:spLocks/>
          </p:cNvSpPr>
          <p:nvPr/>
        </p:nvSpPr>
        <p:spPr bwMode="auto">
          <a:xfrm>
            <a:off x="876300" y="2693988"/>
            <a:ext cx="104394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 u="none">
                <a:latin typeface="微软雅黑" pitchFamily="34" charset="-122"/>
                <a:ea typeface="微软雅黑" pitchFamily="34" charset="-122"/>
              </a:rPr>
              <a:t>完成“综合练</a:t>
            </a:r>
            <a:r>
              <a:rPr lang="en-US" altLang="zh-CN" sz="2400" b="1" u="none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400" b="1" u="none">
                <a:latin typeface="微软雅黑" pitchFamily="34" charset="-122"/>
                <a:ea typeface="微软雅黑" pitchFamily="34" charset="-122"/>
              </a:rPr>
              <a:t>提升能力”中的题目</a:t>
            </a:r>
          </a:p>
        </p:txBody>
      </p:sp>
      <p:sp>
        <p:nvSpPr>
          <p:cNvPr id="24578" name="内容占位符 2"/>
          <p:cNvSpPr txBox="1">
            <a:spLocks/>
          </p:cNvSpPr>
          <p:nvPr/>
        </p:nvSpPr>
        <p:spPr bwMode="auto">
          <a:xfrm>
            <a:off x="884238" y="804863"/>
            <a:ext cx="28686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综合练</a:t>
            </a:r>
            <a:r>
              <a:rPr lang="en-US" altLang="zh-CN" sz="2400" b="1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400" b="1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提升能力</a:t>
            </a:r>
          </a:p>
        </p:txBody>
      </p:sp>
      <p:pic>
        <p:nvPicPr>
          <p:cNvPr id="24579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630238"/>
            <a:ext cx="1336675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xfrm>
            <a:off x="906463" y="1225550"/>
            <a:ext cx="10169525" cy="5495925"/>
          </a:xfrm>
        </p:spPr>
        <p:txBody>
          <a:bodyPr/>
          <a:lstStyle/>
          <a:p>
            <a:pPr marL="0" indent="0" eaLnBrk="1" hangingPunct="1">
              <a:lnSpc>
                <a:spcPct val="135000"/>
              </a:lnSpc>
              <a:spcBef>
                <a:spcPct val="5000"/>
              </a:spcBef>
              <a:buFont typeface="Arial" charset="0"/>
              <a:buNone/>
            </a:pPr>
            <a:r>
              <a:rPr lang="zh-CN" altLang="en-US" sz="2000" b="1" smtClean="0">
                <a:ea typeface="宋体" charset="-122"/>
              </a:rPr>
              <a:t>                                                            </a:t>
            </a:r>
            <a:r>
              <a:rPr lang="zh-CN" altLang="en-US" sz="2400" b="1" smtClean="0">
                <a:ea typeface="宋体" charset="-122"/>
              </a:rPr>
              <a:t>核心词汇</a:t>
            </a:r>
            <a:endParaRPr lang="en-US" altLang="zh-CN" sz="2400" b="1" smtClean="0">
              <a:ea typeface="宋体" charset="-122"/>
            </a:endParaRPr>
          </a:p>
          <a:p>
            <a:pPr marL="0" indent="0" eaLnBrk="1" hangingPunct="1">
              <a:lnSpc>
                <a:spcPct val="135000"/>
              </a:lnSpc>
              <a:spcBef>
                <a:spcPct val="5000"/>
              </a:spcBef>
              <a:buFont typeface="Arial" charset="0"/>
              <a:buNone/>
            </a:pPr>
            <a:r>
              <a:rPr lang="en-US" altLang="en-US" sz="2000" b="1" smtClean="0">
                <a:solidFill>
                  <a:srgbClr val="0000FF"/>
                </a:solidFill>
                <a:ea typeface="宋体" charset="-122"/>
              </a:rPr>
              <a:t>词汇一　addition </a:t>
            </a:r>
            <a:r>
              <a:rPr lang="en-US" altLang="en-US" sz="2000" b="1" i="1" smtClean="0">
                <a:solidFill>
                  <a:srgbClr val="0000FF"/>
                </a:solidFill>
                <a:ea typeface="宋体" charset="-122"/>
              </a:rPr>
              <a:t>n</a:t>
            </a:r>
            <a:r>
              <a:rPr lang="en-US" altLang="en-US" sz="2000" b="1" smtClean="0">
                <a:solidFill>
                  <a:srgbClr val="0000FF"/>
                </a:solidFill>
                <a:ea typeface="宋体" charset="-122"/>
              </a:rPr>
              <a:t>. 相加，增加物</a:t>
            </a:r>
            <a:r>
              <a:rPr lang="en-US" altLang="en-US" sz="2000" b="1" smtClean="0">
                <a:ea typeface="宋体" charset="-122"/>
              </a:rPr>
              <a:t>	</a:t>
            </a:r>
            <a:endParaRPr lang="en-US" altLang="zh-CN" sz="2000" b="1" smtClean="0">
              <a:ea typeface="宋体" charset="-122"/>
            </a:endParaRPr>
          </a:p>
          <a:p>
            <a:pPr marL="0" indent="0" eaLnBrk="1" hangingPunct="1">
              <a:lnSpc>
                <a:spcPct val="135000"/>
              </a:lnSpc>
              <a:spcBef>
                <a:spcPct val="5000"/>
              </a:spcBef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◆要点必记</a:t>
            </a:r>
          </a:p>
          <a:p>
            <a:pPr marL="0" indent="0">
              <a:lnSpc>
                <a:spcPct val="135000"/>
              </a:lnSpc>
              <a:spcBef>
                <a:spcPct val="50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in addition  </a:t>
            </a:r>
            <a:r>
              <a:rPr lang="zh-CN" altLang="en-US" sz="2000" smtClean="0">
                <a:ea typeface="宋体" charset="-122"/>
              </a:rPr>
              <a:t>除此之外，另外（在句中用作独立成分，作状语） 	</a:t>
            </a:r>
          </a:p>
          <a:p>
            <a:pPr marL="0" indent="0">
              <a:lnSpc>
                <a:spcPct val="135000"/>
              </a:lnSpc>
              <a:spcBef>
                <a:spcPct val="50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in addition to</a:t>
            </a: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=besides</a:t>
            </a:r>
            <a:r>
              <a:rPr lang="zh-CN" altLang="en-US" sz="2000" smtClean="0">
                <a:ea typeface="宋体" charset="-122"/>
              </a:rPr>
              <a:t>）除</a:t>
            </a:r>
            <a:r>
              <a:rPr lang="en-US" altLang="zh-CN" sz="2000" smtClean="0">
                <a:latin typeface="宋体" charset="-122"/>
                <a:ea typeface="宋体" charset="-122"/>
              </a:rPr>
              <a:t>……</a:t>
            </a:r>
            <a:r>
              <a:rPr lang="zh-CN" altLang="en-US" sz="2000" smtClean="0">
                <a:ea typeface="宋体" charset="-122"/>
              </a:rPr>
              <a:t>之外还（</a:t>
            </a:r>
            <a:r>
              <a:rPr lang="en-US" altLang="zh-CN" sz="2000" smtClean="0">
                <a:ea typeface="宋体" charset="-122"/>
              </a:rPr>
              <a:t>to </a:t>
            </a:r>
            <a:r>
              <a:rPr lang="zh-CN" altLang="en-US" sz="2000" smtClean="0">
                <a:ea typeface="宋体" charset="-122"/>
              </a:rPr>
              <a:t>是介词，后面要接宾语） </a:t>
            </a:r>
          </a:p>
          <a:p>
            <a:pPr marL="0" indent="0">
              <a:lnSpc>
                <a:spcPct val="135000"/>
              </a:lnSpc>
              <a:spcBef>
                <a:spcPct val="5000"/>
              </a:spcBef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◆归纳拓展             </a:t>
            </a:r>
          </a:p>
          <a:p>
            <a:pPr marL="0" indent="0">
              <a:lnSpc>
                <a:spcPct val="135000"/>
              </a:lnSpc>
              <a:spcBef>
                <a:spcPct val="5000"/>
              </a:spcBef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加、减、乘、除： </a:t>
            </a:r>
          </a:p>
          <a:p>
            <a:pPr marL="0" indent="0">
              <a:lnSpc>
                <a:spcPct val="135000"/>
              </a:lnSpc>
              <a:spcBef>
                <a:spcPct val="50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add → addition </a:t>
            </a:r>
            <a:r>
              <a:rPr lang="zh-CN" altLang="en-US" sz="2000" smtClean="0">
                <a:ea typeface="宋体" charset="-122"/>
              </a:rPr>
              <a:t>加                         </a:t>
            </a:r>
          </a:p>
          <a:p>
            <a:pPr marL="0" indent="0">
              <a:lnSpc>
                <a:spcPct val="135000"/>
              </a:lnSpc>
              <a:spcBef>
                <a:spcPct val="50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subtract → subtraction </a:t>
            </a:r>
            <a:r>
              <a:rPr lang="zh-CN" altLang="en-US" sz="2000" smtClean="0">
                <a:ea typeface="宋体" charset="-122"/>
              </a:rPr>
              <a:t>减</a:t>
            </a:r>
          </a:p>
          <a:p>
            <a:pPr marL="0" indent="0">
              <a:lnSpc>
                <a:spcPct val="135000"/>
              </a:lnSpc>
              <a:spcBef>
                <a:spcPct val="50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multiply → multiplication </a:t>
            </a:r>
            <a:r>
              <a:rPr lang="zh-CN" altLang="en-US" sz="2000" smtClean="0">
                <a:ea typeface="宋体" charset="-122"/>
              </a:rPr>
              <a:t>乘        </a:t>
            </a:r>
          </a:p>
          <a:p>
            <a:pPr marL="0" indent="0">
              <a:lnSpc>
                <a:spcPct val="135000"/>
              </a:lnSpc>
              <a:spcBef>
                <a:spcPct val="50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divide → division </a:t>
            </a:r>
            <a:r>
              <a:rPr lang="zh-CN" altLang="en-US" sz="2000" smtClean="0">
                <a:ea typeface="宋体" charset="-122"/>
              </a:rPr>
              <a:t>除	</a:t>
            </a:r>
          </a:p>
        </p:txBody>
      </p:sp>
      <p:sp>
        <p:nvSpPr>
          <p:cNvPr id="15362" name="内容占位符 2"/>
          <p:cNvSpPr txBox="1">
            <a:spLocks/>
          </p:cNvSpPr>
          <p:nvPr/>
        </p:nvSpPr>
        <p:spPr bwMode="auto">
          <a:xfrm>
            <a:off x="788988" y="698500"/>
            <a:ext cx="2868612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题组练</a:t>
            </a:r>
            <a:r>
              <a:rPr lang="en-US" altLang="zh-CN" sz="2400" b="1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400" b="1" u="none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领悟方法</a:t>
            </a:r>
          </a:p>
        </p:txBody>
      </p:sp>
      <p:pic>
        <p:nvPicPr>
          <p:cNvPr id="15363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363" y="598488"/>
            <a:ext cx="133667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/>
          </p:cNvSpPr>
          <p:nvPr>
            <p:ph type="body" idx="4294967295"/>
          </p:nvPr>
        </p:nvSpPr>
        <p:spPr>
          <a:xfrm>
            <a:off x="890588" y="627063"/>
            <a:ext cx="10263187" cy="55499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◆单句写作</a:t>
            </a:r>
          </a:p>
          <a:p>
            <a:pPr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1</a:t>
            </a:r>
            <a:r>
              <a:rPr lang="zh-CN" altLang="en-US" sz="2000" smtClean="0">
                <a:ea typeface="宋体" charset="-122"/>
              </a:rPr>
              <a:t>） </a:t>
            </a:r>
            <a:r>
              <a:rPr lang="zh-CN" altLang="en-US" sz="2000" u="sng" smtClean="0">
                <a:ea typeface="宋体" charset="-122"/>
              </a:rPr>
              <a:t>　　　　 　　 </a:t>
            </a:r>
            <a:r>
              <a:rPr lang="zh-CN" altLang="en-US" sz="2000" smtClean="0">
                <a:ea typeface="宋体" charset="-122"/>
              </a:rPr>
              <a:t>（除了） </a:t>
            </a:r>
            <a:r>
              <a:rPr lang="en-US" altLang="zh-CN" sz="2000" smtClean="0">
                <a:ea typeface="宋体" charset="-122"/>
              </a:rPr>
              <a:t>the school</a:t>
            </a:r>
            <a:r>
              <a:rPr lang="zh-CN" altLang="en-US" sz="2000" smtClean="0">
                <a:ea typeface="宋体" charset="-122"/>
              </a:rPr>
              <a:t>，</a:t>
            </a:r>
            <a:r>
              <a:rPr lang="en-US" altLang="zh-CN" sz="2000" smtClean="0">
                <a:ea typeface="宋体" charset="-122"/>
              </a:rPr>
              <a:t>the village has a clinic</a:t>
            </a:r>
            <a:r>
              <a:rPr lang="zh-CN" altLang="en-US" sz="2000" smtClean="0">
                <a:ea typeface="宋体" charset="-122"/>
              </a:rPr>
              <a:t>，</a:t>
            </a:r>
            <a:r>
              <a:rPr lang="en-US" altLang="zh-CN" sz="2000" smtClean="0">
                <a:ea typeface="宋体" charset="-122"/>
              </a:rPr>
              <a:t>which was also built </a:t>
            </a:r>
          </a:p>
          <a:p>
            <a:pPr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with government support.</a:t>
            </a:r>
          </a:p>
          <a:p>
            <a:pPr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2</a:t>
            </a:r>
            <a:r>
              <a:rPr lang="zh-CN" altLang="en-US" sz="2000" smtClean="0">
                <a:ea typeface="宋体" charset="-122"/>
              </a:rPr>
              <a:t>） </a:t>
            </a:r>
            <a:r>
              <a:rPr lang="zh-CN" altLang="en-US" sz="2000" u="sng" smtClean="0">
                <a:ea typeface="宋体" charset="-122"/>
              </a:rPr>
              <a:t>　　　　 　</a:t>
            </a:r>
            <a:r>
              <a:rPr lang="zh-CN" altLang="en-US" sz="2000" smtClean="0">
                <a:ea typeface="宋体" charset="-122"/>
              </a:rPr>
              <a:t>（此外），</a:t>
            </a:r>
            <a:r>
              <a:rPr lang="en-US" altLang="zh-CN" sz="2000" smtClean="0">
                <a:ea typeface="宋体" charset="-122"/>
              </a:rPr>
              <a:t>you’d better take exercise and do more outdoor activities </a:t>
            </a:r>
          </a:p>
          <a:p>
            <a:pPr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to strengthen your body.</a:t>
            </a:r>
          </a:p>
          <a:p>
            <a:pPr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◆同义句转换</a:t>
            </a:r>
          </a:p>
          <a:p>
            <a:pPr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3</a:t>
            </a:r>
            <a:r>
              <a:rPr lang="zh-CN" altLang="en-US" sz="2000" smtClean="0">
                <a:ea typeface="宋体" charset="-122"/>
              </a:rPr>
              <a:t>） </a:t>
            </a:r>
            <a:r>
              <a:rPr lang="en-US" altLang="zh-CN" sz="2000" smtClean="0">
                <a:ea typeface="宋体" charset="-122"/>
              </a:rPr>
              <a:t>Apart from French</a:t>
            </a:r>
            <a:r>
              <a:rPr lang="zh-CN" altLang="en-US" sz="2000" smtClean="0">
                <a:ea typeface="宋体" charset="-122"/>
              </a:rPr>
              <a:t>，</a:t>
            </a:r>
            <a:r>
              <a:rPr lang="en-US" altLang="zh-CN" sz="2000" smtClean="0">
                <a:ea typeface="宋体" charset="-122"/>
              </a:rPr>
              <a:t>he also has to study Japanese.</a:t>
            </a:r>
          </a:p>
          <a:p>
            <a:pPr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→</a:t>
            </a:r>
            <a:r>
              <a:rPr lang="zh-CN" altLang="en-US" sz="2000" u="sng" smtClean="0">
                <a:ea typeface="宋体" charset="-122"/>
              </a:rPr>
              <a:t>　　　　　　　　　　　　　　</a:t>
            </a:r>
            <a:r>
              <a:rPr lang="zh-CN" altLang="en-US" sz="2000" smtClean="0">
                <a:ea typeface="宋体" charset="-122"/>
              </a:rPr>
              <a:t>，</a:t>
            </a:r>
            <a:r>
              <a:rPr lang="en-US" altLang="zh-CN" sz="2000" smtClean="0">
                <a:ea typeface="宋体" charset="-122"/>
              </a:rPr>
              <a:t>he also has to study Japanese.</a:t>
            </a:r>
          </a:p>
          <a:p>
            <a:pPr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　</a:t>
            </a:r>
            <a:r>
              <a:rPr lang="en-US" altLang="zh-CN" sz="2000" smtClean="0">
                <a:ea typeface="宋体" charset="-122"/>
              </a:rPr>
              <a:t>	</a:t>
            </a:r>
          </a:p>
          <a:p>
            <a:endParaRPr lang="zh-CN" altLang="en-US" sz="2000" smtClean="0">
              <a:ea typeface="宋体" charset="-122"/>
            </a:endParaRPr>
          </a:p>
          <a:p>
            <a:pPr>
              <a:buFont typeface="Arial" charset="0"/>
              <a:buNone/>
            </a:pPr>
            <a:endParaRPr lang="zh-CN" altLang="en-US" sz="2000" smtClean="0">
              <a:ea typeface="宋体" charset="-122"/>
            </a:endParaRPr>
          </a:p>
        </p:txBody>
      </p:sp>
      <p:sp>
        <p:nvSpPr>
          <p:cNvPr id="2" name="矩形 8"/>
          <p:cNvSpPr>
            <a:spLocks noChangeArrowheads="1"/>
          </p:cNvSpPr>
          <p:nvPr/>
        </p:nvSpPr>
        <p:spPr bwMode="auto">
          <a:xfrm>
            <a:off x="1530350" y="1312863"/>
            <a:ext cx="18859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In addition to</a:t>
            </a:r>
          </a:p>
        </p:txBody>
      </p:sp>
      <p:sp>
        <p:nvSpPr>
          <p:cNvPr id="3" name="矩形 8"/>
          <p:cNvSpPr>
            <a:spLocks noChangeArrowheads="1"/>
          </p:cNvSpPr>
          <p:nvPr/>
        </p:nvSpPr>
        <p:spPr bwMode="auto">
          <a:xfrm>
            <a:off x="1538288" y="2455863"/>
            <a:ext cx="15827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In addition</a:t>
            </a: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1754188" y="4814888"/>
            <a:ext cx="377031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In addition to/Besides French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2"/>
          <p:cNvSpPr>
            <a:spLocks noGrp="1"/>
          </p:cNvSpPr>
          <p:nvPr>
            <p:ph idx="1"/>
          </p:nvPr>
        </p:nvSpPr>
        <p:spPr>
          <a:xfrm>
            <a:off x="838200" y="746125"/>
            <a:ext cx="10358438" cy="5526088"/>
          </a:xfrm>
        </p:spPr>
        <p:txBody>
          <a:bodyPr/>
          <a:lstStyle/>
          <a:p>
            <a:pPr marL="0" indent="0" eaLnBrk="1" hangingPunct="1">
              <a:lnSpc>
                <a:spcPct val="110000"/>
              </a:lnSpc>
              <a:spcBef>
                <a:spcPts val="400"/>
              </a:spcBef>
              <a:buFont typeface="Arial" charset="0"/>
              <a:buNone/>
            </a:pPr>
            <a:r>
              <a:rPr lang="en-US" altLang="en-US" sz="2000" b="1" smtClean="0">
                <a:solidFill>
                  <a:srgbClr val="0000FF"/>
                </a:solidFill>
                <a:ea typeface="宋体" charset="-122"/>
              </a:rPr>
              <a:t>词汇二　</a:t>
            </a:r>
            <a:r>
              <a:rPr lang="en-US" altLang="zh-CN" sz="2000" b="1" smtClean="0">
                <a:solidFill>
                  <a:srgbClr val="0000FF"/>
                </a:solidFill>
                <a:ea typeface="宋体" charset="-122"/>
              </a:rPr>
              <a:t>occasion </a:t>
            </a:r>
            <a:r>
              <a:rPr lang="en-US" altLang="zh-CN" sz="2000" b="1" i="1" smtClean="0">
                <a:solidFill>
                  <a:srgbClr val="0000FF"/>
                </a:solidFill>
                <a:ea typeface="宋体" charset="-122"/>
              </a:rPr>
              <a:t>n</a:t>
            </a:r>
            <a:r>
              <a:rPr lang="en-US" altLang="zh-CN" sz="2000" b="1" smtClean="0">
                <a:solidFill>
                  <a:srgbClr val="0000FF"/>
                </a:solidFill>
                <a:ea typeface="宋体" charset="-122"/>
              </a:rPr>
              <a:t>. </a:t>
            </a:r>
            <a:r>
              <a:rPr lang="zh-CN" altLang="en-US" sz="2000" b="1" smtClean="0">
                <a:solidFill>
                  <a:srgbClr val="0000FF"/>
                </a:solidFill>
                <a:ea typeface="宋体" charset="-122"/>
              </a:rPr>
              <a:t>场合，时刻</a:t>
            </a:r>
          </a:p>
          <a:p>
            <a:pPr marL="0" indent="0" eaLnBrk="1" hangingPunct="1">
              <a:lnSpc>
                <a:spcPct val="110000"/>
              </a:lnSpc>
              <a:spcBef>
                <a:spcPts val="4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◆</a:t>
            </a:r>
            <a:r>
              <a:rPr lang="zh-CN" altLang="en-US" sz="2000" smtClean="0">
                <a:ea typeface="宋体" charset="-122"/>
              </a:rPr>
              <a:t>教材原句</a:t>
            </a:r>
          </a:p>
          <a:p>
            <a:pPr marL="0" indent="0" eaLnBrk="1" hangingPunct="1">
              <a:lnSpc>
                <a:spcPct val="110000"/>
              </a:lnSpc>
              <a:spcBef>
                <a:spcPts val="4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...in fact</a:t>
            </a:r>
            <a:r>
              <a:rPr lang="zh-CN" altLang="en-US" sz="2000" smtClean="0">
                <a:ea typeface="宋体" charset="-122"/>
              </a:rPr>
              <a:t>，</a:t>
            </a:r>
            <a:r>
              <a:rPr lang="en-US" altLang="zh-CN" sz="2000" smtClean="0">
                <a:ea typeface="宋体" charset="-122"/>
              </a:rPr>
              <a:t>most of the 600 tribes spoke different dialects and rarely met except on ceremonial </a:t>
            </a:r>
            <a:r>
              <a:rPr lang="en-US" altLang="zh-CN" sz="2000" b="1" smtClean="0">
                <a:ea typeface="宋体" charset="-122"/>
              </a:rPr>
              <a:t>occasions</a:t>
            </a:r>
            <a:r>
              <a:rPr lang="en-US" altLang="zh-CN" sz="2000" smtClean="0">
                <a:ea typeface="宋体" charset="-122"/>
              </a:rPr>
              <a:t>. </a:t>
            </a:r>
          </a:p>
          <a:p>
            <a:pPr marL="0" indent="0" eaLnBrk="1" hangingPunct="1">
              <a:lnSpc>
                <a:spcPct val="110000"/>
              </a:lnSpc>
              <a:spcBef>
                <a:spcPts val="400"/>
              </a:spcBef>
              <a:buFont typeface="Arial" charset="0"/>
              <a:buNone/>
            </a:pPr>
            <a:r>
              <a:rPr lang="en-US" altLang="zh-CN" sz="2000" smtClean="0">
                <a:latin typeface="宋体" charset="-122"/>
                <a:ea typeface="宋体" charset="-122"/>
              </a:rPr>
              <a:t>……</a:t>
            </a:r>
            <a:r>
              <a:rPr lang="zh-CN" altLang="en-US" sz="2000" smtClean="0">
                <a:ea typeface="宋体" charset="-122"/>
              </a:rPr>
              <a:t>事实上，</a:t>
            </a:r>
            <a:r>
              <a:rPr lang="en-US" altLang="zh-CN" sz="2000" smtClean="0">
                <a:ea typeface="宋体" charset="-122"/>
              </a:rPr>
              <a:t>600 </a:t>
            </a:r>
            <a:r>
              <a:rPr lang="zh-CN" altLang="en-US" sz="2000" smtClean="0">
                <a:ea typeface="宋体" charset="-122"/>
              </a:rPr>
              <a:t>个部落中的大部分土著居民讲不同的方言，并且除了在礼仪场合，他们</a:t>
            </a:r>
          </a:p>
          <a:p>
            <a:pPr marL="0" indent="0" eaLnBrk="1" hangingPunct="1">
              <a:lnSpc>
                <a:spcPct val="110000"/>
              </a:lnSpc>
              <a:spcBef>
                <a:spcPts val="400"/>
              </a:spcBef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几乎不见面。</a:t>
            </a:r>
          </a:p>
          <a:p>
            <a:pPr marL="0" indent="0" eaLnBrk="1" hangingPunct="1">
              <a:lnSpc>
                <a:spcPct val="110000"/>
              </a:lnSpc>
              <a:spcBef>
                <a:spcPts val="400"/>
              </a:spcBef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◆要点必记     （</a:t>
            </a:r>
            <a:r>
              <a:rPr lang="en-US" altLang="zh-CN" sz="2000" smtClean="0">
                <a:ea typeface="宋体" charset="-122"/>
              </a:rPr>
              <a:t>1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if the occasion arises </a:t>
            </a:r>
            <a:r>
              <a:rPr lang="zh-CN" altLang="en-US" sz="2000" smtClean="0">
                <a:ea typeface="宋体" charset="-122"/>
              </a:rPr>
              <a:t>如有必要 </a:t>
            </a:r>
          </a:p>
          <a:p>
            <a:pPr marL="0" indent="0" eaLnBrk="1" hangingPunct="1">
              <a:lnSpc>
                <a:spcPct val="110000"/>
              </a:lnSpc>
              <a:spcBef>
                <a:spcPts val="4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                        on one occasion </a:t>
            </a:r>
            <a:r>
              <a:rPr lang="zh-CN" altLang="en-US" sz="2000" smtClean="0">
                <a:ea typeface="宋体" charset="-122"/>
              </a:rPr>
              <a:t>曾经，有一次</a:t>
            </a:r>
          </a:p>
          <a:p>
            <a:pPr marL="0" indent="0" eaLnBrk="1" hangingPunct="1">
              <a:lnSpc>
                <a:spcPct val="110000"/>
              </a:lnSpc>
              <a:spcBef>
                <a:spcPts val="4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                        on this occasion </a:t>
            </a:r>
            <a:r>
              <a:rPr lang="zh-CN" altLang="en-US" sz="2000" smtClean="0">
                <a:ea typeface="宋体" charset="-122"/>
              </a:rPr>
              <a:t>在这种场合 </a:t>
            </a:r>
          </a:p>
          <a:p>
            <a:pPr marL="0" indent="0" eaLnBrk="1" hangingPunct="1">
              <a:lnSpc>
                <a:spcPct val="110000"/>
              </a:lnSpc>
              <a:spcBef>
                <a:spcPts val="4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                        on occasion</a:t>
            </a: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s</a:t>
            </a:r>
            <a:r>
              <a:rPr lang="zh-CN" altLang="en-US" sz="2000" smtClean="0">
                <a:ea typeface="宋体" charset="-122"/>
              </a:rPr>
              <a:t>）有时，间或</a:t>
            </a:r>
          </a:p>
          <a:p>
            <a:pPr marL="0" indent="0" eaLnBrk="1" hangingPunct="1">
              <a:lnSpc>
                <a:spcPct val="110000"/>
              </a:lnSpc>
              <a:spcBef>
                <a:spcPts val="4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                        on no occasion </a:t>
            </a:r>
            <a:r>
              <a:rPr lang="zh-CN" altLang="en-US" sz="2000" smtClean="0">
                <a:ea typeface="宋体" charset="-122"/>
              </a:rPr>
              <a:t>在任何情况下都不（用在句首时，句子用部分倒装） </a:t>
            </a:r>
          </a:p>
          <a:p>
            <a:pPr marL="0" indent="0" eaLnBrk="1" hangingPunct="1">
              <a:lnSpc>
                <a:spcPct val="110000"/>
              </a:lnSpc>
              <a:spcBef>
                <a:spcPts val="4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                        on the occasion of </a:t>
            </a:r>
            <a:r>
              <a:rPr lang="zh-CN" altLang="en-US" sz="2000" smtClean="0">
                <a:ea typeface="宋体" charset="-122"/>
              </a:rPr>
              <a:t>在</a:t>
            </a:r>
            <a:r>
              <a:rPr lang="en-US" altLang="zh-CN" sz="2000" smtClean="0">
                <a:latin typeface="宋体" charset="-122"/>
                <a:ea typeface="宋体" charset="-122"/>
              </a:rPr>
              <a:t>……</a:t>
            </a:r>
            <a:r>
              <a:rPr lang="zh-CN" altLang="en-US" sz="2000" smtClean="0">
                <a:ea typeface="宋体" charset="-122"/>
              </a:rPr>
              <a:t>之际</a:t>
            </a:r>
          </a:p>
          <a:p>
            <a:pPr marL="0" indent="0" eaLnBrk="1" hangingPunct="1">
              <a:lnSpc>
                <a:spcPct val="110000"/>
              </a:lnSpc>
              <a:spcBef>
                <a:spcPts val="400"/>
              </a:spcBef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                         （</a:t>
            </a:r>
            <a:r>
              <a:rPr lang="en-US" altLang="zh-CN" sz="2000" smtClean="0">
                <a:ea typeface="宋体" charset="-122"/>
              </a:rPr>
              <a:t>2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occasional </a:t>
            </a:r>
            <a:r>
              <a:rPr lang="en-US" altLang="zh-CN" sz="2000" i="1" smtClean="0">
                <a:ea typeface="宋体" charset="-122"/>
              </a:rPr>
              <a:t>adj. </a:t>
            </a:r>
            <a:r>
              <a:rPr lang="zh-CN" altLang="en-US" sz="2000" smtClean="0">
                <a:ea typeface="宋体" charset="-122"/>
              </a:rPr>
              <a:t>偶尔的，偶然的     </a:t>
            </a:r>
            <a:r>
              <a:rPr lang="en-US" altLang="zh-CN" sz="2000" smtClean="0">
                <a:ea typeface="宋体" charset="-122"/>
              </a:rPr>
              <a:t>occasionally </a:t>
            </a:r>
            <a:r>
              <a:rPr lang="en-US" altLang="zh-CN" sz="2000" i="1" smtClean="0">
                <a:ea typeface="宋体" charset="-122"/>
              </a:rPr>
              <a:t>adv. </a:t>
            </a:r>
            <a:r>
              <a:rPr lang="zh-CN" altLang="en-US" sz="2000" smtClean="0">
                <a:ea typeface="宋体" charset="-122"/>
              </a:rPr>
              <a:t>间或；偶尔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/>
          </p:cNvSpPr>
          <p:nvPr>
            <p:ph type="body" idx="4294967295"/>
          </p:nvPr>
        </p:nvSpPr>
        <p:spPr>
          <a:xfrm>
            <a:off x="804863" y="658813"/>
            <a:ext cx="10380662" cy="5518150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ts val="800"/>
              </a:spcBef>
              <a:buFont typeface="Arial" charset="0"/>
              <a:buNone/>
            </a:pPr>
            <a:r>
              <a:rPr lang="zh-CN" altLang="en-US" sz="2000" b="1" smtClean="0">
                <a:solidFill>
                  <a:srgbClr val="0000FF"/>
                </a:solidFill>
                <a:ea typeface="宋体" charset="-122"/>
              </a:rPr>
              <a:t>词汇三　</a:t>
            </a:r>
            <a:r>
              <a:rPr lang="en-US" altLang="en-US" sz="2000" b="1" smtClean="0">
                <a:solidFill>
                  <a:srgbClr val="0000FF"/>
                </a:solidFill>
                <a:ea typeface="宋体" charset="-122"/>
              </a:rPr>
              <a:t>pick up（1）捡起，拿起 （2）（开车）接人，搭载（3）（偶然）学会，获得 </a:t>
            </a:r>
            <a:endParaRPr lang="en-US" altLang="zh-CN" sz="2000" b="1" smtClean="0">
              <a:solidFill>
                <a:srgbClr val="0000FF"/>
              </a:solidFill>
              <a:ea typeface="宋体" charset="-122"/>
            </a:endParaRPr>
          </a:p>
          <a:p>
            <a:pPr>
              <a:lnSpc>
                <a:spcPct val="130000"/>
              </a:lnSpc>
              <a:spcBef>
                <a:spcPts val="800"/>
              </a:spcBef>
              <a:buFont typeface="Arial" charset="0"/>
              <a:buNone/>
            </a:pPr>
            <a:r>
              <a:rPr lang="en-US" altLang="zh-CN" sz="2000" b="1" smtClean="0">
                <a:solidFill>
                  <a:srgbClr val="0000FF"/>
                </a:solidFill>
                <a:ea typeface="宋体" charset="-122"/>
              </a:rPr>
              <a:t>                             </a:t>
            </a:r>
            <a:r>
              <a:rPr lang="en-US" altLang="en-US" sz="2000" b="1" smtClean="0">
                <a:solidFill>
                  <a:srgbClr val="0000FF"/>
                </a:solidFill>
                <a:ea typeface="宋体" charset="-122"/>
              </a:rPr>
              <a:t>（4）接收（信号等）（5）收拾，整理</a:t>
            </a:r>
            <a:endParaRPr lang="en-US" altLang="zh-CN" sz="2000" b="1" smtClean="0">
              <a:solidFill>
                <a:srgbClr val="0000FF"/>
              </a:solidFill>
              <a:ea typeface="宋体" charset="-122"/>
            </a:endParaRPr>
          </a:p>
          <a:p>
            <a:pPr>
              <a:lnSpc>
                <a:spcPct val="130000"/>
              </a:lnSpc>
              <a:spcBef>
                <a:spcPts val="800"/>
              </a:spcBef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◆教材原句</a:t>
            </a:r>
          </a:p>
          <a:p>
            <a:pPr>
              <a:lnSpc>
                <a:spcPct val="130000"/>
              </a:lnSpc>
              <a:spcBef>
                <a:spcPts val="8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He swam down and down and </a:t>
            </a:r>
            <a:r>
              <a:rPr lang="en-US" altLang="zh-CN" sz="2000" b="1" smtClean="0">
                <a:ea typeface="宋体" charset="-122"/>
              </a:rPr>
              <a:t>picked up </a:t>
            </a:r>
            <a:r>
              <a:rPr lang="en-US" altLang="zh-CN" sz="2000" smtClean="0">
                <a:ea typeface="宋体" charset="-122"/>
              </a:rPr>
              <a:t>the oyster. </a:t>
            </a:r>
            <a:r>
              <a:rPr lang="zh-CN" altLang="en-US" sz="2000" smtClean="0">
                <a:ea typeface="宋体" charset="-122"/>
              </a:rPr>
              <a:t>他越潜越深，捡到了牡蛎。</a:t>
            </a:r>
          </a:p>
          <a:p>
            <a:pPr>
              <a:lnSpc>
                <a:spcPct val="130000"/>
              </a:lnSpc>
              <a:spcBef>
                <a:spcPts val="800"/>
              </a:spcBef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◆要点必记</a:t>
            </a:r>
          </a:p>
          <a:p>
            <a:pPr>
              <a:lnSpc>
                <a:spcPct val="130000"/>
              </a:lnSpc>
              <a:spcBef>
                <a:spcPts val="8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pick up a coin </a:t>
            </a:r>
            <a:r>
              <a:rPr lang="zh-CN" altLang="en-US" sz="2000" smtClean="0">
                <a:ea typeface="宋体" charset="-122"/>
              </a:rPr>
              <a:t>捡起一枚硬币                   </a:t>
            </a:r>
            <a:r>
              <a:rPr lang="en-US" altLang="zh-CN" sz="2000" smtClean="0">
                <a:ea typeface="宋体" charset="-122"/>
              </a:rPr>
              <a:t>pick up sb. </a:t>
            </a:r>
            <a:r>
              <a:rPr lang="zh-CN" altLang="en-US" sz="2000" smtClean="0">
                <a:ea typeface="宋体" charset="-122"/>
              </a:rPr>
              <a:t>开车接某人</a:t>
            </a:r>
          </a:p>
          <a:p>
            <a:pPr>
              <a:lnSpc>
                <a:spcPct val="130000"/>
              </a:lnSpc>
              <a:spcBef>
                <a:spcPts val="8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pick up some French </a:t>
            </a:r>
            <a:r>
              <a:rPr lang="zh-CN" altLang="en-US" sz="2000" smtClean="0">
                <a:ea typeface="宋体" charset="-122"/>
              </a:rPr>
              <a:t>学会一些法语        </a:t>
            </a:r>
            <a:r>
              <a:rPr lang="en-US" altLang="zh-CN" sz="2000" smtClean="0">
                <a:ea typeface="宋体" charset="-122"/>
              </a:rPr>
              <a:t>pick up the phone </a:t>
            </a:r>
            <a:r>
              <a:rPr lang="zh-CN" altLang="en-US" sz="2000" smtClean="0">
                <a:ea typeface="宋体" charset="-122"/>
              </a:rPr>
              <a:t>接起电话</a:t>
            </a:r>
          </a:p>
          <a:p>
            <a:pPr>
              <a:lnSpc>
                <a:spcPct val="130000"/>
              </a:lnSpc>
              <a:spcBef>
                <a:spcPts val="8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pick up bad habits </a:t>
            </a:r>
            <a:r>
              <a:rPr lang="zh-CN" altLang="en-US" sz="2000" smtClean="0">
                <a:ea typeface="宋体" charset="-122"/>
              </a:rPr>
              <a:t>染上坏习惯                </a:t>
            </a:r>
            <a:r>
              <a:rPr lang="en-US" altLang="zh-CN" sz="2000" smtClean="0">
                <a:ea typeface="宋体" charset="-122"/>
              </a:rPr>
              <a:t>pick up a signal </a:t>
            </a:r>
            <a:r>
              <a:rPr lang="zh-CN" altLang="en-US" sz="2000" smtClean="0">
                <a:ea typeface="宋体" charset="-122"/>
              </a:rPr>
              <a:t>接收信号</a:t>
            </a:r>
          </a:p>
          <a:p>
            <a:pPr>
              <a:lnSpc>
                <a:spcPct val="130000"/>
              </a:lnSpc>
              <a:spcBef>
                <a:spcPts val="800"/>
              </a:spcBef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◆归纳拓展</a:t>
            </a:r>
          </a:p>
          <a:p>
            <a:pPr>
              <a:lnSpc>
                <a:spcPct val="130000"/>
              </a:lnSpc>
              <a:spcBef>
                <a:spcPts val="800"/>
              </a:spcBef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pick out </a:t>
            </a:r>
            <a:r>
              <a:rPr lang="zh-CN" altLang="en-US" sz="2000" smtClean="0">
                <a:ea typeface="宋体" charset="-122"/>
              </a:rPr>
              <a:t>挑出；选出；辨别出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/>
          </p:cNvSpPr>
          <p:nvPr>
            <p:ph type="body" idx="4294967295"/>
          </p:nvPr>
        </p:nvSpPr>
        <p:spPr>
          <a:xfrm>
            <a:off x="869950" y="658813"/>
            <a:ext cx="10367963" cy="5518150"/>
          </a:xfrm>
        </p:spPr>
        <p:txBody>
          <a:bodyPr/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◆写出句中 </a:t>
            </a:r>
            <a:r>
              <a:rPr lang="en-US" altLang="zh-CN" sz="2000" smtClean="0">
                <a:ea typeface="宋体" charset="-122"/>
              </a:rPr>
              <a:t>pick up </a:t>
            </a:r>
            <a:r>
              <a:rPr lang="zh-CN" altLang="en-US" sz="2000" smtClean="0">
                <a:ea typeface="宋体" charset="-122"/>
              </a:rPr>
              <a:t>的含义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1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He picked up the letter and read it curiously.                                       ___________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2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Pick up your room before you go to bed.                                             ___________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3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The survivors were picked up by fishing boats from nearby villages. ___________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4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I picked up a few words of Greek when I was there last year.             ___________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5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—Where did you get this book?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—I picked it up from a second-hand bookshop if you must know.      ___________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◆单句写作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6</a:t>
            </a:r>
            <a:r>
              <a:rPr lang="zh-CN" altLang="en-US" sz="2000" smtClean="0">
                <a:ea typeface="宋体" charset="-122"/>
              </a:rPr>
              <a:t>） </a:t>
            </a:r>
            <a:r>
              <a:rPr lang="en-US" altLang="zh-CN" sz="2000" smtClean="0">
                <a:ea typeface="宋体" charset="-122"/>
              </a:rPr>
              <a:t>It’s surprising that your brother </a:t>
            </a:r>
            <a:r>
              <a:rPr lang="zh-CN" altLang="en-US" sz="2000" u="sng" smtClean="0">
                <a:ea typeface="宋体" charset="-122"/>
              </a:rPr>
              <a:t>　　　　 　　　　  </a:t>
            </a:r>
            <a:r>
              <a:rPr lang="zh-CN" altLang="en-US" sz="2000" smtClean="0">
                <a:ea typeface="宋体" charset="-122"/>
              </a:rPr>
              <a:t>（学会俄语）</a:t>
            </a:r>
            <a:r>
              <a:rPr lang="en-US" altLang="zh-CN" sz="2000" smtClean="0">
                <a:ea typeface="宋体" charset="-122"/>
              </a:rPr>
              <a:t>so quickly—he hasn’t 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lived there very long.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7</a:t>
            </a:r>
            <a:r>
              <a:rPr lang="zh-CN" altLang="en-US" sz="2000" smtClean="0">
                <a:ea typeface="宋体" charset="-122"/>
              </a:rPr>
              <a:t>） </a:t>
            </a:r>
            <a:r>
              <a:rPr lang="en-US" altLang="zh-CN" sz="2000" smtClean="0">
                <a:ea typeface="宋体" charset="-122"/>
              </a:rPr>
              <a:t>Every day after work she always drives to the kindergarten to </a:t>
            </a:r>
            <a:r>
              <a:rPr lang="zh-CN" altLang="en-US" sz="2000" u="sng" smtClean="0">
                <a:ea typeface="宋体" charset="-122"/>
              </a:rPr>
              <a:t>　　　　             </a:t>
            </a:r>
            <a:r>
              <a:rPr lang="zh-CN" altLang="en-US" sz="2000" smtClean="0">
                <a:ea typeface="宋体" charset="-122"/>
              </a:rPr>
              <a:t>（接她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          儿子）</a:t>
            </a:r>
            <a:r>
              <a:rPr lang="en-US" altLang="zh-CN" sz="2000" smtClean="0">
                <a:ea typeface="宋体" charset="-122"/>
              </a:rPr>
              <a:t>.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　　　</a:t>
            </a:r>
          </a:p>
        </p:txBody>
      </p:sp>
      <p:sp>
        <p:nvSpPr>
          <p:cNvPr id="2" name="矩形 8"/>
          <p:cNvSpPr>
            <a:spLocks noChangeArrowheads="1"/>
          </p:cNvSpPr>
          <p:nvPr/>
        </p:nvSpPr>
        <p:spPr bwMode="auto">
          <a:xfrm>
            <a:off x="8467725" y="1133475"/>
            <a:ext cx="8159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拿起</a:t>
            </a:r>
          </a:p>
        </p:txBody>
      </p:sp>
      <p:sp>
        <p:nvSpPr>
          <p:cNvPr id="3" name="矩形 8"/>
          <p:cNvSpPr>
            <a:spLocks noChangeArrowheads="1"/>
          </p:cNvSpPr>
          <p:nvPr/>
        </p:nvSpPr>
        <p:spPr bwMode="auto">
          <a:xfrm>
            <a:off x="8494713" y="1581150"/>
            <a:ext cx="158908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收拾，整理</a:t>
            </a:r>
            <a:endParaRPr lang="en-US" altLang="zh-CN" sz="2200" b="1" u="none">
              <a:solidFill>
                <a:srgbClr val="FF00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8512175" y="2028825"/>
            <a:ext cx="15890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搭载，接人</a:t>
            </a:r>
            <a:endParaRPr lang="en-US" altLang="zh-CN" sz="2200" b="1" u="none">
              <a:solidFill>
                <a:srgbClr val="FF00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337550" y="2517775"/>
            <a:ext cx="19399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（偶然）学会</a:t>
            </a:r>
            <a:endParaRPr lang="en-US" altLang="zh-CN" sz="2200" b="1" u="none">
              <a:solidFill>
                <a:srgbClr val="FF00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8555038" y="3395663"/>
            <a:ext cx="7461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获得</a:t>
            </a:r>
            <a:endParaRPr lang="en-US" altLang="zh-CN" sz="2200" b="1" u="none">
              <a:solidFill>
                <a:srgbClr val="FF00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4797425" y="4337050"/>
            <a:ext cx="24431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picked up Russian</a:t>
            </a: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7934325" y="5276850"/>
            <a:ext cx="20240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pick up her son</a:t>
            </a:r>
            <a:endParaRPr lang="en-US" altLang="zh-CN" sz="2200" b="1" u="none">
              <a:solidFill>
                <a:srgbClr val="FF0000"/>
              </a:solidFill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/>
          </p:cNvSpPr>
          <p:nvPr>
            <p:ph type="body" idx="4294967295"/>
          </p:nvPr>
        </p:nvSpPr>
        <p:spPr>
          <a:xfrm>
            <a:off x="881063" y="638175"/>
            <a:ext cx="10294937" cy="5580063"/>
          </a:xfrm>
        </p:spPr>
        <p:txBody>
          <a:bodyPr/>
          <a:lstStyle/>
          <a:p>
            <a:pPr>
              <a:lnSpc>
                <a:spcPct val="105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                                                                 </a:t>
            </a:r>
            <a:r>
              <a:rPr lang="zh-CN" altLang="en-US" sz="2400" b="1" smtClean="0">
                <a:ea typeface="宋体" charset="-122"/>
              </a:rPr>
              <a:t>重点句式</a:t>
            </a:r>
            <a:r>
              <a:rPr lang="zh-CN" altLang="en-US" sz="2000" smtClean="0">
                <a:ea typeface="宋体" charset="-122"/>
              </a:rPr>
              <a:t> </a:t>
            </a:r>
          </a:p>
          <a:p>
            <a:pPr>
              <a:lnSpc>
                <a:spcPct val="105000"/>
              </a:lnSpc>
              <a:buFont typeface="Arial" charset="0"/>
              <a:buNone/>
            </a:pPr>
            <a:r>
              <a:rPr lang="zh-CN" altLang="en-US" sz="2000" b="1" smtClean="0">
                <a:solidFill>
                  <a:srgbClr val="0000FF"/>
                </a:solidFill>
                <a:ea typeface="宋体" charset="-122"/>
              </a:rPr>
              <a:t>句式一 　</a:t>
            </a:r>
            <a:r>
              <a:rPr lang="en-US" altLang="zh-CN" sz="2000" b="1" smtClean="0">
                <a:solidFill>
                  <a:srgbClr val="0000FF"/>
                </a:solidFill>
                <a:ea typeface="宋体" charset="-122"/>
              </a:rPr>
              <a:t>My advice is that he should...</a:t>
            </a:r>
            <a:endParaRPr lang="en-US" altLang="zh-CN" sz="2000" smtClean="0">
              <a:ea typeface="宋体" charset="-122"/>
            </a:endParaRPr>
          </a:p>
          <a:p>
            <a:pPr>
              <a:lnSpc>
                <a:spcPct val="105000"/>
              </a:lnSpc>
              <a:buFont typeface="Arial" charset="0"/>
              <a:buNone/>
            </a:pPr>
            <a:r>
              <a:rPr lang="en-US" altLang="en-US" sz="2000" smtClean="0">
                <a:ea typeface="宋体" charset="-122"/>
              </a:rPr>
              <a:t>◆教材原句</a:t>
            </a:r>
          </a:p>
          <a:p>
            <a:pPr>
              <a:buFont typeface="Arial" charset="0"/>
              <a:buNone/>
            </a:pPr>
            <a:r>
              <a:rPr lang="en-US" altLang="en-US" sz="2000" smtClean="0">
                <a:ea typeface="宋体" charset="-122"/>
              </a:rPr>
              <a:t>...so </a:t>
            </a:r>
            <a:r>
              <a:rPr lang="en-US" altLang="en-US" sz="2000" b="1" smtClean="0">
                <a:ea typeface="宋体" charset="-122"/>
              </a:rPr>
              <a:t>my advice </a:t>
            </a:r>
            <a:r>
              <a:rPr lang="en-US" altLang="en-US" sz="2000" smtClean="0">
                <a:ea typeface="宋体" charset="-122"/>
              </a:rPr>
              <a:t>to your friend </a:t>
            </a:r>
            <a:r>
              <a:rPr lang="en-US" altLang="en-US" sz="2000" b="1" smtClean="0">
                <a:ea typeface="宋体" charset="-122"/>
              </a:rPr>
              <a:t>is that he should </a:t>
            </a:r>
            <a:r>
              <a:rPr lang="en-US" altLang="en-US" sz="2000" smtClean="0">
                <a:ea typeface="宋体" charset="-122"/>
              </a:rPr>
              <a:t>visit as many historical places as possible.</a:t>
            </a:r>
            <a:endParaRPr lang="en-US" altLang="zh-CN" sz="2000" smtClean="0">
              <a:ea typeface="宋体" charset="-122"/>
            </a:endParaRPr>
          </a:p>
          <a:p>
            <a:pPr>
              <a:buFont typeface="Arial" charset="0"/>
              <a:buNone/>
            </a:pPr>
            <a:r>
              <a:rPr lang="en-US" altLang="en-US" sz="2000" smtClean="0">
                <a:ea typeface="宋体" charset="-122"/>
              </a:rPr>
              <a:t> </a:t>
            </a:r>
            <a:r>
              <a:rPr lang="en-US" altLang="en-US" sz="2000" smtClean="0">
                <a:latin typeface="宋体" charset="-122"/>
                <a:ea typeface="宋体" charset="-122"/>
              </a:rPr>
              <a:t>……</a:t>
            </a:r>
            <a:r>
              <a:rPr lang="en-US" altLang="en-US" sz="2000" smtClean="0">
                <a:ea typeface="宋体" charset="-122"/>
              </a:rPr>
              <a:t> 所以我对你朋友的建议是，他应尽可能多地参观一些古迹。	</a:t>
            </a:r>
          </a:p>
          <a:p>
            <a:pPr>
              <a:lnSpc>
                <a:spcPct val="105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◆要点必记</a:t>
            </a:r>
          </a:p>
          <a:p>
            <a:pPr>
              <a:lnSpc>
                <a:spcPct val="105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表示建议</a:t>
            </a:r>
            <a:r>
              <a:rPr lang="en-US" altLang="zh-CN" sz="2000" smtClean="0">
                <a:ea typeface="宋体" charset="-122"/>
              </a:rPr>
              <a:t>/ </a:t>
            </a:r>
            <a:r>
              <a:rPr lang="zh-CN" altLang="en-US" sz="2000" smtClean="0">
                <a:ea typeface="宋体" charset="-122"/>
              </a:rPr>
              <a:t>命令</a:t>
            </a:r>
            <a:r>
              <a:rPr lang="en-US" altLang="zh-CN" sz="2000" smtClean="0">
                <a:ea typeface="宋体" charset="-122"/>
              </a:rPr>
              <a:t>/ </a:t>
            </a:r>
            <a:r>
              <a:rPr lang="zh-CN" altLang="en-US" sz="2000" smtClean="0">
                <a:ea typeface="宋体" charset="-122"/>
              </a:rPr>
              <a:t>主张</a:t>
            </a:r>
            <a:r>
              <a:rPr lang="en-US" altLang="zh-CN" sz="2000" smtClean="0">
                <a:ea typeface="宋体" charset="-122"/>
              </a:rPr>
              <a:t>/ </a:t>
            </a:r>
            <a:r>
              <a:rPr lang="zh-CN" altLang="en-US" sz="2000" smtClean="0">
                <a:ea typeface="宋体" charset="-122"/>
              </a:rPr>
              <a:t>目的</a:t>
            </a:r>
            <a:r>
              <a:rPr lang="en-US" altLang="zh-CN" sz="2000" smtClean="0">
                <a:ea typeface="宋体" charset="-122"/>
              </a:rPr>
              <a:t>/ </a:t>
            </a:r>
            <a:r>
              <a:rPr lang="zh-CN" altLang="en-US" sz="2000" smtClean="0">
                <a:ea typeface="宋体" charset="-122"/>
              </a:rPr>
              <a:t>愿望等意义的名词，其表语从句和同位语从句要用虚拟语气</a:t>
            </a:r>
          </a:p>
          <a:p>
            <a:pPr>
              <a:lnSpc>
                <a:spcPct val="105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“（</a:t>
            </a:r>
            <a:r>
              <a:rPr lang="en-US" altLang="zh-CN" sz="2000" smtClean="0">
                <a:ea typeface="宋体" charset="-122"/>
              </a:rPr>
              <a:t>should+</a:t>
            </a:r>
            <a:r>
              <a:rPr lang="zh-CN" altLang="en-US" sz="2000" smtClean="0">
                <a:ea typeface="宋体" charset="-122"/>
              </a:rPr>
              <a:t>）动词原形”形式。</a:t>
            </a:r>
          </a:p>
          <a:p>
            <a:pPr>
              <a:lnSpc>
                <a:spcPct val="105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此类名词常见的有：</a:t>
            </a:r>
          </a:p>
          <a:p>
            <a:pPr>
              <a:lnSpc>
                <a:spcPct val="105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idea </a:t>
            </a:r>
            <a:r>
              <a:rPr lang="zh-CN" altLang="en-US" sz="2000" smtClean="0">
                <a:ea typeface="宋体" charset="-122"/>
              </a:rPr>
              <a:t>主意，想法　</a:t>
            </a:r>
            <a:r>
              <a:rPr lang="en-US" altLang="zh-CN" sz="2000" smtClean="0">
                <a:ea typeface="宋体" charset="-122"/>
              </a:rPr>
              <a:t>decision </a:t>
            </a:r>
            <a:r>
              <a:rPr lang="zh-CN" altLang="en-US" sz="2000" smtClean="0">
                <a:ea typeface="宋体" charset="-122"/>
              </a:rPr>
              <a:t>决定   </a:t>
            </a:r>
            <a:r>
              <a:rPr lang="en-US" altLang="zh-CN" sz="2000" smtClean="0">
                <a:ea typeface="宋体" charset="-122"/>
              </a:rPr>
              <a:t>suggestion </a:t>
            </a:r>
            <a:r>
              <a:rPr lang="zh-CN" altLang="en-US" sz="2000" smtClean="0">
                <a:ea typeface="宋体" charset="-122"/>
              </a:rPr>
              <a:t>建议　</a:t>
            </a:r>
            <a:r>
              <a:rPr lang="en-US" altLang="zh-CN" sz="2000" smtClean="0">
                <a:ea typeface="宋体" charset="-122"/>
              </a:rPr>
              <a:t>order </a:t>
            </a:r>
            <a:r>
              <a:rPr lang="zh-CN" altLang="en-US" sz="2000" smtClean="0">
                <a:ea typeface="宋体" charset="-122"/>
              </a:rPr>
              <a:t>命令　</a:t>
            </a:r>
            <a:r>
              <a:rPr lang="en-US" altLang="zh-CN" sz="2000" smtClean="0">
                <a:ea typeface="宋体" charset="-122"/>
              </a:rPr>
              <a:t>desire </a:t>
            </a:r>
            <a:r>
              <a:rPr lang="zh-CN" altLang="en-US" sz="2000" smtClean="0">
                <a:ea typeface="宋体" charset="-122"/>
              </a:rPr>
              <a:t>渴望   </a:t>
            </a:r>
            <a:r>
              <a:rPr lang="en-US" altLang="zh-CN" sz="2000" smtClean="0">
                <a:ea typeface="宋体" charset="-122"/>
              </a:rPr>
              <a:t>necessity </a:t>
            </a:r>
            <a:r>
              <a:rPr lang="zh-CN" altLang="en-US" sz="2000" smtClean="0">
                <a:ea typeface="宋体" charset="-122"/>
              </a:rPr>
              <a:t>必要性　</a:t>
            </a:r>
          </a:p>
          <a:p>
            <a:pPr>
              <a:lnSpc>
                <a:spcPct val="105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demand </a:t>
            </a:r>
            <a:r>
              <a:rPr lang="zh-CN" altLang="en-US" sz="2000" smtClean="0">
                <a:ea typeface="宋体" charset="-122"/>
              </a:rPr>
              <a:t>要求   </a:t>
            </a:r>
            <a:r>
              <a:rPr lang="en-US" altLang="zh-CN" sz="2000" smtClean="0">
                <a:ea typeface="宋体" charset="-122"/>
              </a:rPr>
              <a:t>request </a:t>
            </a:r>
            <a:r>
              <a:rPr lang="zh-CN" altLang="en-US" sz="2000" smtClean="0">
                <a:ea typeface="宋体" charset="-122"/>
              </a:rPr>
              <a:t>要求　</a:t>
            </a:r>
            <a:r>
              <a:rPr lang="en-US" altLang="zh-CN" sz="2000" smtClean="0">
                <a:ea typeface="宋体" charset="-122"/>
              </a:rPr>
              <a:t>requirement </a:t>
            </a:r>
            <a:r>
              <a:rPr lang="zh-CN" altLang="en-US" sz="2000" smtClean="0">
                <a:ea typeface="宋体" charset="-122"/>
              </a:rPr>
              <a:t>要求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/>
          </p:cNvSpPr>
          <p:nvPr>
            <p:ph type="body" idx="4294967295"/>
          </p:nvPr>
        </p:nvSpPr>
        <p:spPr>
          <a:xfrm>
            <a:off x="879475" y="606425"/>
            <a:ext cx="10274300" cy="5570538"/>
          </a:xfrm>
        </p:spPr>
        <p:txBody>
          <a:bodyPr/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◆</a:t>
            </a:r>
            <a:r>
              <a:rPr lang="zh-CN" altLang="en-US" sz="2000" smtClean="0">
                <a:ea typeface="宋体" charset="-122"/>
              </a:rPr>
              <a:t>单句语法填空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1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His suggestion is </a:t>
            </a:r>
            <a:r>
              <a:rPr lang="zh-CN" altLang="en-US" sz="2000" u="sng" smtClean="0">
                <a:ea typeface="宋体" charset="-122"/>
              </a:rPr>
              <a:t>　　 </a:t>
            </a:r>
            <a:r>
              <a:rPr lang="zh-CN" altLang="en-US" sz="2000" smtClean="0">
                <a:ea typeface="宋体" charset="-122"/>
              </a:rPr>
              <a:t> </a:t>
            </a:r>
            <a:r>
              <a:rPr lang="en-US" altLang="zh-CN" sz="2000" smtClean="0">
                <a:ea typeface="宋体" charset="-122"/>
              </a:rPr>
              <a:t>we</a:t>
            </a: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should</a:t>
            </a:r>
            <a:r>
              <a:rPr lang="zh-CN" altLang="en-US" sz="2000" smtClean="0">
                <a:ea typeface="宋体" charset="-122"/>
              </a:rPr>
              <a:t>） </a:t>
            </a:r>
            <a:r>
              <a:rPr lang="en-US" altLang="zh-CN" sz="2000" smtClean="0">
                <a:ea typeface="宋体" charset="-122"/>
              </a:rPr>
              <a:t>work hard and meet the challenge bravely.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◆</a:t>
            </a:r>
            <a:r>
              <a:rPr lang="zh-CN" altLang="en-US" sz="2000" smtClean="0">
                <a:ea typeface="宋体" charset="-122"/>
              </a:rPr>
              <a:t>单句写作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2</a:t>
            </a:r>
            <a:r>
              <a:rPr lang="zh-CN" altLang="en-US" sz="2000" smtClean="0">
                <a:ea typeface="宋体" charset="-122"/>
              </a:rPr>
              <a:t>） </a:t>
            </a:r>
            <a:r>
              <a:rPr lang="en-US" altLang="zh-CN" sz="2000" smtClean="0">
                <a:ea typeface="宋体" charset="-122"/>
              </a:rPr>
              <a:t>—Who is the best one to be sent to the mountain areas?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 — Our manager’s idea is that Zhang Hua </a:t>
            </a:r>
            <a:r>
              <a:rPr lang="zh-CN" altLang="en-US" sz="2000" u="sng" smtClean="0">
                <a:ea typeface="宋体" charset="-122"/>
              </a:rPr>
              <a:t>　　　　　　              　   </a:t>
            </a:r>
            <a:r>
              <a:rPr lang="zh-CN" altLang="en-US" sz="2000" smtClean="0">
                <a:ea typeface="宋体" charset="-122"/>
              </a:rPr>
              <a:t>（被派去那里）</a:t>
            </a:r>
            <a:r>
              <a:rPr lang="en-US" altLang="zh-CN" sz="2000" smtClean="0">
                <a:ea typeface="宋体" charset="-122"/>
              </a:rPr>
              <a:t>.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3</a:t>
            </a:r>
            <a:r>
              <a:rPr lang="zh-CN" altLang="en-US" sz="2000" smtClean="0">
                <a:ea typeface="宋体" charset="-122"/>
              </a:rPr>
              <a:t>）［词汇复现］我的建议是你应该原谅他所说的话。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            </a:t>
            </a:r>
            <a:r>
              <a:rPr lang="en-US" altLang="zh-CN" sz="2000" smtClean="0">
                <a:ea typeface="宋体" charset="-122"/>
              </a:rPr>
              <a:t>______________________________________________________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　     　</a:t>
            </a:r>
          </a:p>
        </p:txBody>
      </p:sp>
      <p:sp>
        <p:nvSpPr>
          <p:cNvPr id="2" name="矩形 8"/>
          <p:cNvSpPr>
            <a:spLocks noChangeArrowheads="1"/>
          </p:cNvSpPr>
          <p:nvPr/>
        </p:nvSpPr>
        <p:spPr bwMode="auto">
          <a:xfrm>
            <a:off x="3255963" y="1177925"/>
            <a:ext cx="736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that</a:t>
            </a: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5695950" y="2755900"/>
            <a:ext cx="31289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 （</a:t>
            </a:r>
            <a:r>
              <a:rPr lang="en-US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should</a:t>
            </a:r>
            <a:r>
              <a:rPr lang="zh-CN" altLang="en-US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）</a:t>
            </a:r>
            <a:r>
              <a:rPr lang="en-US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be sent there</a:t>
            </a: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638300" y="3814763"/>
            <a:ext cx="70945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200" b="1" u="none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My advice is that you should forgive him for what he said.</a:t>
            </a:r>
            <a:endParaRPr lang="en-US" altLang="zh-CN" sz="2200" b="1" u="none">
              <a:solidFill>
                <a:srgbClr val="FF0000"/>
              </a:solidFill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/>
          </p:cNvSpPr>
          <p:nvPr>
            <p:ph type="body" idx="4294967295"/>
          </p:nvPr>
        </p:nvSpPr>
        <p:spPr>
          <a:xfrm>
            <a:off x="869950" y="649288"/>
            <a:ext cx="10388600" cy="5527675"/>
          </a:xfrm>
        </p:spPr>
        <p:txBody>
          <a:bodyPr/>
          <a:lstStyle/>
          <a:p>
            <a:pPr>
              <a:lnSpc>
                <a:spcPct val="95000"/>
              </a:lnSpc>
              <a:buFont typeface="Arial" charset="0"/>
              <a:buNone/>
            </a:pPr>
            <a:r>
              <a:rPr lang="zh-CN" altLang="en-US" sz="2000" b="1" smtClean="0">
                <a:solidFill>
                  <a:srgbClr val="0000FF"/>
                </a:solidFill>
                <a:ea typeface="宋体" charset="-122"/>
              </a:rPr>
              <a:t>句式二 　</a:t>
            </a:r>
            <a:r>
              <a:rPr lang="en-US" altLang="zh-CN" sz="2000" b="1" smtClean="0">
                <a:solidFill>
                  <a:srgbClr val="0000FF"/>
                </a:solidFill>
                <a:ea typeface="宋体" charset="-122"/>
              </a:rPr>
              <a:t>It is said that... </a:t>
            </a:r>
            <a:r>
              <a:rPr lang="zh-CN" altLang="en-US" sz="2000" b="1" smtClean="0">
                <a:solidFill>
                  <a:srgbClr val="0000FF"/>
                </a:solidFill>
                <a:ea typeface="宋体" charset="-122"/>
              </a:rPr>
              <a:t>据说</a:t>
            </a:r>
            <a:r>
              <a:rPr lang="en-US" altLang="zh-CN" sz="2000" b="1" smtClean="0">
                <a:solidFill>
                  <a:srgbClr val="0000FF"/>
                </a:solidFill>
                <a:latin typeface="宋体" charset="-122"/>
                <a:ea typeface="宋体" charset="-122"/>
              </a:rPr>
              <a:t>……</a:t>
            </a:r>
            <a:r>
              <a:rPr lang="en-US" altLang="zh-CN" sz="2000" smtClean="0">
                <a:ea typeface="宋体" charset="-122"/>
              </a:rPr>
              <a:t> 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◆</a:t>
            </a:r>
            <a:r>
              <a:rPr lang="zh-CN" altLang="en-US" sz="2000" smtClean="0">
                <a:ea typeface="宋体" charset="-122"/>
              </a:rPr>
              <a:t>教材原句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en-US" altLang="zh-CN" sz="2000" b="1" smtClean="0">
                <a:ea typeface="宋体" charset="-122"/>
              </a:rPr>
              <a:t>It is said that </a:t>
            </a:r>
            <a:r>
              <a:rPr lang="en-US" altLang="zh-CN" sz="2000" smtClean="0">
                <a:ea typeface="宋体" charset="-122"/>
              </a:rPr>
              <a:t>there are more than 200 different kinds! </a:t>
            </a:r>
            <a:r>
              <a:rPr lang="zh-CN" altLang="en-US" sz="2000" smtClean="0">
                <a:ea typeface="宋体" charset="-122"/>
              </a:rPr>
              <a:t>据说有</a:t>
            </a:r>
            <a:r>
              <a:rPr lang="en-US" altLang="zh-CN" sz="2000" smtClean="0">
                <a:ea typeface="宋体" charset="-122"/>
              </a:rPr>
              <a:t>200 </a:t>
            </a:r>
            <a:r>
              <a:rPr lang="zh-CN" altLang="en-US" sz="2000" smtClean="0">
                <a:ea typeface="宋体" charset="-122"/>
              </a:rPr>
              <a:t>多种不同的（小吃）呢！ 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◆句法分析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It is said that…</a:t>
            </a:r>
            <a:r>
              <a:rPr lang="en-US" altLang="zh-CN" sz="2000" smtClean="0">
                <a:latin typeface="宋体" charset="-122"/>
                <a:ea typeface="宋体" charset="-122"/>
              </a:rPr>
              <a:t> “</a:t>
            </a:r>
            <a:r>
              <a:rPr lang="zh-CN" altLang="en-US" sz="2000" smtClean="0">
                <a:latin typeface="宋体" charset="-122"/>
                <a:ea typeface="宋体" charset="-122"/>
              </a:rPr>
              <a:t>据说</a:t>
            </a:r>
            <a:r>
              <a:rPr lang="en-US" altLang="zh-CN" sz="2000" smtClean="0">
                <a:latin typeface="宋体" charset="-122"/>
                <a:ea typeface="宋体" charset="-122"/>
              </a:rPr>
              <a:t>……”</a:t>
            </a:r>
            <a:r>
              <a:rPr lang="zh-CN" altLang="en-US" sz="2000" smtClean="0">
                <a:ea typeface="宋体" charset="-122"/>
              </a:rPr>
              <a:t>，其中</a:t>
            </a:r>
            <a:r>
              <a:rPr lang="en-US" altLang="zh-CN" sz="2000" smtClean="0">
                <a:ea typeface="宋体" charset="-122"/>
              </a:rPr>
              <a:t>it </a:t>
            </a:r>
            <a:r>
              <a:rPr lang="zh-CN" altLang="en-US" sz="2000" smtClean="0">
                <a:ea typeface="宋体" charset="-122"/>
              </a:rPr>
              <a:t>是形式主语，</a:t>
            </a:r>
            <a:r>
              <a:rPr lang="en-US" altLang="zh-CN" sz="2000" smtClean="0">
                <a:ea typeface="宋体" charset="-122"/>
              </a:rPr>
              <a:t>that </a:t>
            </a:r>
            <a:r>
              <a:rPr lang="zh-CN" altLang="en-US" sz="2000" smtClean="0">
                <a:ea typeface="宋体" charset="-122"/>
              </a:rPr>
              <a:t>引导的从句是真正的主语。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◆要点必记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含主语从句的句型： 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1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It + be + </a:t>
            </a:r>
            <a:r>
              <a:rPr lang="zh-CN" altLang="en-US" sz="2000" smtClean="0">
                <a:ea typeface="宋体" charset="-122"/>
              </a:rPr>
              <a:t>过去分词（</a:t>
            </a:r>
            <a:r>
              <a:rPr lang="en-US" altLang="zh-CN" sz="2000" smtClean="0">
                <a:ea typeface="宋体" charset="-122"/>
              </a:rPr>
              <a:t>said</a:t>
            </a:r>
            <a:r>
              <a:rPr lang="zh-CN" altLang="en-US" sz="2000" smtClean="0">
                <a:ea typeface="宋体" charset="-122"/>
              </a:rPr>
              <a:t>；</a:t>
            </a:r>
            <a:r>
              <a:rPr lang="en-US" altLang="zh-CN" sz="2000" smtClean="0">
                <a:ea typeface="宋体" charset="-122"/>
              </a:rPr>
              <a:t>reported</a:t>
            </a:r>
            <a:r>
              <a:rPr lang="zh-CN" altLang="en-US" sz="2000" smtClean="0">
                <a:ea typeface="宋体" charset="-122"/>
              </a:rPr>
              <a:t>； </a:t>
            </a:r>
            <a:r>
              <a:rPr lang="en-US" altLang="zh-CN" sz="2000" smtClean="0">
                <a:ea typeface="宋体" charset="-122"/>
              </a:rPr>
              <a:t>thought</a:t>
            </a:r>
            <a:r>
              <a:rPr lang="zh-CN" altLang="en-US" sz="2000" smtClean="0">
                <a:ea typeface="宋体" charset="-122"/>
              </a:rPr>
              <a:t>；</a:t>
            </a:r>
            <a:r>
              <a:rPr lang="en-US" altLang="zh-CN" sz="2000" smtClean="0">
                <a:ea typeface="宋体" charset="-122"/>
              </a:rPr>
              <a:t>expected</a:t>
            </a:r>
            <a:r>
              <a:rPr lang="zh-CN" altLang="en-US" sz="2000" smtClean="0">
                <a:ea typeface="宋体" charset="-122"/>
              </a:rPr>
              <a:t>；</a:t>
            </a:r>
            <a:r>
              <a:rPr lang="en-US" altLang="zh-CN" sz="2000" smtClean="0">
                <a:ea typeface="宋体" charset="-122"/>
              </a:rPr>
              <a:t>announced</a:t>
            </a:r>
            <a:r>
              <a:rPr lang="zh-CN" altLang="en-US" sz="2000" smtClean="0">
                <a:ea typeface="宋体" charset="-122"/>
              </a:rPr>
              <a:t>；</a:t>
            </a:r>
            <a:r>
              <a:rPr lang="en-US" altLang="zh-CN" sz="2000" smtClean="0">
                <a:ea typeface="宋体" charset="-122"/>
              </a:rPr>
              <a:t>decided</a:t>
            </a:r>
            <a:r>
              <a:rPr lang="zh-CN" altLang="en-US" sz="2000" smtClean="0">
                <a:ea typeface="宋体" charset="-122"/>
              </a:rPr>
              <a:t>；  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arranged...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+that </a:t>
            </a:r>
            <a:r>
              <a:rPr lang="zh-CN" altLang="en-US" sz="2000" smtClean="0">
                <a:ea typeface="宋体" charset="-122"/>
              </a:rPr>
              <a:t>从句</a:t>
            </a:r>
            <a:r>
              <a:rPr lang="en-US" altLang="zh-CN" sz="2000" smtClean="0">
                <a:ea typeface="宋体" charset="-122"/>
              </a:rPr>
              <a:t>. 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2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It + be + </a:t>
            </a:r>
            <a:r>
              <a:rPr lang="zh-CN" altLang="en-US" sz="2000" smtClean="0">
                <a:ea typeface="宋体" charset="-122"/>
              </a:rPr>
              <a:t>名词词组（</a:t>
            </a:r>
            <a:r>
              <a:rPr lang="en-US" altLang="zh-CN" sz="2000" smtClean="0">
                <a:ea typeface="宋体" charset="-122"/>
              </a:rPr>
              <a:t>no wonder</a:t>
            </a:r>
            <a:r>
              <a:rPr lang="zh-CN" altLang="en-US" sz="2000" smtClean="0">
                <a:ea typeface="宋体" charset="-122"/>
              </a:rPr>
              <a:t>；</a:t>
            </a:r>
            <a:r>
              <a:rPr lang="en-US" altLang="zh-CN" sz="2000" smtClean="0">
                <a:ea typeface="宋体" charset="-122"/>
              </a:rPr>
              <a:t>a wonder</a:t>
            </a:r>
            <a:r>
              <a:rPr lang="zh-CN" altLang="en-US" sz="2000" smtClean="0">
                <a:ea typeface="宋体" charset="-122"/>
              </a:rPr>
              <a:t>；</a:t>
            </a:r>
            <a:r>
              <a:rPr lang="en-US" altLang="zh-CN" sz="2000" smtClean="0">
                <a:ea typeface="宋体" charset="-122"/>
              </a:rPr>
              <a:t>an honour</a:t>
            </a:r>
            <a:r>
              <a:rPr lang="zh-CN" altLang="en-US" sz="2000" smtClean="0">
                <a:ea typeface="宋体" charset="-122"/>
              </a:rPr>
              <a:t>；</a:t>
            </a:r>
            <a:r>
              <a:rPr lang="en-US" altLang="zh-CN" sz="2000" smtClean="0">
                <a:ea typeface="宋体" charset="-122"/>
              </a:rPr>
              <a:t>a good thing</a:t>
            </a:r>
            <a:r>
              <a:rPr lang="zh-CN" altLang="en-US" sz="2000" smtClean="0">
                <a:ea typeface="宋体" charset="-122"/>
              </a:rPr>
              <a:t>；</a:t>
            </a:r>
            <a:r>
              <a:rPr lang="en-US" altLang="zh-CN" sz="2000" smtClean="0">
                <a:ea typeface="宋体" charset="-122"/>
              </a:rPr>
              <a:t>a pity</a:t>
            </a:r>
            <a:r>
              <a:rPr lang="zh-CN" altLang="en-US" sz="2000" smtClean="0">
                <a:ea typeface="宋体" charset="-122"/>
              </a:rPr>
              <a:t>； </a:t>
            </a:r>
            <a:r>
              <a:rPr lang="en-US" altLang="zh-CN" sz="2000" smtClean="0">
                <a:ea typeface="宋体" charset="-122"/>
              </a:rPr>
              <a:t>no  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          surprise...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+that </a:t>
            </a:r>
            <a:r>
              <a:rPr lang="zh-CN" altLang="en-US" sz="2000" smtClean="0">
                <a:ea typeface="宋体" charset="-122"/>
              </a:rPr>
              <a:t>从句</a:t>
            </a:r>
            <a:r>
              <a:rPr lang="en-US" altLang="zh-CN" sz="2000" smtClean="0">
                <a:ea typeface="宋体" charset="-122"/>
              </a:rPr>
              <a:t>. 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3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It + happens </a:t>
            </a:r>
            <a:r>
              <a:rPr lang="zh-CN" altLang="en-US" sz="2000" smtClean="0">
                <a:ea typeface="宋体" charset="-122"/>
              </a:rPr>
              <a:t>等不及物动词或短语 </a:t>
            </a:r>
            <a:r>
              <a:rPr lang="en-US" altLang="zh-CN" sz="2000" smtClean="0">
                <a:ea typeface="宋体" charset="-122"/>
              </a:rPr>
              <a:t>+ that </a:t>
            </a:r>
            <a:r>
              <a:rPr lang="zh-CN" altLang="en-US" sz="2000" smtClean="0">
                <a:ea typeface="宋体" charset="-122"/>
              </a:rPr>
              <a:t>从句</a:t>
            </a:r>
            <a:r>
              <a:rPr lang="en-US" altLang="zh-CN" sz="2000" smtClean="0">
                <a:ea typeface="宋体" charset="-122"/>
              </a:rPr>
              <a:t>. 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zh-CN" altLang="en-US" sz="2000" smtClean="0">
                <a:ea typeface="宋体" charset="-122"/>
              </a:rPr>
              <a:t>（</a:t>
            </a:r>
            <a:r>
              <a:rPr lang="en-US" altLang="zh-CN" sz="2000" smtClean="0">
                <a:ea typeface="宋体" charset="-122"/>
              </a:rPr>
              <a:t>4</a:t>
            </a:r>
            <a:r>
              <a:rPr lang="zh-CN" altLang="en-US" sz="2000" smtClean="0">
                <a:ea typeface="宋体" charset="-122"/>
              </a:rPr>
              <a:t>）</a:t>
            </a:r>
            <a:r>
              <a:rPr lang="en-US" altLang="zh-CN" sz="2000" smtClean="0">
                <a:ea typeface="宋体" charset="-122"/>
              </a:rPr>
              <a:t>It doesn’t matter/makes no difference...+ </a:t>
            </a:r>
            <a:r>
              <a:rPr lang="zh-CN" altLang="en-US" sz="2000" smtClean="0">
                <a:ea typeface="宋体" charset="-122"/>
              </a:rPr>
              <a:t>连接词引导的主语从句</a:t>
            </a:r>
            <a:r>
              <a:rPr lang="en-US" altLang="zh-CN" sz="2000" smtClean="0">
                <a:ea typeface="宋体" charset="-122"/>
              </a:rPr>
              <a:t>. 	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r>
              <a:rPr lang="en-US" altLang="zh-CN" sz="2000" smtClean="0">
                <a:ea typeface="宋体" charset="-122"/>
              </a:rPr>
              <a:t>	</a:t>
            </a:r>
          </a:p>
          <a:p>
            <a:pPr>
              <a:lnSpc>
                <a:spcPct val="95000"/>
              </a:lnSpc>
              <a:buFont typeface="Arial" charset="0"/>
              <a:buNone/>
            </a:pPr>
            <a:endParaRPr lang="zh-CN" altLang="en-US" sz="2000" smtClean="0">
              <a:ea typeface="宋体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4386</TotalTime>
  <Words>251</Words>
  <Application>Microsoft Office PowerPoint</Application>
  <PresentationFormat>自定义</PresentationFormat>
  <Paragraphs>125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927</cp:revision>
  <dcterms:created xsi:type="dcterms:W3CDTF">2018-05-18T09:56:38Z</dcterms:created>
  <dcterms:modified xsi:type="dcterms:W3CDTF">2020-03-12T12:32:28Z</dcterms:modified>
</cp:coreProperties>
</file>